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6"/>
  </p:notesMasterIdLst>
  <p:sldIdLst>
    <p:sldId id="256" r:id="rId6"/>
    <p:sldId id="25975" r:id="rId7"/>
    <p:sldId id="25987" r:id="rId8"/>
    <p:sldId id="25958" r:id="rId9"/>
    <p:sldId id="25994" r:id="rId10"/>
    <p:sldId id="26008" r:id="rId11"/>
    <p:sldId id="26009" r:id="rId12"/>
    <p:sldId id="26006" r:id="rId13"/>
    <p:sldId id="26001" r:id="rId14"/>
    <p:sldId id="259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C56"/>
    <a:srgbClr val="13D0CA"/>
    <a:srgbClr val="F79552"/>
    <a:srgbClr val="752F8A"/>
    <a:srgbClr val="C08BBF"/>
    <a:srgbClr val="94CE46"/>
    <a:srgbClr val="A3D55F"/>
    <a:srgbClr val="FFFFFF"/>
    <a:srgbClr val="3CB4E7"/>
    <a:srgbClr val="E4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85" autoAdjust="0"/>
  </p:normalViewPr>
  <p:slideViewPr>
    <p:cSldViewPr snapToGrid="0">
      <p:cViewPr varScale="1">
        <p:scale>
          <a:sx n="57" d="100"/>
          <a:sy n="57" d="100"/>
        </p:scale>
        <p:origin x="980"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683FE-8930-411A-BA0A-07B7A5B6A237}" type="datetimeFigureOut">
              <a:rPr lang="en-AU" smtClean="0"/>
              <a:t>16/08/2021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25DCF-676B-479F-8146-C589700CBAF8}" type="slidenum">
              <a:rPr lang="en-AU" smtClean="0"/>
              <a:t>‹#›</a:t>
            </a:fld>
            <a:endParaRPr lang="en-AU"/>
          </a:p>
        </p:txBody>
      </p:sp>
    </p:spTree>
    <p:extLst>
      <p:ext uri="{BB962C8B-B14F-4D97-AF65-F5344CB8AC3E}">
        <p14:creationId xmlns:p14="http://schemas.microsoft.com/office/powerpoint/2010/main" val="260754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9D25DCF-676B-479F-8146-C589700CBAF8}" type="slidenum">
              <a:rPr lang="en-AU" smtClean="0"/>
              <a:t>3</a:t>
            </a:fld>
            <a:endParaRPr lang="en-AU"/>
          </a:p>
        </p:txBody>
      </p:sp>
    </p:spTree>
    <p:extLst>
      <p:ext uri="{BB962C8B-B14F-4D97-AF65-F5344CB8AC3E}">
        <p14:creationId xmlns:p14="http://schemas.microsoft.com/office/powerpoint/2010/main" val="117495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9D25DCF-676B-479F-8146-C589700CBAF8}" type="slidenum">
              <a:rPr lang="en-AU" smtClean="0"/>
              <a:t>4</a:t>
            </a:fld>
            <a:endParaRPr lang="en-AU"/>
          </a:p>
        </p:txBody>
      </p:sp>
    </p:spTree>
    <p:extLst>
      <p:ext uri="{BB962C8B-B14F-4D97-AF65-F5344CB8AC3E}">
        <p14:creationId xmlns:p14="http://schemas.microsoft.com/office/powerpoint/2010/main" val="326685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9D25DCF-676B-479F-8146-C589700CBAF8}" type="slidenum">
              <a:rPr lang="en-AU" smtClean="0"/>
              <a:t>5</a:t>
            </a:fld>
            <a:endParaRPr lang="en-AU"/>
          </a:p>
        </p:txBody>
      </p:sp>
    </p:spTree>
    <p:extLst>
      <p:ext uri="{BB962C8B-B14F-4D97-AF65-F5344CB8AC3E}">
        <p14:creationId xmlns:p14="http://schemas.microsoft.com/office/powerpoint/2010/main" val="118396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9D25DCF-676B-479F-8146-C589700CBAF8}" type="slidenum">
              <a:rPr lang="en-AU" smtClean="0"/>
              <a:t>6</a:t>
            </a:fld>
            <a:endParaRPr lang="en-AU"/>
          </a:p>
        </p:txBody>
      </p:sp>
    </p:spTree>
    <p:extLst>
      <p:ext uri="{BB962C8B-B14F-4D97-AF65-F5344CB8AC3E}">
        <p14:creationId xmlns:p14="http://schemas.microsoft.com/office/powerpoint/2010/main" val="171140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9D25DCF-676B-479F-8146-C589700CBAF8}" type="slidenum">
              <a:rPr lang="en-AU" smtClean="0"/>
              <a:t>7</a:t>
            </a:fld>
            <a:endParaRPr lang="en-AU"/>
          </a:p>
        </p:txBody>
      </p:sp>
    </p:spTree>
    <p:extLst>
      <p:ext uri="{BB962C8B-B14F-4D97-AF65-F5344CB8AC3E}">
        <p14:creationId xmlns:p14="http://schemas.microsoft.com/office/powerpoint/2010/main" val="42679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E05D807-9D75-49E7-88C9-8986616633EF}" type="slidenum">
              <a:rPr lang="en-AU" smtClean="0"/>
              <a:t>9</a:t>
            </a:fld>
            <a:endParaRPr lang="en-AU"/>
          </a:p>
        </p:txBody>
      </p:sp>
    </p:spTree>
    <p:extLst>
      <p:ext uri="{BB962C8B-B14F-4D97-AF65-F5344CB8AC3E}">
        <p14:creationId xmlns:p14="http://schemas.microsoft.com/office/powerpoint/2010/main" val="1719892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658C-812B-4625-B1A1-FACFAF937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54E3990-CEC1-4932-A702-9721D0F98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Freeform: Shape 6">
            <a:extLst>
              <a:ext uri="{FF2B5EF4-FFF2-40B4-BE49-F238E27FC236}">
                <a16:creationId xmlns:a16="http://schemas.microsoft.com/office/drawing/2014/main" id="{351F4991-8B7C-4D12-AFE9-AC7903084E9E}"/>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905BD49A-20D6-46B0-8D71-77B3A302A215}"/>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6F869E18-DB09-4CAC-8E1E-D2ED337D978F}"/>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F57E0C81-ABC5-4550-BD35-CAA59782461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9014160D-3540-4C96-9044-882585D25517}"/>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76398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1177-27A1-4D95-B4ED-13F15A97C46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4E186D5-61B4-4945-8EB2-5D872B6E2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Freeform: Shape 12">
            <a:extLst>
              <a:ext uri="{FF2B5EF4-FFF2-40B4-BE49-F238E27FC236}">
                <a16:creationId xmlns:a16="http://schemas.microsoft.com/office/drawing/2014/main" id="{ABE055C4-5A3C-4AE8-9722-15215C487793}"/>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4" name="Picture 13" descr="NSW Government Public Service Commission">
            <a:extLst>
              <a:ext uri="{FF2B5EF4-FFF2-40B4-BE49-F238E27FC236}">
                <a16:creationId xmlns:a16="http://schemas.microsoft.com/office/drawing/2014/main" id="{B8200E2B-9A09-45E1-A2F4-FA64996B7EA2}"/>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5" name="Footer Placeholder 4">
            <a:extLst>
              <a:ext uri="{FF2B5EF4-FFF2-40B4-BE49-F238E27FC236}">
                <a16:creationId xmlns:a16="http://schemas.microsoft.com/office/drawing/2014/main" id="{6B061767-11C3-4581-BF6B-7EC25A785C5B}"/>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7" name="Picture 16" descr="Enabling a world class Public Service">
            <a:extLst>
              <a:ext uri="{FF2B5EF4-FFF2-40B4-BE49-F238E27FC236}">
                <a16:creationId xmlns:a16="http://schemas.microsoft.com/office/drawing/2014/main" id="{B16549A6-F3E4-4003-A7D2-1225948CF43A}"/>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9" name="Slide Number Placeholder 19">
            <a:extLst>
              <a:ext uri="{FF2B5EF4-FFF2-40B4-BE49-F238E27FC236}">
                <a16:creationId xmlns:a16="http://schemas.microsoft.com/office/drawing/2014/main" id="{62BF99BE-F198-48F6-BED9-F08D753EA0D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341039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3ED38-D7AE-454F-86EB-D7F679E6F2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5C96A17-6567-4948-9C44-77B244408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4606733A-54F9-49BC-80B3-62173767BFE9}"/>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028E65B2-26DA-4938-9641-58599BA70DB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7B358F41-6D4C-49D5-9531-87080C38D715}"/>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BF4209F8-8C9B-4011-ADB7-302E9FEF82E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3" name="Slide Number Placeholder 19">
            <a:extLst>
              <a:ext uri="{FF2B5EF4-FFF2-40B4-BE49-F238E27FC236}">
                <a16:creationId xmlns:a16="http://schemas.microsoft.com/office/drawing/2014/main" id="{983D04E2-8DDD-40FB-9B11-38D9DD6B3E8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57267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593276" y="553913"/>
            <a:ext cx="11010859" cy="498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 name="Freeform: Shape 4">
            <a:extLst>
              <a:ext uri="{FF2B5EF4-FFF2-40B4-BE49-F238E27FC236}">
                <a16:creationId xmlns:a16="http://schemas.microsoft.com/office/drawing/2014/main" id="{C30D2A04-8A58-4527-A510-465F2DFD2494}"/>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6" name="Picture 5" descr="NSW Government Public Service Commission">
            <a:extLst>
              <a:ext uri="{FF2B5EF4-FFF2-40B4-BE49-F238E27FC236}">
                <a16:creationId xmlns:a16="http://schemas.microsoft.com/office/drawing/2014/main" id="{89305525-4A46-45BB-8A15-F2FC488EBA69}"/>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7" name="Footer Placeholder 4">
            <a:extLst>
              <a:ext uri="{FF2B5EF4-FFF2-40B4-BE49-F238E27FC236}">
                <a16:creationId xmlns:a16="http://schemas.microsoft.com/office/drawing/2014/main" id="{25B6A9B4-2248-4624-B934-BA882314FAB3}"/>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9" name="Picture 8" descr="Enabling a world class Public Service">
            <a:extLst>
              <a:ext uri="{FF2B5EF4-FFF2-40B4-BE49-F238E27FC236}">
                <a16:creationId xmlns:a16="http://schemas.microsoft.com/office/drawing/2014/main" id="{11318562-6AC7-47F7-AA0B-B1D2105DD270}"/>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1" name="Slide Number Placeholder 19">
            <a:extLst>
              <a:ext uri="{FF2B5EF4-FFF2-40B4-BE49-F238E27FC236}">
                <a16:creationId xmlns:a16="http://schemas.microsoft.com/office/drawing/2014/main" id="{DB3690A8-FB09-4680-AC6A-CEC973D4CB18}"/>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96698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Content">
  <p:cSld name="3 Column Content">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593276" y="553913"/>
            <a:ext cx="11010859" cy="498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
          <p:cNvSpPr txBox="1">
            <a:spLocks noGrp="1"/>
          </p:cNvSpPr>
          <p:nvPr>
            <p:ph type="body" idx="1"/>
          </p:nvPr>
        </p:nvSpPr>
        <p:spPr>
          <a:xfrm>
            <a:off x="593275"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
          <p:cNvSpPr txBox="1">
            <a:spLocks noGrp="1"/>
          </p:cNvSpPr>
          <p:nvPr>
            <p:ph type="body" idx="2"/>
          </p:nvPr>
        </p:nvSpPr>
        <p:spPr>
          <a:xfrm>
            <a:off x="4479242"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
          <p:cNvSpPr txBox="1">
            <a:spLocks noGrp="1"/>
          </p:cNvSpPr>
          <p:nvPr>
            <p:ph type="body" idx="3"/>
          </p:nvPr>
        </p:nvSpPr>
        <p:spPr>
          <a:xfrm>
            <a:off x="8373873"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Freeform: Shape 7">
            <a:extLst>
              <a:ext uri="{FF2B5EF4-FFF2-40B4-BE49-F238E27FC236}">
                <a16:creationId xmlns:a16="http://schemas.microsoft.com/office/drawing/2014/main" id="{873F18FF-6886-4D41-BF80-A5646B8A5BE7}"/>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D960DB10-9EAB-4002-87AF-713ACA8C0C04}"/>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D95DBF59-7B92-4B5E-8429-00C468D3BFF7}"/>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79F1DDC6-0414-431B-805D-D3AC8067447B}"/>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4" name="Slide Number Placeholder 19">
            <a:extLst>
              <a:ext uri="{FF2B5EF4-FFF2-40B4-BE49-F238E27FC236}">
                <a16:creationId xmlns:a16="http://schemas.microsoft.com/office/drawing/2014/main" id="{3C9D7D36-BFE3-4A90-BE2A-77A448AE15E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34701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412" y="1876273"/>
            <a:ext cx="11160000" cy="3914928"/>
          </a:xfrm>
        </p:spPr>
        <p:txBody>
          <a:bodyPr/>
          <a:lstStyle>
            <a:lvl1pPr>
              <a:defRPr/>
            </a:lvl1pPr>
          </a:lstStyle>
          <a:p>
            <a:pPr lvl="0"/>
            <a:r>
              <a:rPr lang="en-US"/>
              <a:t>Press the ‘Increase/Decrease’ button under the Home tab to move though the text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8" name="Freeform: Shape 7">
            <a:extLst>
              <a:ext uri="{FF2B5EF4-FFF2-40B4-BE49-F238E27FC236}">
                <a16:creationId xmlns:a16="http://schemas.microsoft.com/office/drawing/2014/main" id="{FDB6DEC1-E5C3-497E-8321-F01E9241800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241BB943-9BCF-4F91-AC48-30B0633342D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D20A36A5-2D24-4DBE-9E64-74E3A2FA3354}"/>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434633E7-F8AF-4B5F-99F6-B5FB5ED1E259}"/>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4" name="Slide Number Placeholder 19">
            <a:extLst>
              <a:ext uri="{FF2B5EF4-FFF2-40B4-BE49-F238E27FC236}">
                <a16:creationId xmlns:a16="http://schemas.microsoft.com/office/drawing/2014/main" id="{80771D9B-2FFD-4705-BFB6-FF5141233E3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35891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527F833-40CD-49E0-B1DF-9E336CCA69C6}"/>
              </a:ext>
              <a:ext uri="{C183D7F6-B498-43B3-948B-1728B52AA6E4}">
                <adec:decorative xmlns:adec="http://schemas.microsoft.com/office/drawing/2017/decorative" val="1"/>
              </a:ext>
            </a:extLst>
          </p:cNvPr>
          <p:cNvSpPr/>
          <p:nvPr userDrawn="1"/>
        </p:nvSpPr>
        <p:spPr>
          <a:xfrm flipV="1">
            <a:off x="4338000" y="-3600"/>
            <a:ext cx="7668000" cy="6678000"/>
          </a:xfrm>
          <a:custGeom>
            <a:avLst/>
            <a:gdLst>
              <a:gd name="connsiteX0" fmla="*/ 1269237 w 7668000"/>
              <a:gd name="connsiteY0" fmla="*/ 6678000 h 6678000"/>
              <a:gd name="connsiteX1" fmla="*/ 6398763 w 7668000"/>
              <a:gd name="connsiteY1" fmla="*/ 6678000 h 6678000"/>
              <a:gd name="connsiteX2" fmla="*/ 6545048 w 7668000"/>
              <a:gd name="connsiteY2" fmla="*/ 6545047 h 6678000"/>
              <a:gd name="connsiteX3" fmla="*/ 7668000 w 7668000"/>
              <a:gd name="connsiteY3" fmla="*/ 3834000 h 6678000"/>
              <a:gd name="connsiteX4" fmla="*/ 7668000 w 7668000"/>
              <a:gd name="connsiteY4" fmla="*/ 0 h 6678000"/>
              <a:gd name="connsiteX5" fmla="*/ 3834000 w 7668000"/>
              <a:gd name="connsiteY5" fmla="*/ 0 h 6678000"/>
              <a:gd name="connsiteX6" fmla="*/ 0 w 7668000"/>
              <a:gd name="connsiteY6" fmla="*/ 3834000 h 6678000"/>
              <a:gd name="connsiteX7" fmla="*/ 1122953 w 7668000"/>
              <a:gd name="connsiteY7" fmla="*/ 6545047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1269237" y="6678000"/>
                </a:moveTo>
                <a:lnTo>
                  <a:pt x="6398763" y="6678000"/>
                </a:lnTo>
                <a:lnTo>
                  <a:pt x="6545048" y="6545047"/>
                </a:lnTo>
                <a:cubicBezTo>
                  <a:pt x="7238865" y="5851230"/>
                  <a:pt x="7668000" y="4892730"/>
                  <a:pt x="7668000" y="3834000"/>
                </a:cubicBezTo>
                <a:lnTo>
                  <a:pt x="7668000" y="0"/>
                </a:lnTo>
                <a:lnTo>
                  <a:pt x="3834000" y="0"/>
                </a:lnTo>
                <a:cubicBezTo>
                  <a:pt x="1716540" y="0"/>
                  <a:pt x="0" y="1716540"/>
                  <a:pt x="0" y="3834000"/>
                </a:cubicBezTo>
                <a:cubicBezTo>
                  <a:pt x="0" y="4892730"/>
                  <a:pt x="429135" y="5851230"/>
                  <a:pt x="1122953" y="6545047"/>
                </a:cubicBez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0" name="Freeform: Shape 9">
            <a:extLst>
              <a:ext uri="{FF2B5EF4-FFF2-40B4-BE49-F238E27FC236}">
                <a16:creationId xmlns:a16="http://schemas.microsoft.com/office/drawing/2014/main" id="{B2E6787B-4C72-48A1-93DB-0A8232F2B9DE}"/>
              </a:ext>
              <a:ext uri="{C183D7F6-B498-43B3-948B-1728B52AA6E4}">
                <adec:decorative xmlns:adec="http://schemas.microsoft.com/office/drawing/2017/decorative" val="1"/>
              </a:ext>
            </a:extLst>
          </p:cNvPr>
          <p:cNvSpPr/>
          <p:nvPr userDrawn="1"/>
        </p:nvSpPr>
        <p:spPr>
          <a:xfrm flipV="1">
            <a:off x="155575" y="180001"/>
            <a:ext cx="7668000" cy="6678000"/>
          </a:xfrm>
          <a:custGeom>
            <a:avLst/>
            <a:gdLst>
              <a:gd name="connsiteX0" fmla="*/ 0 w 7668000"/>
              <a:gd name="connsiteY0" fmla="*/ 6678000 h 6678000"/>
              <a:gd name="connsiteX1" fmla="*/ 3834000 w 7668000"/>
              <a:gd name="connsiteY1" fmla="*/ 6678000 h 6678000"/>
              <a:gd name="connsiteX2" fmla="*/ 7668000 w 7668000"/>
              <a:gd name="connsiteY2" fmla="*/ 2844000 h 6678000"/>
              <a:gd name="connsiteX3" fmla="*/ 6545048 w 7668000"/>
              <a:gd name="connsiteY3" fmla="*/ 132953 h 6678000"/>
              <a:gd name="connsiteX4" fmla="*/ 6398763 w 7668000"/>
              <a:gd name="connsiteY4" fmla="*/ 0 h 6678000"/>
              <a:gd name="connsiteX5" fmla="*/ 1269237 w 7668000"/>
              <a:gd name="connsiteY5" fmla="*/ 0 h 6678000"/>
              <a:gd name="connsiteX6" fmla="*/ 1122953 w 7668000"/>
              <a:gd name="connsiteY6" fmla="*/ 132953 h 6678000"/>
              <a:gd name="connsiteX7" fmla="*/ 0 w 7668000"/>
              <a:gd name="connsiteY7" fmla="*/ 2844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0" y="6678000"/>
                </a:moveTo>
                <a:lnTo>
                  <a:pt x="3834000" y="6678000"/>
                </a:lnTo>
                <a:cubicBezTo>
                  <a:pt x="5951460" y="6678000"/>
                  <a:pt x="7668000" y="4961460"/>
                  <a:pt x="7668000" y="2844000"/>
                </a:cubicBezTo>
                <a:cubicBezTo>
                  <a:pt x="7668000" y="1785270"/>
                  <a:pt x="7238865" y="826770"/>
                  <a:pt x="6545048" y="132953"/>
                </a:cubicBezTo>
                <a:lnTo>
                  <a:pt x="6398763" y="0"/>
                </a:lnTo>
                <a:lnTo>
                  <a:pt x="1269237" y="0"/>
                </a:lnTo>
                <a:lnTo>
                  <a:pt x="1122953" y="132953"/>
                </a:lnTo>
                <a:cubicBezTo>
                  <a:pt x="429135" y="826770"/>
                  <a:pt x="0" y="1785270"/>
                  <a:pt x="0" y="2844000"/>
                </a:cubicBez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16" name="Picture 15" descr="NSW Government Public Service Commission">
            <a:extLst>
              <a:ext uri="{FF2B5EF4-FFF2-40B4-BE49-F238E27FC236}">
                <a16:creationId xmlns:a16="http://schemas.microsoft.com/office/drawing/2014/main" id="{0335FA1E-4BA7-4069-BD24-EA29F1463F18}"/>
              </a:ext>
            </a:extLst>
          </p:cNvPr>
          <p:cNvPicPr>
            <a:picLocks noChangeAspect="1"/>
          </p:cNvPicPr>
          <p:nvPr userDrawn="1"/>
        </p:nvPicPr>
        <p:blipFill>
          <a:blip r:embed="rId2"/>
          <a:stretch>
            <a:fillRect/>
          </a:stretch>
        </p:blipFill>
        <p:spPr>
          <a:xfrm>
            <a:off x="9483508" y="5578016"/>
            <a:ext cx="2338578" cy="897636"/>
          </a:xfrm>
          <a:prstGeom prst="rect">
            <a:avLst/>
          </a:prstGeom>
        </p:spPr>
      </p:pic>
      <p:grpSp>
        <p:nvGrpSpPr>
          <p:cNvPr id="17" name="Group 4" descr="Enabling a world class Public Service">
            <a:extLst>
              <a:ext uri="{FF2B5EF4-FFF2-40B4-BE49-F238E27FC236}">
                <a16:creationId xmlns:a16="http://schemas.microsoft.com/office/drawing/2014/main" id="{6B3F6053-1727-4489-9692-87E955646139}"/>
              </a:ext>
            </a:extLst>
          </p:cNvPr>
          <p:cNvGrpSpPr>
            <a:grpSpLocks noChangeAspect="1"/>
          </p:cNvGrpSpPr>
          <p:nvPr userDrawn="1"/>
        </p:nvGrpSpPr>
        <p:grpSpPr bwMode="auto">
          <a:xfrm>
            <a:off x="511176" y="542926"/>
            <a:ext cx="1916113" cy="638175"/>
            <a:chOff x="322" y="342"/>
            <a:chExt cx="1207" cy="402"/>
          </a:xfrm>
        </p:grpSpPr>
        <p:sp>
          <p:nvSpPr>
            <p:cNvPr id="18" name="Freeform 5">
              <a:extLst>
                <a:ext uri="{FF2B5EF4-FFF2-40B4-BE49-F238E27FC236}">
                  <a16:creationId xmlns:a16="http://schemas.microsoft.com/office/drawing/2014/main" id="{22601B1B-969A-4CD5-8E80-64850F1B30BF}"/>
                </a:ext>
              </a:extLst>
            </p:cNvPr>
            <p:cNvSpPr>
              <a:spLocks noEditPoints="1"/>
            </p:cNvSpPr>
            <p:nvPr/>
          </p:nvSpPr>
          <p:spPr bwMode="auto">
            <a:xfrm>
              <a:off x="330" y="637"/>
              <a:ext cx="1199" cy="107"/>
            </a:xfrm>
            <a:custGeom>
              <a:avLst/>
              <a:gdLst>
                <a:gd name="T0" fmla="*/ 37 w 1983"/>
                <a:gd name="T1" fmla="*/ 171 h 174"/>
                <a:gd name="T2" fmla="*/ 133 w 1983"/>
                <a:gd name="T3" fmla="*/ 61 h 174"/>
                <a:gd name="T4" fmla="*/ 0 w 1983"/>
                <a:gd name="T5" fmla="*/ 3 h 174"/>
                <a:gd name="T6" fmla="*/ 37 w 1983"/>
                <a:gd name="T7" fmla="*/ 88 h 174"/>
                <a:gd name="T8" fmla="*/ 96 w 1983"/>
                <a:gd name="T9" fmla="*/ 62 h 174"/>
                <a:gd name="T10" fmla="*/ 37 w 1983"/>
                <a:gd name="T11" fmla="*/ 88 h 174"/>
                <a:gd name="T12" fmla="*/ 300 w 1983"/>
                <a:gd name="T13" fmla="*/ 98 h 174"/>
                <a:gd name="T14" fmla="*/ 263 w 1983"/>
                <a:gd name="T15" fmla="*/ 99 h 174"/>
                <a:gd name="T16" fmla="*/ 190 w 1983"/>
                <a:gd name="T17" fmla="*/ 3 h 174"/>
                <a:gd name="T18" fmla="*/ 226 w 1983"/>
                <a:gd name="T19" fmla="*/ 173 h 174"/>
                <a:gd name="T20" fmla="*/ 415 w 1983"/>
                <a:gd name="T21" fmla="*/ 171 h 174"/>
                <a:gd name="T22" fmla="*/ 447 w 1983"/>
                <a:gd name="T23" fmla="*/ 83 h 174"/>
                <a:gd name="T24" fmla="*/ 457 w 1983"/>
                <a:gd name="T25" fmla="*/ 18 h 174"/>
                <a:gd name="T26" fmla="*/ 335 w 1983"/>
                <a:gd name="T27" fmla="*/ 171 h 174"/>
                <a:gd name="T28" fmla="*/ 371 w 1983"/>
                <a:gd name="T29" fmla="*/ 35 h 174"/>
                <a:gd name="T30" fmla="*/ 432 w 1983"/>
                <a:gd name="T31" fmla="*/ 53 h 174"/>
                <a:gd name="T32" fmla="*/ 371 w 1983"/>
                <a:gd name="T33" fmla="*/ 138 h 174"/>
                <a:gd name="T34" fmla="*/ 414 w 1983"/>
                <a:gd name="T35" fmla="*/ 101 h 174"/>
                <a:gd name="T36" fmla="*/ 415 w 1983"/>
                <a:gd name="T37" fmla="*/ 138 h 174"/>
                <a:gd name="T38" fmla="*/ 507 w 1983"/>
                <a:gd name="T39" fmla="*/ 171 h 174"/>
                <a:gd name="T40" fmla="*/ 543 w 1983"/>
                <a:gd name="T41" fmla="*/ 137 h 174"/>
                <a:gd name="T42" fmla="*/ 507 w 1983"/>
                <a:gd name="T43" fmla="*/ 171 h 174"/>
                <a:gd name="T44" fmla="*/ 686 w 1983"/>
                <a:gd name="T45" fmla="*/ 171 h 174"/>
                <a:gd name="T46" fmla="*/ 649 w 1983"/>
                <a:gd name="T47" fmla="*/ 171 h 174"/>
                <a:gd name="T48" fmla="*/ 871 w 1983"/>
                <a:gd name="T49" fmla="*/ 144 h 174"/>
                <a:gd name="T50" fmla="*/ 754 w 1983"/>
                <a:gd name="T51" fmla="*/ 87 h 174"/>
                <a:gd name="T52" fmla="*/ 846 w 1983"/>
                <a:gd name="T53" fmla="*/ 53 h 174"/>
                <a:gd name="T54" fmla="*/ 716 w 1983"/>
                <a:gd name="T55" fmla="*/ 87 h 174"/>
                <a:gd name="T56" fmla="*/ 1022 w 1983"/>
                <a:gd name="T57" fmla="*/ 173 h 174"/>
                <a:gd name="T58" fmla="*/ 1084 w 1983"/>
                <a:gd name="T59" fmla="*/ 121 h 174"/>
                <a:gd name="T60" fmla="*/ 994 w 1983"/>
                <a:gd name="T61" fmla="*/ 48 h 174"/>
                <a:gd name="T62" fmla="*/ 1079 w 1983"/>
                <a:gd name="T63" fmla="*/ 22 h 174"/>
                <a:gd name="T64" fmla="*/ 958 w 1983"/>
                <a:gd name="T65" fmla="*/ 52 h 174"/>
                <a:gd name="T66" fmla="*/ 1047 w 1983"/>
                <a:gd name="T67" fmla="*/ 125 h 174"/>
                <a:gd name="T68" fmla="*/ 951 w 1983"/>
                <a:gd name="T69" fmla="*/ 146 h 174"/>
                <a:gd name="T70" fmla="*/ 1113 w 1983"/>
                <a:gd name="T71" fmla="*/ 171 h 174"/>
                <a:gd name="T72" fmla="*/ 1149 w 1983"/>
                <a:gd name="T73" fmla="*/ 138 h 174"/>
                <a:gd name="T74" fmla="*/ 1229 w 1983"/>
                <a:gd name="T75" fmla="*/ 70 h 174"/>
                <a:gd name="T76" fmla="*/ 1239 w 1983"/>
                <a:gd name="T77" fmla="*/ 36 h 174"/>
                <a:gd name="T78" fmla="*/ 1113 w 1983"/>
                <a:gd name="T79" fmla="*/ 171 h 174"/>
                <a:gd name="T80" fmla="*/ 1309 w 1983"/>
                <a:gd name="T81" fmla="*/ 171 h 174"/>
                <a:gd name="T82" fmla="*/ 1374 w 1983"/>
                <a:gd name="T83" fmla="*/ 171 h 174"/>
                <a:gd name="T84" fmla="*/ 1412 w 1983"/>
                <a:gd name="T85" fmla="*/ 59 h 174"/>
                <a:gd name="T86" fmla="*/ 1349 w 1983"/>
                <a:gd name="T87" fmla="*/ 3 h 174"/>
                <a:gd name="T88" fmla="*/ 1309 w 1983"/>
                <a:gd name="T89" fmla="*/ 84 h 174"/>
                <a:gd name="T90" fmla="*/ 1345 w 1983"/>
                <a:gd name="T91" fmla="*/ 36 h 174"/>
                <a:gd name="T92" fmla="*/ 1346 w 1983"/>
                <a:gd name="T93" fmla="*/ 84 h 174"/>
                <a:gd name="T94" fmla="*/ 1489 w 1983"/>
                <a:gd name="T95" fmla="*/ 172 h 174"/>
                <a:gd name="T96" fmla="*/ 1550 w 1983"/>
                <a:gd name="T97" fmla="*/ 3 h 174"/>
                <a:gd name="T98" fmla="*/ 1421 w 1983"/>
                <a:gd name="T99" fmla="*/ 3 h 174"/>
                <a:gd name="T100" fmla="*/ 1611 w 1983"/>
                <a:gd name="T101" fmla="*/ 171 h 174"/>
                <a:gd name="T102" fmla="*/ 1611 w 1983"/>
                <a:gd name="T103" fmla="*/ 3 h 174"/>
                <a:gd name="T104" fmla="*/ 1763 w 1983"/>
                <a:gd name="T105" fmla="*/ 174 h 174"/>
                <a:gd name="T106" fmla="*/ 1764 w 1983"/>
                <a:gd name="T107" fmla="*/ 140 h 174"/>
                <a:gd name="T108" fmla="*/ 1764 w 1983"/>
                <a:gd name="T109" fmla="*/ 34 h 174"/>
                <a:gd name="T110" fmla="*/ 1765 w 1983"/>
                <a:gd name="T111" fmla="*/ 0 h 174"/>
                <a:gd name="T112" fmla="*/ 1763 w 1983"/>
                <a:gd name="T113" fmla="*/ 174 h 174"/>
                <a:gd name="T114" fmla="*/ 1983 w 1983"/>
                <a:gd name="T115" fmla="*/ 171 h 174"/>
                <a:gd name="T116" fmla="*/ 1892 w 1983"/>
                <a:gd name="T117" fmla="*/ 103 h 174"/>
                <a:gd name="T118" fmla="*/ 1892 w 1983"/>
                <a:gd name="T119" fmla="*/ 70 h 174"/>
                <a:gd name="T120" fmla="*/ 1982 w 1983"/>
                <a:gd name="T121"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3" h="174">
                  <a:moveTo>
                    <a:pt x="0" y="171"/>
                  </a:moveTo>
                  <a:lnTo>
                    <a:pt x="0" y="171"/>
                  </a:lnTo>
                  <a:lnTo>
                    <a:pt x="37" y="171"/>
                  </a:lnTo>
                  <a:lnTo>
                    <a:pt x="37" y="120"/>
                  </a:lnTo>
                  <a:lnTo>
                    <a:pt x="65" y="120"/>
                  </a:lnTo>
                  <a:cubicBezTo>
                    <a:pt x="103" y="120"/>
                    <a:pt x="133" y="100"/>
                    <a:pt x="133" y="61"/>
                  </a:cubicBezTo>
                  <a:lnTo>
                    <a:pt x="133" y="61"/>
                  </a:lnTo>
                  <a:cubicBezTo>
                    <a:pt x="133" y="27"/>
                    <a:pt x="109" y="3"/>
                    <a:pt x="69" y="3"/>
                  </a:cubicBezTo>
                  <a:lnTo>
                    <a:pt x="0" y="3"/>
                  </a:lnTo>
                  <a:lnTo>
                    <a:pt x="0" y="171"/>
                  </a:lnTo>
                  <a:close/>
                  <a:moveTo>
                    <a:pt x="37" y="88"/>
                  </a:moveTo>
                  <a:lnTo>
                    <a:pt x="37" y="88"/>
                  </a:lnTo>
                  <a:lnTo>
                    <a:pt x="37" y="36"/>
                  </a:lnTo>
                  <a:lnTo>
                    <a:pt x="66" y="36"/>
                  </a:lnTo>
                  <a:cubicBezTo>
                    <a:pt x="84" y="36"/>
                    <a:pt x="96" y="45"/>
                    <a:pt x="96" y="62"/>
                  </a:cubicBezTo>
                  <a:lnTo>
                    <a:pt x="96" y="62"/>
                  </a:lnTo>
                  <a:cubicBezTo>
                    <a:pt x="96" y="76"/>
                    <a:pt x="85" y="88"/>
                    <a:pt x="66" y="88"/>
                  </a:cubicBezTo>
                  <a:lnTo>
                    <a:pt x="37" y="88"/>
                  </a:lnTo>
                  <a:close/>
                  <a:moveTo>
                    <a:pt x="226" y="173"/>
                  </a:moveTo>
                  <a:lnTo>
                    <a:pt x="226" y="173"/>
                  </a:lnTo>
                  <a:cubicBezTo>
                    <a:pt x="271" y="173"/>
                    <a:pt x="300" y="148"/>
                    <a:pt x="300" y="98"/>
                  </a:cubicBezTo>
                  <a:lnTo>
                    <a:pt x="300" y="3"/>
                  </a:lnTo>
                  <a:lnTo>
                    <a:pt x="263" y="3"/>
                  </a:lnTo>
                  <a:lnTo>
                    <a:pt x="263" y="99"/>
                  </a:lnTo>
                  <a:cubicBezTo>
                    <a:pt x="263" y="126"/>
                    <a:pt x="249" y="139"/>
                    <a:pt x="227" y="139"/>
                  </a:cubicBezTo>
                  <a:cubicBezTo>
                    <a:pt x="204" y="139"/>
                    <a:pt x="190" y="125"/>
                    <a:pt x="190" y="98"/>
                  </a:cubicBezTo>
                  <a:lnTo>
                    <a:pt x="190" y="3"/>
                  </a:lnTo>
                  <a:lnTo>
                    <a:pt x="153" y="3"/>
                  </a:lnTo>
                  <a:lnTo>
                    <a:pt x="153" y="99"/>
                  </a:lnTo>
                  <a:cubicBezTo>
                    <a:pt x="153" y="148"/>
                    <a:pt x="181" y="173"/>
                    <a:pt x="226" y="173"/>
                  </a:cubicBezTo>
                  <a:close/>
                  <a:moveTo>
                    <a:pt x="335" y="171"/>
                  </a:moveTo>
                  <a:lnTo>
                    <a:pt x="335" y="171"/>
                  </a:lnTo>
                  <a:lnTo>
                    <a:pt x="415" y="171"/>
                  </a:lnTo>
                  <a:cubicBezTo>
                    <a:pt x="453" y="171"/>
                    <a:pt x="478" y="155"/>
                    <a:pt x="478" y="125"/>
                  </a:cubicBezTo>
                  <a:lnTo>
                    <a:pt x="478" y="124"/>
                  </a:lnTo>
                  <a:cubicBezTo>
                    <a:pt x="478" y="102"/>
                    <a:pt x="466" y="90"/>
                    <a:pt x="447" y="83"/>
                  </a:cubicBezTo>
                  <a:cubicBezTo>
                    <a:pt x="459" y="76"/>
                    <a:pt x="469" y="66"/>
                    <a:pt x="469" y="47"/>
                  </a:cubicBezTo>
                  <a:lnTo>
                    <a:pt x="469" y="46"/>
                  </a:lnTo>
                  <a:cubicBezTo>
                    <a:pt x="469" y="35"/>
                    <a:pt x="465" y="25"/>
                    <a:pt x="457" y="18"/>
                  </a:cubicBezTo>
                  <a:cubicBezTo>
                    <a:pt x="448" y="8"/>
                    <a:pt x="433" y="3"/>
                    <a:pt x="413" y="3"/>
                  </a:cubicBezTo>
                  <a:lnTo>
                    <a:pt x="335" y="3"/>
                  </a:lnTo>
                  <a:lnTo>
                    <a:pt x="335" y="171"/>
                  </a:lnTo>
                  <a:close/>
                  <a:moveTo>
                    <a:pt x="371" y="71"/>
                  </a:moveTo>
                  <a:lnTo>
                    <a:pt x="371" y="71"/>
                  </a:lnTo>
                  <a:lnTo>
                    <a:pt x="371" y="35"/>
                  </a:lnTo>
                  <a:lnTo>
                    <a:pt x="408" y="35"/>
                  </a:lnTo>
                  <a:cubicBezTo>
                    <a:pt x="424" y="35"/>
                    <a:pt x="432" y="41"/>
                    <a:pt x="432" y="52"/>
                  </a:cubicBezTo>
                  <a:lnTo>
                    <a:pt x="432" y="53"/>
                  </a:lnTo>
                  <a:cubicBezTo>
                    <a:pt x="432" y="65"/>
                    <a:pt x="422" y="71"/>
                    <a:pt x="406" y="71"/>
                  </a:cubicBezTo>
                  <a:lnTo>
                    <a:pt x="371" y="71"/>
                  </a:lnTo>
                  <a:close/>
                  <a:moveTo>
                    <a:pt x="371" y="138"/>
                  </a:moveTo>
                  <a:lnTo>
                    <a:pt x="371" y="138"/>
                  </a:lnTo>
                  <a:lnTo>
                    <a:pt x="371" y="101"/>
                  </a:lnTo>
                  <a:lnTo>
                    <a:pt x="414" y="101"/>
                  </a:lnTo>
                  <a:cubicBezTo>
                    <a:pt x="433" y="101"/>
                    <a:pt x="442" y="108"/>
                    <a:pt x="442" y="120"/>
                  </a:cubicBezTo>
                  <a:lnTo>
                    <a:pt x="442" y="120"/>
                  </a:lnTo>
                  <a:cubicBezTo>
                    <a:pt x="442" y="133"/>
                    <a:pt x="432" y="138"/>
                    <a:pt x="415" y="138"/>
                  </a:cubicBezTo>
                  <a:lnTo>
                    <a:pt x="371" y="138"/>
                  </a:lnTo>
                  <a:close/>
                  <a:moveTo>
                    <a:pt x="507" y="171"/>
                  </a:moveTo>
                  <a:lnTo>
                    <a:pt x="507" y="171"/>
                  </a:lnTo>
                  <a:lnTo>
                    <a:pt x="627" y="171"/>
                  </a:lnTo>
                  <a:lnTo>
                    <a:pt x="627" y="137"/>
                  </a:lnTo>
                  <a:lnTo>
                    <a:pt x="543" y="137"/>
                  </a:lnTo>
                  <a:lnTo>
                    <a:pt x="543" y="3"/>
                  </a:lnTo>
                  <a:lnTo>
                    <a:pt x="507" y="3"/>
                  </a:lnTo>
                  <a:lnTo>
                    <a:pt x="507" y="171"/>
                  </a:lnTo>
                  <a:close/>
                  <a:moveTo>
                    <a:pt x="649" y="171"/>
                  </a:moveTo>
                  <a:lnTo>
                    <a:pt x="649" y="171"/>
                  </a:lnTo>
                  <a:lnTo>
                    <a:pt x="686" y="171"/>
                  </a:lnTo>
                  <a:lnTo>
                    <a:pt x="686" y="3"/>
                  </a:lnTo>
                  <a:lnTo>
                    <a:pt x="649" y="3"/>
                  </a:lnTo>
                  <a:lnTo>
                    <a:pt x="649" y="171"/>
                  </a:lnTo>
                  <a:close/>
                  <a:moveTo>
                    <a:pt x="802" y="174"/>
                  </a:moveTo>
                  <a:lnTo>
                    <a:pt x="802" y="174"/>
                  </a:lnTo>
                  <a:cubicBezTo>
                    <a:pt x="834" y="174"/>
                    <a:pt x="853" y="162"/>
                    <a:pt x="871" y="144"/>
                  </a:cubicBezTo>
                  <a:lnTo>
                    <a:pt x="847" y="120"/>
                  </a:lnTo>
                  <a:cubicBezTo>
                    <a:pt x="834" y="132"/>
                    <a:pt x="822" y="140"/>
                    <a:pt x="803" y="140"/>
                  </a:cubicBezTo>
                  <a:cubicBezTo>
                    <a:pt x="774" y="140"/>
                    <a:pt x="754" y="116"/>
                    <a:pt x="754" y="87"/>
                  </a:cubicBezTo>
                  <a:lnTo>
                    <a:pt x="754" y="86"/>
                  </a:lnTo>
                  <a:cubicBezTo>
                    <a:pt x="754" y="58"/>
                    <a:pt x="775" y="34"/>
                    <a:pt x="803" y="34"/>
                  </a:cubicBezTo>
                  <a:cubicBezTo>
                    <a:pt x="820" y="34"/>
                    <a:pt x="833" y="41"/>
                    <a:pt x="846" y="53"/>
                  </a:cubicBezTo>
                  <a:lnTo>
                    <a:pt x="869" y="26"/>
                  </a:lnTo>
                  <a:cubicBezTo>
                    <a:pt x="854" y="10"/>
                    <a:pt x="835" y="0"/>
                    <a:pt x="803" y="0"/>
                  </a:cubicBezTo>
                  <a:cubicBezTo>
                    <a:pt x="752" y="0"/>
                    <a:pt x="716" y="39"/>
                    <a:pt x="716" y="87"/>
                  </a:cubicBezTo>
                  <a:lnTo>
                    <a:pt x="716" y="87"/>
                  </a:lnTo>
                  <a:cubicBezTo>
                    <a:pt x="716" y="136"/>
                    <a:pt x="752" y="174"/>
                    <a:pt x="802" y="174"/>
                  </a:cubicBezTo>
                  <a:close/>
                  <a:moveTo>
                    <a:pt x="1022" y="173"/>
                  </a:moveTo>
                  <a:lnTo>
                    <a:pt x="1022" y="173"/>
                  </a:lnTo>
                  <a:cubicBezTo>
                    <a:pt x="1059" y="173"/>
                    <a:pt x="1084" y="154"/>
                    <a:pt x="1084" y="121"/>
                  </a:cubicBezTo>
                  <a:lnTo>
                    <a:pt x="1084" y="121"/>
                  </a:lnTo>
                  <a:cubicBezTo>
                    <a:pt x="1084" y="91"/>
                    <a:pt x="1065" y="79"/>
                    <a:pt x="1031" y="70"/>
                  </a:cubicBezTo>
                  <a:cubicBezTo>
                    <a:pt x="1002" y="63"/>
                    <a:pt x="994" y="59"/>
                    <a:pt x="994" y="48"/>
                  </a:cubicBezTo>
                  <a:lnTo>
                    <a:pt x="994" y="48"/>
                  </a:lnTo>
                  <a:cubicBezTo>
                    <a:pt x="994" y="40"/>
                    <a:pt x="1002" y="33"/>
                    <a:pt x="1016" y="33"/>
                  </a:cubicBezTo>
                  <a:cubicBezTo>
                    <a:pt x="1030" y="33"/>
                    <a:pt x="1045" y="39"/>
                    <a:pt x="1060" y="50"/>
                  </a:cubicBezTo>
                  <a:lnTo>
                    <a:pt x="1079" y="22"/>
                  </a:lnTo>
                  <a:cubicBezTo>
                    <a:pt x="1062" y="8"/>
                    <a:pt x="1041" y="0"/>
                    <a:pt x="1017" y="0"/>
                  </a:cubicBezTo>
                  <a:cubicBezTo>
                    <a:pt x="982" y="0"/>
                    <a:pt x="958" y="21"/>
                    <a:pt x="958" y="51"/>
                  </a:cubicBezTo>
                  <a:lnTo>
                    <a:pt x="958" y="52"/>
                  </a:lnTo>
                  <a:cubicBezTo>
                    <a:pt x="958" y="85"/>
                    <a:pt x="980" y="94"/>
                    <a:pt x="1013" y="103"/>
                  </a:cubicBezTo>
                  <a:cubicBezTo>
                    <a:pt x="1042" y="110"/>
                    <a:pt x="1047" y="115"/>
                    <a:pt x="1047" y="124"/>
                  </a:cubicBezTo>
                  <a:lnTo>
                    <a:pt x="1047" y="125"/>
                  </a:lnTo>
                  <a:cubicBezTo>
                    <a:pt x="1047" y="135"/>
                    <a:pt x="1038" y="141"/>
                    <a:pt x="1023" y="141"/>
                  </a:cubicBezTo>
                  <a:cubicBezTo>
                    <a:pt x="1004" y="141"/>
                    <a:pt x="988" y="133"/>
                    <a:pt x="973" y="120"/>
                  </a:cubicBezTo>
                  <a:lnTo>
                    <a:pt x="951" y="146"/>
                  </a:lnTo>
                  <a:cubicBezTo>
                    <a:pt x="971" y="164"/>
                    <a:pt x="997" y="173"/>
                    <a:pt x="1022" y="173"/>
                  </a:cubicBezTo>
                  <a:close/>
                  <a:moveTo>
                    <a:pt x="1113" y="171"/>
                  </a:moveTo>
                  <a:lnTo>
                    <a:pt x="1113" y="171"/>
                  </a:lnTo>
                  <a:lnTo>
                    <a:pt x="1241" y="171"/>
                  </a:lnTo>
                  <a:lnTo>
                    <a:pt x="1241" y="138"/>
                  </a:lnTo>
                  <a:lnTo>
                    <a:pt x="1149" y="138"/>
                  </a:lnTo>
                  <a:lnTo>
                    <a:pt x="1149" y="103"/>
                  </a:lnTo>
                  <a:lnTo>
                    <a:pt x="1229" y="103"/>
                  </a:lnTo>
                  <a:lnTo>
                    <a:pt x="1229" y="70"/>
                  </a:lnTo>
                  <a:lnTo>
                    <a:pt x="1149" y="70"/>
                  </a:lnTo>
                  <a:lnTo>
                    <a:pt x="1149" y="36"/>
                  </a:lnTo>
                  <a:lnTo>
                    <a:pt x="1239" y="36"/>
                  </a:lnTo>
                  <a:lnTo>
                    <a:pt x="1239" y="3"/>
                  </a:lnTo>
                  <a:lnTo>
                    <a:pt x="1113" y="3"/>
                  </a:lnTo>
                  <a:lnTo>
                    <a:pt x="1113" y="171"/>
                  </a:lnTo>
                  <a:close/>
                  <a:moveTo>
                    <a:pt x="1272" y="171"/>
                  </a:moveTo>
                  <a:lnTo>
                    <a:pt x="1272" y="171"/>
                  </a:lnTo>
                  <a:lnTo>
                    <a:pt x="1309" y="171"/>
                  </a:lnTo>
                  <a:lnTo>
                    <a:pt x="1309" y="117"/>
                  </a:lnTo>
                  <a:lnTo>
                    <a:pt x="1338" y="117"/>
                  </a:lnTo>
                  <a:lnTo>
                    <a:pt x="1374" y="171"/>
                  </a:lnTo>
                  <a:lnTo>
                    <a:pt x="1417" y="171"/>
                  </a:lnTo>
                  <a:lnTo>
                    <a:pt x="1376" y="111"/>
                  </a:lnTo>
                  <a:cubicBezTo>
                    <a:pt x="1397" y="103"/>
                    <a:pt x="1412" y="86"/>
                    <a:pt x="1412" y="59"/>
                  </a:cubicBezTo>
                  <a:lnTo>
                    <a:pt x="1412" y="58"/>
                  </a:lnTo>
                  <a:cubicBezTo>
                    <a:pt x="1412" y="42"/>
                    <a:pt x="1407" y="29"/>
                    <a:pt x="1398" y="20"/>
                  </a:cubicBezTo>
                  <a:cubicBezTo>
                    <a:pt x="1386" y="9"/>
                    <a:pt x="1370" y="3"/>
                    <a:pt x="1349" y="3"/>
                  </a:cubicBezTo>
                  <a:lnTo>
                    <a:pt x="1272" y="3"/>
                  </a:lnTo>
                  <a:lnTo>
                    <a:pt x="1272" y="171"/>
                  </a:lnTo>
                  <a:close/>
                  <a:moveTo>
                    <a:pt x="1309" y="84"/>
                  </a:moveTo>
                  <a:lnTo>
                    <a:pt x="1309" y="84"/>
                  </a:lnTo>
                  <a:lnTo>
                    <a:pt x="1309" y="36"/>
                  </a:lnTo>
                  <a:lnTo>
                    <a:pt x="1345" y="36"/>
                  </a:lnTo>
                  <a:cubicBezTo>
                    <a:pt x="1363" y="36"/>
                    <a:pt x="1374" y="44"/>
                    <a:pt x="1374" y="60"/>
                  </a:cubicBezTo>
                  <a:lnTo>
                    <a:pt x="1374" y="61"/>
                  </a:lnTo>
                  <a:cubicBezTo>
                    <a:pt x="1374" y="75"/>
                    <a:pt x="1364" y="84"/>
                    <a:pt x="1346" y="84"/>
                  </a:cubicBezTo>
                  <a:lnTo>
                    <a:pt x="1309" y="84"/>
                  </a:lnTo>
                  <a:close/>
                  <a:moveTo>
                    <a:pt x="1489" y="172"/>
                  </a:moveTo>
                  <a:lnTo>
                    <a:pt x="1489" y="172"/>
                  </a:lnTo>
                  <a:lnTo>
                    <a:pt x="1522" y="172"/>
                  </a:lnTo>
                  <a:lnTo>
                    <a:pt x="1589" y="3"/>
                  </a:lnTo>
                  <a:lnTo>
                    <a:pt x="1550" y="3"/>
                  </a:lnTo>
                  <a:lnTo>
                    <a:pt x="1506" y="121"/>
                  </a:lnTo>
                  <a:lnTo>
                    <a:pt x="1462" y="3"/>
                  </a:lnTo>
                  <a:lnTo>
                    <a:pt x="1421" y="3"/>
                  </a:lnTo>
                  <a:lnTo>
                    <a:pt x="1489" y="172"/>
                  </a:lnTo>
                  <a:close/>
                  <a:moveTo>
                    <a:pt x="1611" y="171"/>
                  </a:moveTo>
                  <a:lnTo>
                    <a:pt x="1611" y="171"/>
                  </a:lnTo>
                  <a:lnTo>
                    <a:pt x="1648" y="171"/>
                  </a:lnTo>
                  <a:lnTo>
                    <a:pt x="1648" y="3"/>
                  </a:lnTo>
                  <a:lnTo>
                    <a:pt x="1611" y="3"/>
                  </a:lnTo>
                  <a:lnTo>
                    <a:pt x="1611" y="171"/>
                  </a:lnTo>
                  <a:close/>
                  <a:moveTo>
                    <a:pt x="1763" y="174"/>
                  </a:moveTo>
                  <a:lnTo>
                    <a:pt x="1763" y="174"/>
                  </a:lnTo>
                  <a:cubicBezTo>
                    <a:pt x="1796" y="174"/>
                    <a:pt x="1815" y="162"/>
                    <a:pt x="1832" y="144"/>
                  </a:cubicBezTo>
                  <a:lnTo>
                    <a:pt x="1808" y="120"/>
                  </a:lnTo>
                  <a:cubicBezTo>
                    <a:pt x="1795" y="132"/>
                    <a:pt x="1784" y="140"/>
                    <a:pt x="1764" y="140"/>
                  </a:cubicBezTo>
                  <a:cubicBezTo>
                    <a:pt x="1736" y="140"/>
                    <a:pt x="1716" y="116"/>
                    <a:pt x="1716" y="87"/>
                  </a:cubicBezTo>
                  <a:lnTo>
                    <a:pt x="1716" y="86"/>
                  </a:lnTo>
                  <a:cubicBezTo>
                    <a:pt x="1716" y="58"/>
                    <a:pt x="1736" y="34"/>
                    <a:pt x="1764" y="34"/>
                  </a:cubicBezTo>
                  <a:cubicBezTo>
                    <a:pt x="1781" y="34"/>
                    <a:pt x="1794" y="41"/>
                    <a:pt x="1807" y="53"/>
                  </a:cubicBezTo>
                  <a:lnTo>
                    <a:pt x="1831" y="26"/>
                  </a:lnTo>
                  <a:cubicBezTo>
                    <a:pt x="1815" y="10"/>
                    <a:pt x="1796" y="0"/>
                    <a:pt x="1765" y="0"/>
                  </a:cubicBezTo>
                  <a:cubicBezTo>
                    <a:pt x="1713" y="0"/>
                    <a:pt x="1677" y="39"/>
                    <a:pt x="1677" y="87"/>
                  </a:cubicBezTo>
                  <a:lnTo>
                    <a:pt x="1677" y="87"/>
                  </a:lnTo>
                  <a:cubicBezTo>
                    <a:pt x="1677" y="136"/>
                    <a:pt x="1714" y="174"/>
                    <a:pt x="1763" y="174"/>
                  </a:cubicBezTo>
                  <a:close/>
                  <a:moveTo>
                    <a:pt x="1855" y="171"/>
                  </a:moveTo>
                  <a:lnTo>
                    <a:pt x="1855" y="171"/>
                  </a:lnTo>
                  <a:lnTo>
                    <a:pt x="1983" y="171"/>
                  </a:lnTo>
                  <a:lnTo>
                    <a:pt x="1983" y="138"/>
                  </a:lnTo>
                  <a:lnTo>
                    <a:pt x="1892" y="138"/>
                  </a:lnTo>
                  <a:lnTo>
                    <a:pt x="1892" y="103"/>
                  </a:lnTo>
                  <a:lnTo>
                    <a:pt x="1971" y="103"/>
                  </a:lnTo>
                  <a:lnTo>
                    <a:pt x="1971" y="70"/>
                  </a:lnTo>
                  <a:lnTo>
                    <a:pt x="1892" y="70"/>
                  </a:lnTo>
                  <a:lnTo>
                    <a:pt x="1892" y="36"/>
                  </a:lnTo>
                  <a:lnTo>
                    <a:pt x="1982" y="36"/>
                  </a:lnTo>
                  <a:lnTo>
                    <a:pt x="1982" y="3"/>
                  </a:lnTo>
                  <a:lnTo>
                    <a:pt x="1855" y="3"/>
                  </a:lnTo>
                  <a:lnTo>
                    <a:pt x="1855" y="171"/>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6">
              <a:extLst>
                <a:ext uri="{FF2B5EF4-FFF2-40B4-BE49-F238E27FC236}">
                  <a16:creationId xmlns:a16="http://schemas.microsoft.com/office/drawing/2014/main" id="{3E9C5BC5-CA89-4E5E-8D75-4F918265426B}"/>
                </a:ext>
              </a:extLst>
            </p:cNvPr>
            <p:cNvSpPr>
              <a:spLocks noEditPoints="1"/>
            </p:cNvSpPr>
            <p:nvPr/>
          </p:nvSpPr>
          <p:spPr bwMode="auto">
            <a:xfrm>
              <a:off x="322" y="490"/>
              <a:ext cx="1093" cy="106"/>
            </a:xfrm>
            <a:custGeom>
              <a:avLst/>
              <a:gdLst>
                <a:gd name="T0" fmla="*/ 90 w 1808"/>
                <a:gd name="T1" fmla="*/ 172 h 174"/>
                <a:gd name="T2" fmla="*/ 198 w 1808"/>
                <a:gd name="T3" fmla="*/ 172 h 174"/>
                <a:gd name="T4" fmla="*/ 182 w 1808"/>
                <a:gd name="T5" fmla="*/ 117 h 174"/>
                <a:gd name="T6" fmla="*/ 75 w 1808"/>
                <a:gd name="T7" fmla="*/ 117 h 174"/>
                <a:gd name="T8" fmla="*/ 57 w 1808"/>
                <a:gd name="T9" fmla="*/ 172 h 174"/>
                <a:gd name="T10" fmla="*/ 441 w 1808"/>
                <a:gd name="T11" fmla="*/ 87 h 174"/>
                <a:gd name="T12" fmla="*/ 262 w 1808"/>
                <a:gd name="T13" fmla="*/ 87 h 174"/>
                <a:gd name="T14" fmla="*/ 352 w 1808"/>
                <a:gd name="T15" fmla="*/ 140 h 174"/>
                <a:gd name="T16" fmla="*/ 301 w 1808"/>
                <a:gd name="T17" fmla="*/ 86 h 174"/>
                <a:gd name="T18" fmla="*/ 402 w 1808"/>
                <a:gd name="T19" fmla="*/ 87 h 174"/>
                <a:gd name="T20" fmla="*/ 470 w 1808"/>
                <a:gd name="T21" fmla="*/ 171 h 174"/>
                <a:gd name="T22" fmla="*/ 536 w 1808"/>
                <a:gd name="T23" fmla="*/ 117 h 174"/>
                <a:gd name="T24" fmla="*/ 574 w 1808"/>
                <a:gd name="T25" fmla="*/ 111 h 174"/>
                <a:gd name="T26" fmla="*/ 595 w 1808"/>
                <a:gd name="T27" fmla="*/ 20 h 174"/>
                <a:gd name="T28" fmla="*/ 470 w 1808"/>
                <a:gd name="T29" fmla="*/ 171 h 174"/>
                <a:gd name="T30" fmla="*/ 507 w 1808"/>
                <a:gd name="T31" fmla="*/ 36 h 174"/>
                <a:gd name="T32" fmla="*/ 572 w 1808"/>
                <a:gd name="T33" fmla="*/ 61 h 174"/>
                <a:gd name="T34" fmla="*/ 640 w 1808"/>
                <a:gd name="T35" fmla="*/ 171 h 174"/>
                <a:gd name="T36" fmla="*/ 761 w 1808"/>
                <a:gd name="T37" fmla="*/ 137 h 174"/>
                <a:gd name="T38" fmla="*/ 640 w 1808"/>
                <a:gd name="T39" fmla="*/ 3 h 174"/>
                <a:gd name="T40" fmla="*/ 782 w 1808"/>
                <a:gd name="T41" fmla="*/ 171 h 174"/>
                <a:gd name="T42" fmla="*/ 937 w 1808"/>
                <a:gd name="T43" fmla="*/ 86 h 174"/>
                <a:gd name="T44" fmla="*/ 782 w 1808"/>
                <a:gd name="T45" fmla="*/ 171 h 174"/>
                <a:gd name="T46" fmla="*/ 819 w 1808"/>
                <a:gd name="T47" fmla="*/ 36 h 174"/>
                <a:gd name="T48" fmla="*/ 898 w 1808"/>
                <a:gd name="T49" fmla="*/ 87 h 174"/>
                <a:gd name="T50" fmla="*/ 1111 w 1808"/>
                <a:gd name="T51" fmla="*/ 174 h 174"/>
                <a:gd name="T52" fmla="*/ 1156 w 1808"/>
                <a:gd name="T53" fmla="*/ 120 h 174"/>
                <a:gd name="T54" fmla="*/ 1063 w 1808"/>
                <a:gd name="T55" fmla="*/ 86 h 174"/>
                <a:gd name="T56" fmla="*/ 1178 w 1808"/>
                <a:gd name="T57" fmla="*/ 26 h 174"/>
                <a:gd name="T58" fmla="*/ 1025 w 1808"/>
                <a:gd name="T59" fmla="*/ 87 h 174"/>
                <a:gd name="T60" fmla="*/ 1203 w 1808"/>
                <a:gd name="T61" fmla="*/ 171 h 174"/>
                <a:gd name="T62" fmla="*/ 1240 w 1808"/>
                <a:gd name="T63" fmla="*/ 137 h 174"/>
                <a:gd name="T64" fmla="*/ 1203 w 1808"/>
                <a:gd name="T65" fmla="*/ 171 h 174"/>
                <a:gd name="T66" fmla="*/ 1376 w 1808"/>
                <a:gd name="T67" fmla="*/ 171 h 174"/>
                <a:gd name="T68" fmla="*/ 1477 w 1808"/>
                <a:gd name="T69" fmla="*/ 171 h 174"/>
                <a:gd name="T70" fmla="*/ 1410 w 1808"/>
                <a:gd name="T71" fmla="*/ 2 h 174"/>
                <a:gd name="T72" fmla="*/ 1404 w 1808"/>
                <a:gd name="T73" fmla="*/ 100 h 174"/>
                <a:gd name="T74" fmla="*/ 1404 w 1808"/>
                <a:gd name="T75" fmla="*/ 100 h 174"/>
                <a:gd name="T76" fmla="*/ 1659 w 1808"/>
                <a:gd name="T77" fmla="*/ 121 h 174"/>
                <a:gd name="T78" fmla="*/ 1570 w 1808"/>
                <a:gd name="T79" fmla="*/ 48 h 174"/>
                <a:gd name="T80" fmla="*/ 1635 w 1808"/>
                <a:gd name="T81" fmla="*/ 50 h 174"/>
                <a:gd name="T82" fmla="*/ 1533 w 1808"/>
                <a:gd name="T83" fmla="*/ 51 h 174"/>
                <a:gd name="T84" fmla="*/ 1622 w 1808"/>
                <a:gd name="T85" fmla="*/ 124 h 174"/>
                <a:gd name="T86" fmla="*/ 1548 w 1808"/>
                <a:gd name="T87" fmla="*/ 120 h 174"/>
                <a:gd name="T88" fmla="*/ 1746 w 1808"/>
                <a:gd name="T89" fmla="*/ 173 h 174"/>
                <a:gd name="T90" fmla="*/ 1808 w 1808"/>
                <a:gd name="T91" fmla="*/ 121 h 174"/>
                <a:gd name="T92" fmla="*/ 1718 w 1808"/>
                <a:gd name="T93" fmla="*/ 48 h 174"/>
                <a:gd name="T94" fmla="*/ 1803 w 1808"/>
                <a:gd name="T95" fmla="*/ 22 h 174"/>
                <a:gd name="T96" fmla="*/ 1681 w 1808"/>
                <a:gd name="T97" fmla="*/ 52 h 174"/>
                <a:gd name="T98" fmla="*/ 1771 w 1808"/>
                <a:gd name="T99" fmla="*/ 125 h 174"/>
                <a:gd name="T100" fmla="*/ 1675 w 1808"/>
                <a:gd name="T101"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8" h="174">
                  <a:moveTo>
                    <a:pt x="57" y="172"/>
                  </a:moveTo>
                  <a:lnTo>
                    <a:pt x="57" y="172"/>
                  </a:lnTo>
                  <a:lnTo>
                    <a:pt x="90" y="172"/>
                  </a:lnTo>
                  <a:lnTo>
                    <a:pt x="128" y="62"/>
                  </a:lnTo>
                  <a:lnTo>
                    <a:pt x="165" y="172"/>
                  </a:lnTo>
                  <a:lnTo>
                    <a:pt x="198" y="172"/>
                  </a:lnTo>
                  <a:lnTo>
                    <a:pt x="255" y="3"/>
                  </a:lnTo>
                  <a:lnTo>
                    <a:pt x="216" y="3"/>
                  </a:lnTo>
                  <a:lnTo>
                    <a:pt x="182" y="117"/>
                  </a:lnTo>
                  <a:lnTo>
                    <a:pt x="144" y="2"/>
                  </a:lnTo>
                  <a:lnTo>
                    <a:pt x="112" y="2"/>
                  </a:lnTo>
                  <a:lnTo>
                    <a:pt x="75" y="117"/>
                  </a:lnTo>
                  <a:lnTo>
                    <a:pt x="40" y="3"/>
                  </a:lnTo>
                  <a:lnTo>
                    <a:pt x="0" y="3"/>
                  </a:lnTo>
                  <a:lnTo>
                    <a:pt x="57" y="172"/>
                  </a:lnTo>
                  <a:close/>
                  <a:moveTo>
                    <a:pt x="351" y="174"/>
                  </a:moveTo>
                  <a:lnTo>
                    <a:pt x="351" y="174"/>
                  </a:lnTo>
                  <a:cubicBezTo>
                    <a:pt x="403" y="174"/>
                    <a:pt x="441" y="135"/>
                    <a:pt x="441" y="87"/>
                  </a:cubicBezTo>
                  <a:lnTo>
                    <a:pt x="441" y="86"/>
                  </a:lnTo>
                  <a:cubicBezTo>
                    <a:pt x="441" y="39"/>
                    <a:pt x="404" y="0"/>
                    <a:pt x="352" y="0"/>
                  </a:cubicBezTo>
                  <a:cubicBezTo>
                    <a:pt x="300" y="0"/>
                    <a:pt x="262" y="39"/>
                    <a:pt x="262" y="87"/>
                  </a:cubicBezTo>
                  <a:lnTo>
                    <a:pt x="262" y="87"/>
                  </a:lnTo>
                  <a:cubicBezTo>
                    <a:pt x="262" y="135"/>
                    <a:pt x="300" y="174"/>
                    <a:pt x="351" y="174"/>
                  </a:cubicBezTo>
                  <a:close/>
                  <a:moveTo>
                    <a:pt x="352" y="140"/>
                  </a:moveTo>
                  <a:lnTo>
                    <a:pt x="352" y="140"/>
                  </a:lnTo>
                  <a:cubicBezTo>
                    <a:pt x="322" y="140"/>
                    <a:pt x="301" y="116"/>
                    <a:pt x="301" y="87"/>
                  </a:cubicBezTo>
                  <a:lnTo>
                    <a:pt x="301" y="86"/>
                  </a:lnTo>
                  <a:cubicBezTo>
                    <a:pt x="301" y="58"/>
                    <a:pt x="322" y="34"/>
                    <a:pt x="351" y="34"/>
                  </a:cubicBezTo>
                  <a:cubicBezTo>
                    <a:pt x="381" y="34"/>
                    <a:pt x="402" y="58"/>
                    <a:pt x="402" y="87"/>
                  </a:cubicBezTo>
                  <a:lnTo>
                    <a:pt x="402" y="87"/>
                  </a:lnTo>
                  <a:cubicBezTo>
                    <a:pt x="402" y="116"/>
                    <a:pt x="382" y="140"/>
                    <a:pt x="352" y="140"/>
                  </a:cubicBezTo>
                  <a:close/>
                  <a:moveTo>
                    <a:pt x="470" y="171"/>
                  </a:moveTo>
                  <a:lnTo>
                    <a:pt x="470" y="171"/>
                  </a:lnTo>
                  <a:lnTo>
                    <a:pt x="507" y="171"/>
                  </a:lnTo>
                  <a:lnTo>
                    <a:pt x="507" y="117"/>
                  </a:lnTo>
                  <a:lnTo>
                    <a:pt x="536" y="117"/>
                  </a:lnTo>
                  <a:lnTo>
                    <a:pt x="572" y="171"/>
                  </a:lnTo>
                  <a:lnTo>
                    <a:pt x="615" y="171"/>
                  </a:lnTo>
                  <a:lnTo>
                    <a:pt x="574" y="111"/>
                  </a:lnTo>
                  <a:cubicBezTo>
                    <a:pt x="595" y="103"/>
                    <a:pt x="610" y="86"/>
                    <a:pt x="610" y="59"/>
                  </a:cubicBezTo>
                  <a:lnTo>
                    <a:pt x="610" y="58"/>
                  </a:lnTo>
                  <a:cubicBezTo>
                    <a:pt x="610" y="42"/>
                    <a:pt x="605" y="29"/>
                    <a:pt x="595" y="20"/>
                  </a:cubicBezTo>
                  <a:cubicBezTo>
                    <a:pt x="584" y="9"/>
                    <a:pt x="568" y="3"/>
                    <a:pt x="546" y="3"/>
                  </a:cubicBezTo>
                  <a:lnTo>
                    <a:pt x="470" y="3"/>
                  </a:lnTo>
                  <a:lnTo>
                    <a:pt x="470" y="171"/>
                  </a:lnTo>
                  <a:close/>
                  <a:moveTo>
                    <a:pt x="507" y="84"/>
                  </a:moveTo>
                  <a:lnTo>
                    <a:pt x="507" y="84"/>
                  </a:lnTo>
                  <a:lnTo>
                    <a:pt x="507" y="36"/>
                  </a:lnTo>
                  <a:lnTo>
                    <a:pt x="543" y="36"/>
                  </a:lnTo>
                  <a:cubicBezTo>
                    <a:pt x="561" y="36"/>
                    <a:pt x="572" y="44"/>
                    <a:pt x="572" y="60"/>
                  </a:cubicBezTo>
                  <a:lnTo>
                    <a:pt x="572" y="61"/>
                  </a:lnTo>
                  <a:cubicBezTo>
                    <a:pt x="572" y="75"/>
                    <a:pt x="562" y="84"/>
                    <a:pt x="544" y="84"/>
                  </a:cubicBezTo>
                  <a:lnTo>
                    <a:pt x="507" y="84"/>
                  </a:lnTo>
                  <a:close/>
                  <a:moveTo>
                    <a:pt x="640" y="171"/>
                  </a:moveTo>
                  <a:lnTo>
                    <a:pt x="640" y="171"/>
                  </a:lnTo>
                  <a:lnTo>
                    <a:pt x="761" y="171"/>
                  </a:lnTo>
                  <a:lnTo>
                    <a:pt x="761" y="137"/>
                  </a:lnTo>
                  <a:lnTo>
                    <a:pt x="677" y="137"/>
                  </a:lnTo>
                  <a:lnTo>
                    <a:pt x="677" y="3"/>
                  </a:lnTo>
                  <a:lnTo>
                    <a:pt x="640" y="3"/>
                  </a:lnTo>
                  <a:lnTo>
                    <a:pt x="640" y="171"/>
                  </a:lnTo>
                  <a:close/>
                  <a:moveTo>
                    <a:pt x="782" y="171"/>
                  </a:moveTo>
                  <a:lnTo>
                    <a:pt x="782" y="171"/>
                  </a:lnTo>
                  <a:lnTo>
                    <a:pt x="847" y="171"/>
                  </a:lnTo>
                  <a:cubicBezTo>
                    <a:pt x="900" y="171"/>
                    <a:pt x="937" y="134"/>
                    <a:pt x="937" y="87"/>
                  </a:cubicBezTo>
                  <a:lnTo>
                    <a:pt x="937" y="86"/>
                  </a:lnTo>
                  <a:cubicBezTo>
                    <a:pt x="937" y="39"/>
                    <a:pt x="900" y="3"/>
                    <a:pt x="847" y="3"/>
                  </a:cubicBezTo>
                  <a:lnTo>
                    <a:pt x="782" y="3"/>
                  </a:lnTo>
                  <a:lnTo>
                    <a:pt x="782" y="171"/>
                  </a:lnTo>
                  <a:close/>
                  <a:moveTo>
                    <a:pt x="819" y="137"/>
                  </a:moveTo>
                  <a:lnTo>
                    <a:pt x="819" y="137"/>
                  </a:lnTo>
                  <a:lnTo>
                    <a:pt x="819" y="36"/>
                  </a:lnTo>
                  <a:lnTo>
                    <a:pt x="847" y="36"/>
                  </a:lnTo>
                  <a:cubicBezTo>
                    <a:pt x="878" y="36"/>
                    <a:pt x="898" y="57"/>
                    <a:pt x="898" y="87"/>
                  </a:cubicBezTo>
                  <a:lnTo>
                    <a:pt x="898" y="87"/>
                  </a:lnTo>
                  <a:cubicBezTo>
                    <a:pt x="898" y="117"/>
                    <a:pt x="878" y="137"/>
                    <a:pt x="847" y="137"/>
                  </a:cubicBezTo>
                  <a:lnTo>
                    <a:pt x="819" y="137"/>
                  </a:lnTo>
                  <a:close/>
                  <a:moveTo>
                    <a:pt x="1111" y="174"/>
                  </a:moveTo>
                  <a:lnTo>
                    <a:pt x="1111" y="174"/>
                  </a:lnTo>
                  <a:cubicBezTo>
                    <a:pt x="1143" y="174"/>
                    <a:pt x="1162" y="162"/>
                    <a:pt x="1180" y="144"/>
                  </a:cubicBezTo>
                  <a:lnTo>
                    <a:pt x="1156" y="120"/>
                  </a:lnTo>
                  <a:cubicBezTo>
                    <a:pt x="1143" y="132"/>
                    <a:pt x="1131" y="140"/>
                    <a:pt x="1112" y="140"/>
                  </a:cubicBezTo>
                  <a:cubicBezTo>
                    <a:pt x="1083" y="140"/>
                    <a:pt x="1063" y="116"/>
                    <a:pt x="1063" y="87"/>
                  </a:cubicBezTo>
                  <a:lnTo>
                    <a:pt x="1063" y="86"/>
                  </a:lnTo>
                  <a:cubicBezTo>
                    <a:pt x="1063" y="58"/>
                    <a:pt x="1084" y="34"/>
                    <a:pt x="1112" y="34"/>
                  </a:cubicBezTo>
                  <a:cubicBezTo>
                    <a:pt x="1129" y="34"/>
                    <a:pt x="1142" y="41"/>
                    <a:pt x="1155" y="53"/>
                  </a:cubicBezTo>
                  <a:lnTo>
                    <a:pt x="1178" y="26"/>
                  </a:lnTo>
                  <a:cubicBezTo>
                    <a:pt x="1163" y="10"/>
                    <a:pt x="1144" y="0"/>
                    <a:pt x="1112" y="0"/>
                  </a:cubicBezTo>
                  <a:cubicBezTo>
                    <a:pt x="1061" y="0"/>
                    <a:pt x="1025" y="39"/>
                    <a:pt x="1025" y="87"/>
                  </a:cubicBezTo>
                  <a:lnTo>
                    <a:pt x="1025" y="87"/>
                  </a:lnTo>
                  <a:cubicBezTo>
                    <a:pt x="1025" y="136"/>
                    <a:pt x="1061" y="174"/>
                    <a:pt x="1111" y="174"/>
                  </a:cubicBezTo>
                  <a:close/>
                  <a:moveTo>
                    <a:pt x="1203" y="171"/>
                  </a:moveTo>
                  <a:lnTo>
                    <a:pt x="1203" y="171"/>
                  </a:lnTo>
                  <a:lnTo>
                    <a:pt x="1324" y="171"/>
                  </a:lnTo>
                  <a:lnTo>
                    <a:pt x="1324" y="137"/>
                  </a:lnTo>
                  <a:lnTo>
                    <a:pt x="1240" y="137"/>
                  </a:lnTo>
                  <a:lnTo>
                    <a:pt x="1240" y="3"/>
                  </a:lnTo>
                  <a:lnTo>
                    <a:pt x="1203" y="3"/>
                  </a:lnTo>
                  <a:lnTo>
                    <a:pt x="1203" y="171"/>
                  </a:lnTo>
                  <a:close/>
                  <a:moveTo>
                    <a:pt x="1338" y="171"/>
                  </a:moveTo>
                  <a:lnTo>
                    <a:pt x="1338" y="171"/>
                  </a:lnTo>
                  <a:lnTo>
                    <a:pt x="1376"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moveTo>
                    <a:pt x="1597" y="173"/>
                  </a:moveTo>
                  <a:lnTo>
                    <a:pt x="1597" y="173"/>
                  </a:lnTo>
                  <a:cubicBezTo>
                    <a:pt x="1634" y="173"/>
                    <a:pt x="1659" y="154"/>
                    <a:pt x="1659" y="121"/>
                  </a:cubicBezTo>
                  <a:lnTo>
                    <a:pt x="1659" y="121"/>
                  </a:lnTo>
                  <a:cubicBezTo>
                    <a:pt x="1659" y="91"/>
                    <a:pt x="1640" y="79"/>
                    <a:pt x="1606" y="70"/>
                  </a:cubicBezTo>
                  <a:cubicBezTo>
                    <a:pt x="1577" y="63"/>
                    <a:pt x="1570" y="59"/>
                    <a:pt x="1570" y="48"/>
                  </a:cubicBezTo>
                  <a:lnTo>
                    <a:pt x="1570" y="48"/>
                  </a:lnTo>
                  <a:cubicBezTo>
                    <a:pt x="1570" y="40"/>
                    <a:pt x="1577" y="33"/>
                    <a:pt x="1591" y="33"/>
                  </a:cubicBezTo>
                  <a:cubicBezTo>
                    <a:pt x="1605" y="33"/>
                    <a:pt x="1620" y="39"/>
                    <a:pt x="1635" y="50"/>
                  </a:cubicBezTo>
                  <a:lnTo>
                    <a:pt x="1654" y="22"/>
                  </a:lnTo>
                  <a:cubicBezTo>
                    <a:pt x="1637" y="8"/>
                    <a:pt x="1616" y="0"/>
                    <a:pt x="1592" y="0"/>
                  </a:cubicBezTo>
                  <a:cubicBezTo>
                    <a:pt x="1557" y="0"/>
                    <a:pt x="1533" y="21"/>
                    <a:pt x="1533" y="51"/>
                  </a:cubicBezTo>
                  <a:lnTo>
                    <a:pt x="1533" y="52"/>
                  </a:lnTo>
                  <a:cubicBezTo>
                    <a:pt x="1533" y="85"/>
                    <a:pt x="1555" y="94"/>
                    <a:pt x="1588" y="103"/>
                  </a:cubicBezTo>
                  <a:cubicBezTo>
                    <a:pt x="1617" y="110"/>
                    <a:pt x="1622" y="115"/>
                    <a:pt x="1622" y="124"/>
                  </a:cubicBezTo>
                  <a:lnTo>
                    <a:pt x="1622" y="125"/>
                  </a:lnTo>
                  <a:cubicBezTo>
                    <a:pt x="1622" y="135"/>
                    <a:pt x="1613" y="141"/>
                    <a:pt x="1598" y="141"/>
                  </a:cubicBezTo>
                  <a:cubicBezTo>
                    <a:pt x="1579" y="141"/>
                    <a:pt x="1563" y="133"/>
                    <a:pt x="1548" y="120"/>
                  </a:cubicBezTo>
                  <a:lnTo>
                    <a:pt x="1526" y="146"/>
                  </a:lnTo>
                  <a:cubicBezTo>
                    <a:pt x="1546" y="164"/>
                    <a:pt x="1572" y="173"/>
                    <a:pt x="1597" y="173"/>
                  </a:cubicBezTo>
                  <a:close/>
                  <a:moveTo>
                    <a:pt x="1746" y="173"/>
                  </a:moveTo>
                  <a:lnTo>
                    <a:pt x="1746" y="173"/>
                  </a:lnTo>
                  <a:cubicBezTo>
                    <a:pt x="1782" y="173"/>
                    <a:pt x="1808" y="154"/>
                    <a:pt x="1808" y="121"/>
                  </a:cubicBezTo>
                  <a:lnTo>
                    <a:pt x="1808" y="121"/>
                  </a:lnTo>
                  <a:cubicBezTo>
                    <a:pt x="1808" y="91"/>
                    <a:pt x="1788" y="79"/>
                    <a:pt x="1754" y="70"/>
                  </a:cubicBezTo>
                  <a:cubicBezTo>
                    <a:pt x="1725" y="63"/>
                    <a:pt x="1718" y="59"/>
                    <a:pt x="1718" y="48"/>
                  </a:cubicBezTo>
                  <a:lnTo>
                    <a:pt x="1718" y="48"/>
                  </a:lnTo>
                  <a:cubicBezTo>
                    <a:pt x="1718" y="40"/>
                    <a:pt x="1725" y="33"/>
                    <a:pt x="1740" y="33"/>
                  </a:cubicBezTo>
                  <a:cubicBezTo>
                    <a:pt x="1754" y="33"/>
                    <a:pt x="1768" y="39"/>
                    <a:pt x="1783" y="50"/>
                  </a:cubicBezTo>
                  <a:lnTo>
                    <a:pt x="1803" y="22"/>
                  </a:lnTo>
                  <a:cubicBezTo>
                    <a:pt x="1785" y="8"/>
                    <a:pt x="1765" y="0"/>
                    <a:pt x="1740" y="0"/>
                  </a:cubicBezTo>
                  <a:cubicBezTo>
                    <a:pt x="1706" y="0"/>
                    <a:pt x="1681" y="21"/>
                    <a:pt x="1681" y="51"/>
                  </a:cubicBezTo>
                  <a:lnTo>
                    <a:pt x="1681" y="52"/>
                  </a:lnTo>
                  <a:cubicBezTo>
                    <a:pt x="1681" y="85"/>
                    <a:pt x="1703" y="94"/>
                    <a:pt x="1737" y="103"/>
                  </a:cubicBezTo>
                  <a:cubicBezTo>
                    <a:pt x="1765" y="110"/>
                    <a:pt x="1771" y="115"/>
                    <a:pt x="1771" y="124"/>
                  </a:cubicBezTo>
                  <a:lnTo>
                    <a:pt x="1771" y="125"/>
                  </a:lnTo>
                  <a:cubicBezTo>
                    <a:pt x="1771" y="135"/>
                    <a:pt x="1762" y="141"/>
                    <a:pt x="1747" y="141"/>
                  </a:cubicBezTo>
                  <a:cubicBezTo>
                    <a:pt x="1727" y="141"/>
                    <a:pt x="1712" y="133"/>
                    <a:pt x="1696" y="120"/>
                  </a:cubicBezTo>
                  <a:lnTo>
                    <a:pt x="1675" y="146"/>
                  </a:lnTo>
                  <a:cubicBezTo>
                    <a:pt x="1695" y="164"/>
                    <a:pt x="1720" y="173"/>
                    <a:pt x="1746" y="17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7">
              <a:extLst>
                <a:ext uri="{FF2B5EF4-FFF2-40B4-BE49-F238E27FC236}">
                  <a16:creationId xmlns:a16="http://schemas.microsoft.com/office/drawing/2014/main" id="{4813022E-7654-4B61-A86E-13D92E4D1A08}"/>
                </a:ext>
              </a:extLst>
            </p:cNvPr>
            <p:cNvSpPr>
              <a:spLocks noEditPoints="1"/>
            </p:cNvSpPr>
            <p:nvPr/>
          </p:nvSpPr>
          <p:spPr bwMode="auto">
            <a:xfrm>
              <a:off x="330" y="342"/>
              <a:ext cx="917" cy="107"/>
            </a:xfrm>
            <a:custGeom>
              <a:avLst/>
              <a:gdLst>
                <a:gd name="T0" fmla="*/ 128 w 1516"/>
                <a:gd name="T1" fmla="*/ 171 h 174"/>
                <a:gd name="T2" fmla="*/ 37 w 1516"/>
                <a:gd name="T3" fmla="*/ 103 h 174"/>
                <a:gd name="T4" fmla="*/ 37 w 1516"/>
                <a:gd name="T5" fmla="*/ 70 h 174"/>
                <a:gd name="T6" fmla="*/ 127 w 1516"/>
                <a:gd name="T7" fmla="*/ 3 h 174"/>
                <a:gd name="T8" fmla="*/ 159 w 1516"/>
                <a:gd name="T9" fmla="*/ 171 h 174"/>
                <a:gd name="T10" fmla="*/ 196 w 1516"/>
                <a:gd name="T11" fmla="*/ 64 h 174"/>
                <a:gd name="T12" fmla="*/ 308 w 1516"/>
                <a:gd name="T13" fmla="*/ 3 h 174"/>
                <a:gd name="T14" fmla="*/ 193 w 1516"/>
                <a:gd name="T15" fmla="*/ 3 h 174"/>
                <a:gd name="T16" fmla="*/ 329 w 1516"/>
                <a:gd name="T17" fmla="*/ 171 h 174"/>
                <a:gd name="T18" fmla="*/ 382 w 1516"/>
                <a:gd name="T19" fmla="*/ 133 h 174"/>
                <a:gd name="T20" fmla="*/ 507 w 1516"/>
                <a:gd name="T21" fmla="*/ 171 h 174"/>
                <a:gd name="T22" fmla="*/ 329 w 1516"/>
                <a:gd name="T23" fmla="*/ 171 h 174"/>
                <a:gd name="T24" fmla="*/ 417 w 1516"/>
                <a:gd name="T25" fmla="*/ 46 h 174"/>
                <a:gd name="T26" fmla="*/ 527 w 1516"/>
                <a:gd name="T27" fmla="*/ 171 h 174"/>
                <a:gd name="T28" fmla="*/ 670 w 1516"/>
                <a:gd name="T29" fmla="*/ 125 h 174"/>
                <a:gd name="T30" fmla="*/ 661 w 1516"/>
                <a:gd name="T31" fmla="*/ 47 h 174"/>
                <a:gd name="T32" fmla="*/ 605 w 1516"/>
                <a:gd name="T33" fmla="*/ 3 h 174"/>
                <a:gd name="T34" fmla="*/ 563 w 1516"/>
                <a:gd name="T35" fmla="*/ 71 h 174"/>
                <a:gd name="T36" fmla="*/ 600 w 1516"/>
                <a:gd name="T37" fmla="*/ 35 h 174"/>
                <a:gd name="T38" fmla="*/ 597 w 1516"/>
                <a:gd name="T39" fmla="*/ 71 h 174"/>
                <a:gd name="T40" fmla="*/ 563 w 1516"/>
                <a:gd name="T41" fmla="*/ 138 h 174"/>
                <a:gd name="T42" fmla="*/ 633 w 1516"/>
                <a:gd name="T43" fmla="*/ 120 h 174"/>
                <a:gd name="T44" fmla="*/ 563 w 1516"/>
                <a:gd name="T45" fmla="*/ 138 h 174"/>
                <a:gd name="T46" fmla="*/ 819 w 1516"/>
                <a:gd name="T47" fmla="*/ 171 h 174"/>
                <a:gd name="T48" fmla="*/ 735 w 1516"/>
                <a:gd name="T49" fmla="*/ 3 h 174"/>
                <a:gd name="T50" fmla="*/ 841 w 1516"/>
                <a:gd name="T51" fmla="*/ 171 h 174"/>
                <a:gd name="T52" fmla="*/ 878 w 1516"/>
                <a:gd name="T53" fmla="*/ 3 h 174"/>
                <a:gd name="T54" fmla="*/ 916 w 1516"/>
                <a:gd name="T55" fmla="*/ 171 h 174"/>
                <a:gd name="T56" fmla="*/ 952 w 1516"/>
                <a:gd name="T57" fmla="*/ 64 h 174"/>
                <a:gd name="T58" fmla="*/ 1065 w 1516"/>
                <a:gd name="T59" fmla="*/ 3 h 174"/>
                <a:gd name="T60" fmla="*/ 950 w 1516"/>
                <a:gd name="T61" fmla="*/ 3 h 174"/>
                <a:gd name="T62" fmla="*/ 1182 w 1516"/>
                <a:gd name="T63" fmla="*/ 174 h 174"/>
                <a:gd name="T64" fmla="*/ 1254 w 1516"/>
                <a:gd name="T65" fmla="*/ 74 h 174"/>
                <a:gd name="T66" fmla="*/ 1218 w 1516"/>
                <a:gd name="T67" fmla="*/ 106 h 174"/>
                <a:gd name="T68" fmla="*/ 1133 w 1516"/>
                <a:gd name="T69" fmla="*/ 87 h 174"/>
                <a:gd name="T70" fmla="*/ 1225 w 1516"/>
                <a:gd name="T71" fmla="*/ 51 h 174"/>
                <a:gd name="T72" fmla="*/ 1094 w 1516"/>
                <a:gd name="T73" fmla="*/ 87 h 174"/>
                <a:gd name="T74" fmla="*/ 1338 w 1516"/>
                <a:gd name="T75" fmla="*/ 171 h 174"/>
                <a:gd name="T76" fmla="*/ 1391 w 1516"/>
                <a:gd name="T77" fmla="*/ 133 h 174"/>
                <a:gd name="T78" fmla="*/ 1516 w 1516"/>
                <a:gd name="T79" fmla="*/ 171 h 174"/>
                <a:gd name="T80" fmla="*/ 1338 w 1516"/>
                <a:gd name="T81" fmla="*/ 171 h 174"/>
                <a:gd name="T82" fmla="*/ 1426 w 1516"/>
                <a:gd name="T83"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74">
                  <a:moveTo>
                    <a:pt x="0" y="171"/>
                  </a:moveTo>
                  <a:lnTo>
                    <a:pt x="0" y="171"/>
                  </a:lnTo>
                  <a:lnTo>
                    <a:pt x="128" y="171"/>
                  </a:lnTo>
                  <a:lnTo>
                    <a:pt x="128" y="138"/>
                  </a:lnTo>
                  <a:lnTo>
                    <a:pt x="37" y="138"/>
                  </a:lnTo>
                  <a:lnTo>
                    <a:pt x="37" y="103"/>
                  </a:lnTo>
                  <a:lnTo>
                    <a:pt x="116" y="103"/>
                  </a:lnTo>
                  <a:lnTo>
                    <a:pt x="116" y="70"/>
                  </a:lnTo>
                  <a:lnTo>
                    <a:pt x="37" y="70"/>
                  </a:lnTo>
                  <a:lnTo>
                    <a:pt x="37" y="36"/>
                  </a:lnTo>
                  <a:lnTo>
                    <a:pt x="127" y="36"/>
                  </a:lnTo>
                  <a:lnTo>
                    <a:pt x="127" y="3"/>
                  </a:lnTo>
                  <a:lnTo>
                    <a:pt x="0" y="3"/>
                  </a:lnTo>
                  <a:lnTo>
                    <a:pt x="0" y="171"/>
                  </a:lnTo>
                  <a:close/>
                  <a:moveTo>
                    <a:pt x="159" y="171"/>
                  </a:moveTo>
                  <a:lnTo>
                    <a:pt x="159" y="171"/>
                  </a:lnTo>
                  <a:lnTo>
                    <a:pt x="196" y="171"/>
                  </a:lnTo>
                  <a:lnTo>
                    <a:pt x="196" y="64"/>
                  </a:lnTo>
                  <a:lnTo>
                    <a:pt x="277" y="171"/>
                  </a:lnTo>
                  <a:lnTo>
                    <a:pt x="308" y="171"/>
                  </a:lnTo>
                  <a:lnTo>
                    <a:pt x="308" y="3"/>
                  </a:lnTo>
                  <a:lnTo>
                    <a:pt x="272" y="3"/>
                  </a:lnTo>
                  <a:lnTo>
                    <a:pt x="272" y="106"/>
                  </a:lnTo>
                  <a:lnTo>
                    <a:pt x="193" y="3"/>
                  </a:lnTo>
                  <a:lnTo>
                    <a:pt x="159" y="3"/>
                  </a:lnTo>
                  <a:lnTo>
                    <a:pt x="159" y="171"/>
                  </a:lnTo>
                  <a:close/>
                  <a:moveTo>
                    <a:pt x="329" y="171"/>
                  </a:moveTo>
                  <a:lnTo>
                    <a:pt x="329" y="171"/>
                  </a:lnTo>
                  <a:lnTo>
                    <a:pt x="366" y="171"/>
                  </a:lnTo>
                  <a:lnTo>
                    <a:pt x="382" y="133"/>
                  </a:lnTo>
                  <a:lnTo>
                    <a:pt x="453" y="133"/>
                  </a:lnTo>
                  <a:lnTo>
                    <a:pt x="468" y="171"/>
                  </a:lnTo>
                  <a:lnTo>
                    <a:pt x="507" y="171"/>
                  </a:lnTo>
                  <a:lnTo>
                    <a:pt x="435" y="2"/>
                  </a:lnTo>
                  <a:lnTo>
                    <a:pt x="401" y="2"/>
                  </a:lnTo>
                  <a:lnTo>
                    <a:pt x="329" y="171"/>
                  </a:lnTo>
                  <a:close/>
                  <a:moveTo>
                    <a:pt x="395" y="100"/>
                  </a:moveTo>
                  <a:lnTo>
                    <a:pt x="395" y="100"/>
                  </a:lnTo>
                  <a:lnTo>
                    <a:pt x="417" y="46"/>
                  </a:lnTo>
                  <a:lnTo>
                    <a:pt x="440" y="100"/>
                  </a:lnTo>
                  <a:lnTo>
                    <a:pt x="395" y="100"/>
                  </a:lnTo>
                  <a:close/>
                  <a:moveTo>
                    <a:pt x="527" y="171"/>
                  </a:moveTo>
                  <a:lnTo>
                    <a:pt x="527" y="171"/>
                  </a:lnTo>
                  <a:lnTo>
                    <a:pt x="607" y="171"/>
                  </a:lnTo>
                  <a:cubicBezTo>
                    <a:pt x="645" y="171"/>
                    <a:pt x="670" y="155"/>
                    <a:pt x="670" y="125"/>
                  </a:cubicBezTo>
                  <a:lnTo>
                    <a:pt x="670" y="124"/>
                  </a:lnTo>
                  <a:cubicBezTo>
                    <a:pt x="670" y="102"/>
                    <a:pt x="658" y="90"/>
                    <a:pt x="638" y="83"/>
                  </a:cubicBezTo>
                  <a:cubicBezTo>
                    <a:pt x="650" y="76"/>
                    <a:pt x="661" y="66"/>
                    <a:pt x="661" y="47"/>
                  </a:cubicBezTo>
                  <a:lnTo>
                    <a:pt x="661" y="46"/>
                  </a:lnTo>
                  <a:cubicBezTo>
                    <a:pt x="661" y="35"/>
                    <a:pt x="657" y="25"/>
                    <a:pt x="649" y="18"/>
                  </a:cubicBezTo>
                  <a:cubicBezTo>
                    <a:pt x="639" y="8"/>
                    <a:pt x="624" y="3"/>
                    <a:pt x="605" y="3"/>
                  </a:cubicBezTo>
                  <a:lnTo>
                    <a:pt x="527" y="3"/>
                  </a:lnTo>
                  <a:lnTo>
                    <a:pt x="527" y="171"/>
                  </a:lnTo>
                  <a:close/>
                  <a:moveTo>
                    <a:pt x="563" y="71"/>
                  </a:moveTo>
                  <a:lnTo>
                    <a:pt x="563" y="71"/>
                  </a:lnTo>
                  <a:lnTo>
                    <a:pt x="563" y="35"/>
                  </a:lnTo>
                  <a:lnTo>
                    <a:pt x="600" y="35"/>
                  </a:lnTo>
                  <a:cubicBezTo>
                    <a:pt x="615" y="35"/>
                    <a:pt x="624" y="41"/>
                    <a:pt x="624" y="52"/>
                  </a:cubicBezTo>
                  <a:lnTo>
                    <a:pt x="624" y="53"/>
                  </a:lnTo>
                  <a:cubicBezTo>
                    <a:pt x="624" y="65"/>
                    <a:pt x="613" y="71"/>
                    <a:pt x="597" y="71"/>
                  </a:cubicBezTo>
                  <a:lnTo>
                    <a:pt x="563" y="71"/>
                  </a:lnTo>
                  <a:close/>
                  <a:moveTo>
                    <a:pt x="563" y="138"/>
                  </a:moveTo>
                  <a:lnTo>
                    <a:pt x="563" y="138"/>
                  </a:lnTo>
                  <a:lnTo>
                    <a:pt x="563" y="101"/>
                  </a:lnTo>
                  <a:lnTo>
                    <a:pt x="606" y="101"/>
                  </a:lnTo>
                  <a:cubicBezTo>
                    <a:pt x="625" y="101"/>
                    <a:pt x="633" y="108"/>
                    <a:pt x="633" y="120"/>
                  </a:cubicBezTo>
                  <a:lnTo>
                    <a:pt x="633" y="120"/>
                  </a:lnTo>
                  <a:cubicBezTo>
                    <a:pt x="633" y="133"/>
                    <a:pt x="623" y="138"/>
                    <a:pt x="607" y="138"/>
                  </a:cubicBezTo>
                  <a:lnTo>
                    <a:pt x="563" y="138"/>
                  </a:lnTo>
                  <a:close/>
                  <a:moveTo>
                    <a:pt x="698" y="171"/>
                  </a:moveTo>
                  <a:lnTo>
                    <a:pt x="698" y="171"/>
                  </a:lnTo>
                  <a:lnTo>
                    <a:pt x="819" y="171"/>
                  </a:lnTo>
                  <a:lnTo>
                    <a:pt x="819" y="137"/>
                  </a:lnTo>
                  <a:lnTo>
                    <a:pt x="735" y="137"/>
                  </a:lnTo>
                  <a:lnTo>
                    <a:pt x="735" y="3"/>
                  </a:lnTo>
                  <a:lnTo>
                    <a:pt x="698" y="3"/>
                  </a:lnTo>
                  <a:lnTo>
                    <a:pt x="698" y="171"/>
                  </a:lnTo>
                  <a:close/>
                  <a:moveTo>
                    <a:pt x="841" y="171"/>
                  </a:moveTo>
                  <a:lnTo>
                    <a:pt x="841" y="171"/>
                  </a:lnTo>
                  <a:lnTo>
                    <a:pt x="878" y="171"/>
                  </a:lnTo>
                  <a:lnTo>
                    <a:pt x="878" y="3"/>
                  </a:lnTo>
                  <a:lnTo>
                    <a:pt x="841" y="3"/>
                  </a:lnTo>
                  <a:lnTo>
                    <a:pt x="841" y="171"/>
                  </a:lnTo>
                  <a:close/>
                  <a:moveTo>
                    <a:pt x="916" y="171"/>
                  </a:moveTo>
                  <a:lnTo>
                    <a:pt x="916" y="171"/>
                  </a:lnTo>
                  <a:lnTo>
                    <a:pt x="952" y="171"/>
                  </a:lnTo>
                  <a:lnTo>
                    <a:pt x="952" y="64"/>
                  </a:lnTo>
                  <a:lnTo>
                    <a:pt x="1034" y="171"/>
                  </a:lnTo>
                  <a:lnTo>
                    <a:pt x="1065" y="171"/>
                  </a:lnTo>
                  <a:lnTo>
                    <a:pt x="1065" y="3"/>
                  </a:lnTo>
                  <a:lnTo>
                    <a:pt x="1029" y="3"/>
                  </a:lnTo>
                  <a:lnTo>
                    <a:pt x="1029" y="106"/>
                  </a:lnTo>
                  <a:lnTo>
                    <a:pt x="950" y="3"/>
                  </a:lnTo>
                  <a:lnTo>
                    <a:pt x="916" y="3"/>
                  </a:lnTo>
                  <a:lnTo>
                    <a:pt x="916" y="171"/>
                  </a:lnTo>
                  <a:close/>
                  <a:moveTo>
                    <a:pt x="1182" y="174"/>
                  </a:moveTo>
                  <a:lnTo>
                    <a:pt x="1182" y="174"/>
                  </a:lnTo>
                  <a:cubicBezTo>
                    <a:pt x="1213" y="174"/>
                    <a:pt x="1237" y="162"/>
                    <a:pt x="1254" y="147"/>
                  </a:cubicBezTo>
                  <a:lnTo>
                    <a:pt x="1254" y="74"/>
                  </a:lnTo>
                  <a:lnTo>
                    <a:pt x="1181" y="74"/>
                  </a:lnTo>
                  <a:lnTo>
                    <a:pt x="1181" y="106"/>
                  </a:lnTo>
                  <a:lnTo>
                    <a:pt x="1218" y="106"/>
                  </a:lnTo>
                  <a:lnTo>
                    <a:pt x="1218" y="130"/>
                  </a:lnTo>
                  <a:cubicBezTo>
                    <a:pt x="1209" y="137"/>
                    <a:pt x="1197" y="140"/>
                    <a:pt x="1184" y="140"/>
                  </a:cubicBezTo>
                  <a:cubicBezTo>
                    <a:pt x="1154" y="140"/>
                    <a:pt x="1133" y="118"/>
                    <a:pt x="1133" y="87"/>
                  </a:cubicBezTo>
                  <a:lnTo>
                    <a:pt x="1133" y="86"/>
                  </a:lnTo>
                  <a:cubicBezTo>
                    <a:pt x="1133" y="58"/>
                    <a:pt x="1154" y="34"/>
                    <a:pt x="1181" y="34"/>
                  </a:cubicBezTo>
                  <a:cubicBezTo>
                    <a:pt x="1200" y="34"/>
                    <a:pt x="1212" y="40"/>
                    <a:pt x="1225" y="51"/>
                  </a:cubicBezTo>
                  <a:lnTo>
                    <a:pt x="1248" y="23"/>
                  </a:lnTo>
                  <a:cubicBezTo>
                    <a:pt x="1231" y="8"/>
                    <a:pt x="1212" y="0"/>
                    <a:pt x="1182" y="0"/>
                  </a:cubicBezTo>
                  <a:cubicBezTo>
                    <a:pt x="1131" y="0"/>
                    <a:pt x="1094" y="39"/>
                    <a:pt x="1094" y="87"/>
                  </a:cubicBezTo>
                  <a:lnTo>
                    <a:pt x="1094" y="87"/>
                  </a:lnTo>
                  <a:cubicBezTo>
                    <a:pt x="1094" y="137"/>
                    <a:pt x="1130" y="174"/>
                    <a:pt x="1182" y="174"/>
                  </a:cubicBezTo>
                  <a:close/>
                  <a:moveTo>
                    <a:pt x="1338" y="171"/>
                  </a:moveTo>
                  <a:lnTo>
                    <a:pt x="1338" y="171"/>
                  </a:lnTo>
                  <a:lnTo>
                    <a:pt x="1375"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00051" y="3771900"/>
            <a:ext cx="4752000" cy="1395411"/>
          </a:xfrm>
        </p:spPr>
        <p:txBody>
          <a:bodyPr/>
          <a:lstStyle>
            <a:lvl1pPr marL="0" indent="0" algn="l">
              <a:buNone/>
              <a:defRPr sz="2600" b="1">
                <a:solidFill>
                  <a:schemeClr val="bg1"/>
                </a:solidFill>
              </a:defRPr>
            </a:lvl1pPr>
            <a:lvl2pPr marL="0" indent="0" algn="l">
              <a:buNone/>
              <a:defRPr sz="2600" b="1">
                <a:solidFill>
                  <a:schemeClr val="bg1"/>
                </a:solidFill>
              </a:defRPr>
            </a:lvl2pPr>
            <a:lvl3pPr marL="0" indent="0" algn="l">
              <a:buNone/>
              <a:defRPr sz="2600" b="1">
                <a:solidFill>
                  <a:schemeClr val="bg1"/>
                </a:solidFill>
              </a:defRPr>
            </a:lvl3pPr>
            <a:lvl4pPr marL="0" indent="0" algn="l">
              <a:buNone/>
              <a:defRPr sz="2600" b="1">
                <a:solidFill>
                  <a:schemeClr val="bg1"/>
                </a:solidFill>
              </a:defRPr>
            </a:lvl4pPr>
            <a:lvl5pPr marL="0" indent="0" algn="l">
              <a:buNone/>
              <a:defRPr sz="2600" b="1">
                <a:solidFill>
                  <a:schemeClr val="bg1"/>
                </a:solidFill>
              </a:defRPr>
            </a:lvl5pPr>
            <a:lvl6pPr marL="0" indent="0" algn="l">
              <a:buNone/>
              <a:defRPr sz="2600" b="1">
                <a:solidFill>
                  <a:schemeClr val="bg1"/>
                </a:solidFill>
              </a:defRPr>
            </a:lvl6pPr>
            <a:lvl7pPr marL="0" indent="0" algn="l">
              <a:buNone/>
              <a:defRPr sz="2600" b="1">
                <a:solidFill>
                  <a:schemeClr val="bg1"/>
                </a:solidFill>
              </a:defRPr>
            </a:lvl7pPr>
            <a:lvl8pPr marL="0" indent="0" algn="l">
              <a:buNone/>
              <a:defRPr sz="2600" b="1">
                <a:solidFill>
                  <a:schemeClr val="bg1"/>
                </a:solidFill>
              </a:defRPr>
            </a:lvl8pPr>
            <a:lvl9pPr marL="0" indent="0" algn="l">
              <a:buNone/>
              <a:defRPr sz="2600" b="1">
                <a:solidFill>
                  <a:schemeClr val="bg1"/>
                </a:solidFill>
              </a:defRPr>
            </a:lvl9pPr>
          </a:lstStyle>
          <a:p>
            <a:pPr lvl="0"/>
            <a:r>
              <a:rPr lang="en-US" dirty="0"/>
              <a:t>Click to add subtitle</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400051" y="1824037"/>
            <a:ext cx="5848349" cy="1897611"/>
          </a:xfrm>
        </p:spPr>
        <p:txBody>
          <a:bodyPr anchor="b"/>
          <a:lstStyle>
            <a:lvl1pPr>
              <a:defRPr b="1" cap="all" baseline="0">
                <a:solidFill>
                  <a:schemeClr val="bg1"/>
                </a:solidFill>
                <a:latin typeface="+mn-lt"/>
              </a:defRPr>
            </a:lvl1pPr>
          </a:lstStyle>
          <a:p>
            <a:r>
              <a:rPr lang="en-US" dirty="0"/>
              <a:t>Click to ADD TITLE LINE TWO</a:t>
            </a:r>
            <a:endParaRPr lang="en-GB" dirty="0"/>
          </a:p>
        </p:txBody>
      </p:sp>
    </p:spTree>
    <p:extLst>
      <p:ext uri="{BB962C8B-B14F-4D97-AF65-F5344CB8AC3E}">
        <p14:creationId xmlns:p14="http://schemas.microsoft.com/office/powerpoint/2010/main" val="222401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527F833-40CD-49E0-B1DF-9E336CCA69C6}"/>
              </a:ext>
              <a:ext uri="{C183D7F6-B498-43B3-948B-1728B52AA6E4}">
                <adec:decorative xmlns:adec="http://schemas.microsoft.com/office/drawing/2017/decorative" val="1"/>
              </a:ext>
            </a:extLst>
          </p:cNvPr>
          <p:cNvSpPr/>
          <p:nvPr userDrawn="1"/>
        </p:nvSpPr>
        <p:spPr>
          <a:xfrm flipV="1">
            <a:off x="4338000" y="-3600"/>
            <a:ext cx="7668000" cy="6678000"/>
          </a:xfrm>
          <a:custGeom>
            <a:avLst/>
            <a:gdLst>
              <a:gd name="connsiteX0" fmla="*/ 1269237 w 7668000"/>
              <a:gd name="connsiteY0" fmla="*/ 6678000 h 6678000"/>
              <a:gd name="connsiteX1" fmla="*/ 6398763 w 7668000"/>
              <a:gd name="connsiteY1" fmla="*/ 6678000 h 6678000"/>
              <a:gd name="connsiteX2" fmla="*/ 6545048 w 7668000"/>
              <a:gd name="connsiteY2" fmla="*/ 6545047 h 6678000"/>
              <a:gd name="connsiteX3" fmla="*/ 7668000 w 7668000"/>
              <a:gd name="connsiteY3" fmla="*/ 3834000 h 6678000"/>
              <a:gd name="connsiteX4" fmla="*/ 7668000 w 7668000"/>
              <a:gd name="connsiteY4" fmla="*/ 0 h 6678000"/>
              <a:gd name="connsiteX5" fmla="*/ 3834000 w 7668000"/>
              <a:gd name="connsiteY5" fmla="*/ 0 h 6678000"/>
              <a:gd name="connsiteX6" fmla="*/ 0 w 7668000"/>
              <a:gd name="connsiteY6" fmla="*/ 3834000 h 6678000"/>
              <a:gd name="connsiteX7" fmla="*/ 1122953 w 7668000"/>
              <a:gd name="connsiteY7" fmla="*/ 6545047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1269237" y="6678000"/>
                </a:moveTo>
                <a:lnTo>
                  <a:pt x="6398763" y="6678000"/>
                </a:lnTo>
                <a:lnTo>
                  <a:pt x="6545048" y="6545047"/>
                </a:lnTo>
                <a:cubicBezTo>
                  <a:pt x="7238865" y="5851230"/>
                  <a:pt x="7668000" y="4892730"/>
                  <a:pt x="7668000" y="3834000"/>
                </a:cubicBezTo>
                <a:lnTo>
                  <a:pt x="7668000" y="0"/>
                </a:lnTo>
                <a:lnTo>
                  <a:pt x="3834000" y="0"/>
                </a:lnTo>
                <a:cubicBezTo>
                  <a:pt x="1716540" y="0"/>
                  <a:pt x="0" y="1716540"/>
                  <a:pt x="0" y="3834000"/>
                </a:cubicBezTo>
                <a:cubicBezTo>
                  <a:pt x="0" y="4892730"/>
                  <a:pt x="429135" y="5851230"/>
                  <a:pt x="1122953" y="6545047"/>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0" name="Freeform: Shape 9">
            <a:extLst>
              <a:ext uri="{FF2B5EF4-FFF2-40B4-BE49-F238E27FC236}">
                <a16:creationId xmlns:a16="http://schemas.microsoft.com/office/drawing/2014/main" id="{B2E6787B-4C72-48A1-93DB-0A8232F2B9DE}"/>
              </a:ext>
              <a:ext uri="{C183D7F6-B498-43B3-948B-1728B52AA6E4}">
                <adec:decorative xmlns:adec="http://schemas.microsoft.com/office/drawing/2017/decorative" val="1"/>
              </a:ext>
            </a:extLst>
          </p:cNvPr>
          <p:cNvSpPr/>
          <p:nvPr userDrawn="1"/>
        </p:nvSpPr>
        <p:spPr>
          <a:xfrm flipV="1">
            <a:off x="155575" y="180001"/>
            <a:ext cx="7668000" cy="6678000"/>
          </a:xfrm>
          <a:custGeom>
            <a:avLst/>
            <a:gdLst>
              <a:gd name="connsiteX0" fmla="*/ 0 w 7668000"/>
              <a:gd name="connsiteY0" fmla="*/ 6678000 h 6678000"/>
              <a:gd name="connsiteX1" fmla="*/ 3834000 w 7668000"/>
              <a:gd name="connsiteY1" fmla="*/ 6678000 h 6678000"/>
              <a:gd name="connsiteX2" fmla="*/ 7668000 w 7668000"/>
              <a:gd name="connsiteY2" fmla="*/ 2844000 h 6678000"/>
              <a:gd name="connsiteX3" fmla="*/ 6545048 w 7668000"/>
              <a:gd name="connsiteY3" fmla="*/ 132953 h 6678000"/>
              <a:gd name="connsiteX4" fmla="*/ 6398763 w 7668000"/>
              <a:gd name="connsiteY4" fmla="*/ 0 h 6678000"/>
              <a:gd name="connsiteX5" fmla="*/ 1269237 w 7668000"/>
              <a:gd name="connsiteY5" fmla="*/ 0 h 6678000"/>
              <a:gd name="connsiteX6" fmla="*/ 1122953 w 7668000"/>
              <a:gd name="connsiteY6" fmla="*/ 132953 h 6678000"/>
              <a:gd name="connsiteX7" fmla="*/ 0 w 7668000"/>
              <a:gd name="connsiteY7" fmla="*/ 2844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0" y="6678000"/>
                </a:moveTo>
                <a:lnTo>
                  <a:pt x="3834000" y="6678000"/>
                </a:lnTo>
                <a:cubicBezTo>
                  <a:pt x="5951460" y="6678000"/>
                  <a:pt x="7668000" y="4961460"/>
                  <a:pt x="7668000" y="2844000"/>
                </a:cubicBezTo>
                <a:cubicBezTo>
                  <a:pt x="7668000" y="1785270"/>
                  <a:pt x="7238865" y="826770"/>
                  <a:pt x="6545048" y="132953"/>
                </a:cubicBezTo>
                <a:lnTo>
                  <a:pt x="6398763" y="0"/>
                </a:lnTo>
                <a:lnTo>
                  <a:pt x="1269237" y="0"/>
                </a:lnTo>
                <a:lnTo>
                  <a:pt x="1122953" y="132953"/>
                </a:lnTo>
                <a:cubicBezTo>
                  <a:pt x="429135" y="826770"/>
                  <a:pt x="0" y="1785270"/>
                  <a:pt x="0" y="2844000"/>
                </a:cubicBez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400051" y="1824037"/>
            <a:ext cx="5848349" cy="1897611"/>
          </a:xfrm>
        </p:spPr>
        <p:txBody>
          <a:bodyPr anchor="b"/>
          <a:lstStyle>
            <a:lvl1pPr>
              <a:defRPr b="1" cap="all" baseline="0">
                <a:solidFill>
                  <a:schemeClr val="bg1"/>
                </a:solidFill>
                <a:latin typeface="+mn-lt"/>
              </a:defRPr>
            </a:lvl1pPr>
          </a:lstStyle>
          <a:p>
            <a:r>
              <a:rPr lang="en-US" dirty="0"/>
              <a:t>Click to ADD TITLE LINE TWO</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00051" y="3771900"/>
            <a:ext cx="4752000" cy="1395411"/>
          </a:xfrm>
        </p:spPr>
        <p:txBody>
          <a:bodyPr/>
          <a:lstStyle>
            <a:lvl1pPr marL="0" indent="0" algn="l">
              <a:buNone/>
              <a:defRPr sz="2600" b="1">
                <a:solidFill>
                  <a:schemeClr val="bg1"/>
                </a:solidFill>
              </a:defRPr>
            </a:lvl1pPr>
            <a:lvl2pPr marL="0" indent="0" algn="l">
              <a:buNone/>
              <a:defRPr sz="2600" b="1">
                <a:solidFill>
                  <a:schemeClr val="bg1"/>
                </a:solidFill>
              </a:defRPr>
            </a:lvl2pPr>
            <a:lvl3pPr marL="0" indent="0" algn="l">
              <a:buNone/>
              <a:defRPr sz="2600" b="1">
                <a:solidFill>
                  <a:schemeClr val="bg1"/>
                </a:solidFill>
              </a:defRPr>
            </a:lvl3pPr>
            <a:lvl4pPr marL="0" indent="0" algn="l">
              <a:buNone/>
              <a:defRPr sz="2600" b="1">
                <a:solidFill>
                  <a:schemeClr val="bg1"/>
                </a:solidFill>
              </a:defRPr>
            </a:lvl4pPr>
            <a:lvl5pPr marL="0" indent="0" algn="l">
              <a:buNone/>
              <a:defRPr sz="2600" b="1">
                <a:solidFill>
                  <a:schemeClr val="bg1"/>
                </a:solidFill>
              </a:defRPr>
            </a:lvl5pPr>
            <a:lvl6pPr marL="0" indent="0" algn="l">
              <a:buNone/>
              <a:defRPr sz="2600" b="1">
                <a:solidFill>
                  <a:schemeClr val="bg1"/>
                </a:solidFill>
              </a:defRPr>
            </a:lvl6pPr>
            <a:lvl7pPr marL="0" indent="0" algn="l">
              <a:buNone/>
              <a:defRPr sz="2600" b="1">
                <a:solidFill>
                  <a:schemeClr val="bg1"/>
                </a:solidFill>
              </a:defRPr>
            </a:lvl7pPr>
            <a:lvl8pPr marL="0" indent="0" algn="l">
              <a:buNone/>
              <a:defRPr sz="2600" b="1">
                <a:solidFill>
                  <a:schemeClr val="bg1"/>
                </a:solidFill>
              </a:defRPr>
            </a:lvl8pPr>
            <a:lvl9pPr marL="0" indent="0" algn="l">
              <a:buNone/>
              <a:defRPr sz="2600" b="1">
                <a:solidFill>
                  <a:schemeClr val="bg1"/>
                </a:solidFill>
              </a:defRPr>
            </a:lvl9pPr>
          </a:lstStyle>
          <a:p>
            <a:pPr lvl="0"/>
            <a:r>
              <a:rPr lang="en-US" dirty="0"/>
              <a:t>Click to add subtitle</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grpSp>
        <p:nvGrpSpPr>
          <p:cNvPr id="17" name="Group 4">
            <a:extLst>
              <a:ext uri="{FF2B5EF4-FFF2-40B4-BE49-F238E27FC236}">
                <a16:creationId xmlns:a16="http://schemas.microsoft.com/office/drawing/2014/main" id="{6B3F6053-1727-4489-9692-87E955646139}"/>
              </a:ext>
            </a:extLst>
          </p:cNvPr>
          <p:cNvGrpSpPr>
            <a:grpSpLocks noChangeAspect="1"/>
          </p:cNvGrpSpPr>
          <p:nvPr userDrawn="1"/>
        </p:nvGrpSpPr>
        <p:grpSpPr bwMode="auto">
          <a:xfrm>
            <a:off x="511176" y="542926"/>
            <a:ext cx="1916113" cy="638175"/>
            <a:chOff x="322" y="342"/>
            <a:chExt cx="1207" cy="402"/>
          </a:xfrm>
        </p:grpSpPr>
        <p:sp>
          <p:nvSpPr>
            <p:cNvPr id="18" name="Freeform 5">
              <a:extLst>
                <a:ext uri="{FF2B5EF4-FFF2-40B4-BE49-F238E27FC236}">
                  <a16:creationId xmlns:a16="http://schemas.microsoft.com/office/drawing/2014/main" id="{22601B1B-969A-4CD5-8E80-64850F1B30BF}"/>
                </a:ext>
              </a:extLst>
            </p:cNvPr>
            <p:cNvSpPr>
              <a:spLocks noEditPoints="1"/>
            </p:cNvSpPr>
            <p:nvPr/>
          </p:nvSpPr>
          <p:spPr bwMode="auto">
            <a:xfrm>
              <a:off x="330" y="637"/>
              <a:ext cx="1199" cy="107"/>
            </a:xfrm>
            <a:custGeom>
              <a:avLst/>
              <a:gdLst>
                <a:gd name="T0" fmla="*/ 37 w 1983"/>
                <a:gd name="T1" fmla="*/ 171 h 174"/>
                <a:gd name="T2" fmla="*/ 133 w 1983"/>
                <a:gd name="T3" fmla="*/ 61 h 174"/>
                <a:gd name="T4" fmla="*/ 0 w 1983"/>
                <a:gd name="T5" fmla="*/ 3 h 174"/>
                <a:gd name="T6" fmla="*/ 37 w 1983"/>
                <a:gd name="T7" fmla="*/ 88 h 174"/>
                <a:gd name="T8" fmla="*/ 96 w 1983"/>
                <a:gd name="T9" fmla="*/ 62 h 174"/>
                <a:gd name="T10" fmla="*/ 37 w 1983"/>
                <a:gd name="T11" fmla="*/ 88 h 174"/>
                <a:gd name="T12" fmla="*/ 300 w 1983"/>
                <a:gd name="T13" fmla="*/ 98 h 174"/>
                <a:gd name="T14" fmla="*/ 263 w 1983"/>
                <a:gd name="T15" fmla="*/ 99 h 174"/>
                <a:gd name="T16" fmla="*/ 190 w 1983"/>
                <a:gd name="T17" fmla="*/ 3 h 174"/>
                <a:gd name="T18" fmla="*/ 226 w 1983"/>
                <a:gd name="T19" fmla="*/ 173 h 174"/>
                <a:gd name="T20" fmla="*/ 415 w 1983"/>
                <a:gd name="T21" fmla="*/ 171 h 174"/>
                <a:gd name="T22" fmla="*/ 447 w 1983"/>
                <a:gd name="T23" fmla="*/ 83 h 174"/>
                <a:gd name="T24" fmla="*/ 457 w 1983"/>
                <a:gd name="T25" fmla="*/ 18 h 174"/>
                <a:gd name="T26" fmla="*/ 335 w 1983"/>
                <a:gd name="T27" fmla="*/ 171 h 174"/>
                <a:gd name="T28" fmla="*/ 371 w 1983"/>
                <a:gd name="T29" fmla="*/ 35 h 174"/>
                <a:gd name="T30" fmla="*/ 432 w 1983"/>
                <a:gd name="T31" fmla="*/ 53 h 174"/>
                <a:gd name="T32" fmla="*/ 371 w 1983"/>
                <a:gd name="T33" fmla="*/ 138 h 174"/>
                <a:gd name="T34" fmla="*/ 414 w 1983"/>
                <a:gd name="T35" fmla="*/ 101 h 174"/>
                <a:gd name="T36" fmla="*/ 415 w 1983"/>
                <a:gd name="T37" fmla="*/ 138 h 174"/>
                <a:gd name="T38" fmla="*/ 507 w 1983"/>
                <a:gd name="T39" fmla="*/ 171 h 174"/>
                <a:gd name="T40" fmla="*/ 543 w 1983"/>
                <a:gd name="T41" fmla="*/ 137 h 174"/>
                <a:gd name="T42" fmla="*/ 507 w 1983"/>
                <a:gd name="T43" fmla="*/ 171 h 174"/>
                <a:gd name="T44" fmla="*/ 686 w 1983"/>
                <a:gd name="T45" fmla="*/ 171 h 174"/>
                <a:gd name="T46" fmla="*/ 649 w 1983"/>
                <a:gd name="T47" fmla="*/ 171 h 174"/>
                <a:gd name="T48" fmla="*/ 871 w 1983"/>
                <a:gd name="T49" fmla="*/ 144 h 174"/>
                <a:gd name="T50" fmla="*/ 754 w 1983"/>
                <a:gd name="T51" fmla="*/ 87 h 174"/>
                <a:gd name="T52" fmla="*/ 846 w 1983"/>
                <a:gd name="T53" fmla="*/ 53 h 174"/>
                <a:gd name="T54" fmla="*/ 716 w 1983"/>
                <a:gd name="T55" fmla="*/ 87 h 174"/>
                <a:gd name="T56" fmla="*/ 1022 w 1983"/>
                <a:gd name="T57" fmla="*/ 173 h 174"/>
                <a:gd name="T58" fmla="*/ 1084 w 1983"/>
                <a:gd name="T59" fmla="*/ 121 h 174"/>
                <a:gd name="T60" fmla="*/ 994 w 1983"/>
                <a:gd name="T61" fmla="*/ 48 h 174"/>
                <a:gd name="T62" fmla="*/ 1079 w 1983"/>
                <a:gd name="T63" fmla="*/ 22 h 174"/>
                <a:gd name="T64" fmla="*/ 958 w 1983"/>
                <a:gd name="T65" fmla="*/ 52 h 174"/>
                <a:gd name="T66" fmla="*/ 1047 w 1983"/>
                <a:gd name="T67" fmla="*/ 125 h 174"/>
                <a:gd name="T68" fmla="*/ 951 w 1983"/>
                <a:gd name="T69" fmla="*/ 146 h 174"/>
                <a:gd name="T70" fmla="*/ 1113 w 1983"/>
                <a:gd name="T71" fmla="*/ 171 h 174"/>
                <a:gd name="T72" fmla="*/ 1149 w 1983"/>
                <a:gd name="T73" fmla="*/ 138 h 174"/>
                <a:gd name="T74" fmla="*/ 1229 w 1983"/>
                <a:gd name="T75" fmla="*/ 70 h 174"/>
                <a:gd name="T76" fmla="*/ 1239 w 1983"/>
                <a:gd name="T77" fmla="*/ 36 h 174"/>
                <a:gd name="T78" fmla="*/ 1113 w 1983"/>
                <a:gd name="T79" fmla="*/ 171 h 174"/>
                <a:gd name="T80" fmla="*/ 1309 w 1983"/>
                <a:gd name="T81" fmla="*/ 171 h 174"/>
                <a:gd name="T82" fmla="*/ 1374 w 1983"/>
                <a:gd name="T83" fmla="*/ 171 h 174"/>
                <a:gd name="T84" fmla="*/ 1412 w 1983"/>
                <a:gd name="T85" fmla="*/ 59 h 174"/>
                <a:gd name="T86" fmla="*/ 1349 w 1983"/>
                <a:gd name="T87" fmla="*/ 3 h 174"/>
                <a:gd name="T88" fmla="*/ 1309 w 1983"/>
                <a:gd name="T89" fmla="*/ 84 h 174"/>
                <a:gd name="T90" fmla="*/ 1345 w 1983"/>
                <a:gd name="T91" fmla="*/ 36 h 174"/>
                <a:gd name="T92" fmla="*/ 1346 w 1983"/>
                <a:gd name="T93" fmla="*/ 84 h 174"/>
                <a:gd name="T94" fmla="*/ 1489 w 1983"/>
                <a:gd name="T95" fmla="*/ 172 h 174"/>
                <a:gd name="T96" fmla="*/ 1550 w 1983"/>
                <a:gd name="T97" fmla="*/ 3 h 174"/>
                <a:gd name="T98" fmla="*/ 1421 w 1983"/>
                <a:gd name="T99" fmla="*/ 3 h 174"/>
                <a:gd name="T100" fmla="*/ 1611 w 1983"/>
                <a:gd name="T101" fmla="*/ 171 h 174"/>
                <a:gd name="T102" fmla="*/ 1611 w 1983"/>
                <a:gd name="T103" fmla="*/ 3 h 174"/>
                <a:gd name="T104" fmla="*/ 1763 w 1983"/>
                <a:gd name="T105" fmla="*/ 174 h 174"/>
                <a:gd name="T106" fmla="*/ 1764 w 1983"/>
                <a:gd name="T107" fmla="*/ 140 h 174"/>
                <a:gd name="T108" fmla="*/ 1764 w 1983"/>
                <a:gd name="T109" fmla="*/ 34 h 174"/>
                <a:gd name="T110" fmla="*/ 1765 w 1983"/>
                <a:gd name="T111" fmla="*/ 0 h 174"/>
                <a:gd name="T112" fmla="*/ 1763 w 1983"/>
                <a:gd name="T113" fmla="*/ 174 h 174"/>
                <a:gd name="T114" fmla="*/ 1983 w 1983"/>
                <a:gd name="T115" fmla="*/ 171 h 174"/>
                <a:gd name="T116" fmla="*/ 1892 w 1983"/>
                <a:gd name="T117" fmla="*/ 103 h 174"/>
                <a:gd name="T118" fmla="*/ 1892 w 1983"/>
                <a:gd name="T119" fmla="*/ 70 h 174"/>
                <a:gd name="T120" fmla="*/ 1982 w 1983"/>
                <a:gd name="T121"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3" h="174">
                  <a:moveTo>
                    <a:pt x="0" y="171"/>
                  </a:moveTo>
                  <a:lnTo>
                    <a:pt x="0" y="171"/>
                  </a:lnTo>
                  <a:lnTo>
                    <a:pt x="37" y="171"/>
                  </a:lnTo>
                  <a:lnTo>
                    <a:pt x="37" y="120"/>
                  </a:lnTo>
                  <a:lnTo>
                    <a:pt x="65" y="120"/>
                  </a:lnTo>
                  <a:cubicBezTo>
                    <a:pt x="103" y="120"/>
                    <a:pt x="133" y="100"/>
                    <a:pt x="133" y="61"/>
                  </a:cubicBezTo>
                  <a:lnTo>
                    <a:pt x="133" y="61"/>
                  </a:lnTo>
                  <a:cubicBezTo>
                    <a:pt x="133" y="27"/>
                    <a:pt x="109" y="3"/>
                    <a:pt x="69" y="3"/>
                  </a:cubicBezTo>
                  <a:lnTo>
                    <a:pt x="0" y="3"/>
                  </a:lnTo>
                  <a:lnTo>
                    <a:pt x="0" y="171"/>
                  </a:lnTo>
                  <a:close/>
                  <a:moveTo>
                    <a:pt x="37" y="88"/>
                  </a:moveTo>
                  <a:lnTo>
                    <a:pt x="37" y="88"/>
                  </a:lnTo>
                  <a:lnTo>
                    <a:pt x="37" y="36"/>
                  </a:lnTo>
                  <a:lnTo>
                    <a:pt x="66" y="36"/>
                  </a:lnTo>
                  <a:cubicBezTo>
                    <a:pt x="84" y="36"/>
                    <a:pt x="96" y="45"/>
                    <a:pt x="96" y="62"/>
                  </a:cubicBezTo>
                  <a:lnTo>
                    <a:pt x="96" y="62"/>
                  </a:lnTo>
                  <a:cubicBezTo>
                    <a:pt x="96" y="76"/>
                    <a:pt x="85" y="88"/>
                    <a:pt x="66" y="88"/>
                  </a:cubicBezTo>
                  <a:lnTo>
                    <a:pt x="37" y="88"/>
                  </a:lnTo>
                  <a:close/>
                  <a:moveTo>
                    <a:pt x="226" y="173"/>
                  </a:moveTo>
                  <a:lnTo>
                    <a:pt x="226" y="173"/>
                  </a:lnTo>
                  <a:cubicBezTo>
                    <a:pt x="271" y="173"/>
                    <a:pt x="300" y="148"/>
                    <a:pt x="300" y="98"/>
                  </a:cubicBezTo>
                  <a:lnTo>
                    <a:pt x="300" y="3"/>
                  </a:lnTo>
                  <a:lnTo>
                    <a:pt x="263" y="3"/>
                  </a:lnTo>
                  <a:lnTo>
                    <a:pt x="263" y="99"/>
                  </a:lnTo>
                  <a:cubicBezTo>
                    <a:pt x="263" y="126"/>
                    <a:pt x="249" y="139"/>
                    <a:pt x="227" y="139"/>
                  </a:cubicBezTo>
                  <a:cubicBezTo>
                    <a:pt x="204" y="139"/>
                    <a:pt x="190" y="125"/>
                    <a:pt x="190" y="98"/>
                  </a:cubicBezTo>
                  <a:lnTo>
                    <a:pt x="190" y="3"/>
                  </a:lnTo>
                  <a:lnTo>
                    <a:pt x="153" y="3"/>
                  </a:lnTo>
                  <a:lnTo>
                    <a:pt x="153" y="99"/>
                  </a:lnTo>
                  <a:cubicBezTo>
                    <a:pt x="153" y="148"/>
                    <a:pt x="181" y="173"/>
                    <a:pt x="226" y="173"/>
                  </a:cubicBezTo>
                  <a:close/>
                  <a:moveTo>
                    <a:pt x="335" y="171"/>
                  </a:moveTo>
                  <a:lnTo>
                    <a:pt x="335" y="171"/>
                  </a:lnTo>
                  <a:lnTo>
                    <a:pt x="415" y="171"/>
                  </a:lnTo>
                  <a:cubicBezTo>
                    <a:pt x="453" y="171"/>
                    <a:pt x="478" y="155"/>
                    <a:pt x="478" y="125"/>
                  </a:cubicBezTo>
                  <a:lnTo>
                    <a:pt x="478" y="124"/>
                  </a:lnTo>
                  <a:cubicBezTo>
                    <a:pt x="478" y="102"/>
                    <a:pt x="466" y="90"/>
                    <a:pt x="447" y="83"/>
                  </a:cubicBezTo>
                  <a:cubicBezTo>
                    <a:pt x="459" y="76"/>
                    <a:pt x="469" y="66"/>
                    <a:pt x="469" y="47"/>
                  </a:cubicBezTo>
                  <a:lnTo>
                    <a:pt x="469" y="46"/>
                  </a:lnTo>
                  <a:cubicBezTo>
                    <a:pt x="469" y="35"/>
                    <a:pt x="465" y="25"/>
                    <a:pt x="457" y="18"/>
                  </a:cubicBezTo>
                  <a:cubicBezTo>
                    <a:pt x="448" y="8"/>
                    <a:pt x="433" y="3"/>
                    <a:pt x="413" y="3"/>
                  </a:cubicBezTo>
                  <a:lnTo>
                    <a:pt x="335" y="3"/>
                  </a:lnTo>
                  <a:lnTo>
                    <a:pt x="335" y="171"/>
                  </a:lnTo>
                  <a:close/>
                  <a:moveTo>
                    <a:pt x="371" y="71"/>
                  </a:moveTo>
                  <a:lnTo>
                    <a:pt x="371" y="71"/>
                  </a:lnTo>
                  <a:lnTo>
                    <a:pt x="371" y="35"/>
                  </a:lnTo>
                  <a:lnTo>
                    <a:pt x="408" y="35"/>
                  </a:lnTo>
                  <a:cubicBezTo>
                    <a:pt x="424" y="35"/>
                    <a:pt x="432" y="41"/>
                    <a:pt x="432" y="52"/>
                  </a:cubicBezTo>
                  <a:lnTo>
                    <a:pt x="432" y="53"/>
                  </a:lnTo>
                  <a:cubicBezTo>
                    <a:pt x="432" y="65"/>
                    <a:pt x="422" y="71"/>
                    <a:pt x="406" y="71"/>
                  </a:cubicBezTo>
                  <a:lnTo>
                    <a:pt x="371" y="71"/>
                  </a:lnTo>
                  <a:close/>
                  <a:moveTo>
                    <a:pt x="371" y="138"/>
                  </a:moveTo>
                  <a:lnTo>
                    <a:pt x="371" y="138"/>
                  </a:lnTo>
                  <a:lnTo>
                    <a:pt x="371" y="101"/>
                  </a:lnTo>
                  <a:lnTo>
                    <a:pt x="414" y="101"/>
                  </a:lnTo>
                  <a:cubicBezTo>
                    <a:pt x="433" y="101"/>
                    <a:pt x="442" y="108"/>
                    <a:pt x="442" y="120"/>
                  </a:cubicBezTo>
                  <a:lnTo>
                    <a:pt x="442" y="120"/>
                  </a:lnTo>
                  <a:cubicBezTo>
                    <a:pt x="442" y="133"/>
                    <a:pt x="432" y="138"/>
                    <a:pt x="415" y="138"/>
                  </a:cubicBezTo>
                  <a:lnTo>
                    <a:pt x="371" y="138"/>
                  </a:lnTo>
                  <a:close/>
                  <a:moveTo>
                    <a:pt x="507" y="171"/>
                  </a:moveTo>
                  <a:lnTo>
                    <a:pt x="507" y="171"/>
                  </a:lnTo>
                  <a:lnTo>
                    <a:pt x="627" y="171"/>
                  </a:lnTo>
                  <a:lnTo>
                    <a:pt x="627" y="137"/>
                  </a:lnTo>
                  <a:lnTo>
                    <a:pt x="543" y="137"/>
                  </a:lnTo>
                  <a:lnTo>
                    <a:pt x="543" y="3"/>
                  </a:lnTo>
                  <a:lnTo>
                    <a:pt x="507" y="3"/>
                  </a:lnTo>
                  <a:lnTo>
                    <a:pt x="507" y="171"/>
                  </a:lnTo>
                  <a:close/>
                  <a:moveTo>
                    <a:pt x="649" y="171"/>
                  </a:moveTo>
                  <a:lnTo>
                    <a:pt x="649" y="171"/>
                  </a:lnTo>
                  <a:lnTo>
                    <a:pt x="686" y="171"/>
                  </a:lnTo>
                  <a:lnTo>
                    <a:pt x="686" y="3"/>
                  </a:lnTo>
                  <a:lnTo>
                    <a:pt x="649" y="3"/>
                  </a:lnTo>
                  <a:lnTo>
                    <a:pt x="649" y="171"/>
                  </a:lnTo>
                  <a:close/>
                  <a:moveTo>
                    <a:pt x="802" y="174"/>
                  </a:moveTo>
                  <a:lnTo>
                    <a:pt x="802" y="174"/>
                  </a:lnTo>
                  <a:cubicBezTo>
                    <a:pt x="834" y="174"/>
                    <a:pt x="853" y="162"/>
                    <a:pt x="871" y="144"/>
                  </a:cubicBezTo>
                  <a:lnTo>
                    <a:pt x="847" y="120"/>
                  </a:lnTo>
                  <a:cubicBezTo>
                    <a:pt x="834" y="132"/>
                    <a:pt x="822" y="140"/>
                    <a:pt x="803" y="140"/>
                  </a:cubicBezTo>
                  <a:cubicBezTo>
                    <a:pt x="774" y="140"/>
                    <a:pt x="754" y="116"/>
                    <a:pt x="754" y="87"/>
                  </a:cubicBezTo>
                  <a:lnTo>
                    <a:pt x="754" y="86"/>
                  </a:lnTo>
                  <a:cubicBezTo>
                    <a:pt x="754" y="58"/>
                    <a:pt x="775" y="34"/>
                    <a:pt x="803" y="34"/>
                  </a:cubicBezTo>
                  <a:cubicBezTo>
                    <a:pt x="820" y="34"/>
                    <a:pt x="833" y="41"/>
                    <a:pt x="846" y="53"/>
                  </a:cubicBezTo>
                  <a:lnTo>
                    <a:pt x="869" y="26"/>
                  </a:lnTo>
                  <a:cubicBezTo>
                    <a:pt x="854" y="10"/>
                    <a:pt x="835" y="0"/>
                    <a:pt x="803" y="0"/>
                  </a:cubicBezTo>
                  <a:cubicBezTo>
                    <a:pt x="752" y="0"/>
                    <a:pt x="716" y="39"/>
                    <a:pt x="716" y="87"/>
                  </a:cubicBezTo>
                  <a:lnTo>
                    <a:pt x="716" y="87"/>
                  </a:lnTo>
                  <a:cubicBezTo>
                    <a:pt x="716" y="136"/>
                    <a:pt x="752" y="174"/>
                    <a:pt x="802" y="174"/>
                  </a:cubicBezTo>
                  <a:close/>
                  <a:moveTo>
                    <a:pt x="1022" y="173"/>
                  </a:moveTo>
                  <a:lnTo>
                    <a:pt x="1022" y="173"/>
                  </a:lnTo>
                  <a:cubicBezTo>
                    <a:pt x="1059" y="173"/>
                    <a:pt x="1084" y="154"/>
                    <a:pt x="1084" y="121"/>
                  </a:cubicBezTo>
                  <a:lnTo>
                    <a:pt x="1084" y="121"/>
                  </a:lnTo>
                  <a:cubicBezTo>
                    <a:pt x="1084" y="91"/>
                    <a:pt x="1065" y="79"/>
                    <a:pt x="1031" y="70"/>
                  </a:cubicBezTo>
                  <a:cubicBezTo>
                    <a:pt x="1002" y="63"/>
                    <a:pt x="994" y="59"/>
                    <a:pt x="994" y="48"/>
                  </a:cubicBezTo>
                  <a:lnTo>
                    <a:pt x="994" y="48"/>
                  </a:lnTo>
                  <a:cubicBezTo>
                    <a:pt x="994" y="40"/>
                    <a:pt x="1002" y="33"/>
                    <a:pt x="1016" y="33"/>
                  </a:cubicBezTo>
                  <a:cubicBezTo>
                    <a:pt x="1030" y="33"/>
                    <a:pt x="1045" y="39"/>
                    <a:pt x="1060" y="50"/>
                  </a:cubicBezTo>
                  <a:lnTo>
                    <a:pt x="1079" y="22"/>
                  </a:lnTo>
                  <a:cubicBezTo>
                    <a:pt x="1062" y="8"/>
                    <a:pt x="1041" y="0"/>
                    <a:pt x="1017" y="0"/>
                  </a:cubicBezTo>
                  <a:cubicBezTo>
                    <a:pt x="982" y="0"/>
                    <a:pt x="958" y="21"/>
                    <a:pt x="958" y="51"/>
                  </a:cubicBezTo>
                  <a:lnTo>
                    <a:pt x="958" y="52"/>
                  </a:lnTo>
                  <a:cubicBezTo>
                    <a:pt x="958" y="85"/>
                    <a:pt x="980" y="94"/>
                    <a:pt x="1013" y="103"/>
                  </a:cubicBezTo>
                  <a:cubicBezTo>
                    <a:pt x="1042" y="110"/>
                    <a:pt x="1047" y="115"/>
                    <a:pt x="1047" y="124"/>
                  </a:cubicBezTo>
                  <a:lnTo>
                    <a:pt x="1047" y="125"/>
                  </a:lnTo>
                  <a:cubicBezTo>
                    <a:pt x="1047" y="135"/>
                    <a:pt x="1038" y="141"/>
                    <a:pt x="1023" y="141"/>
                  </a:cubicBezTo>
                  <a:cubicBezTo>
                    <a:pt x="1004" y="141"/>
                    <a:pt x="988" y="133"/>
                    <a:pt x="973" y="120"/>
                  </a:cubicBezTo>
                  <a:lnTo>
                    <a:pt x="951" y="146"/>
                  </a:lnTo>
                  <a:cubicBezTo>
                    <a:pt x="971" y="164"/>
                    <a:pt x="997" y="173"/>
                    <a:pt x="1022" y="173"/>
                  </a:cubicBezTo>
                  <a:close/>
                  <a:moveTo>
                    <a:pt x="1113" y="171"/>
                  </a:moveTo>
                  <a:lnTo>
                    <a:pt x="1113" y="171"/>
                  </a:lnTo>
                  <a:lnTo>
                    <a:pt x="1241" y="171"/>
                  </a:lnTo>
                  <a:lnTo>
                    <a:pt x="1241" y="138"/>
                  </a:lnTo>
                  <a:lnTo>
                    <a:pt x="1149" y="138"/>
                  </a:lnTo>
                  <a:lnTo>
                    <a:pt x="1149" y="103"/>
                  </a:lnTo>
                  <a:lnTo>
                    <a:pt x="1229" y="103"/>
                  </a:lnTo>
                  <a:lnTo>
                    <a:pt x="1229" y="70"/>
                  </a:lnTo>
                  <a:lnTo>
                    <a:pt x="1149" y="70"/>
                  </a:lnTo>
                  <a:lnTo>
                    <a:pt x="1149" y="36"/>
                  </a:lnTo>
                  <a:lnTo>
                    <a:pt x="1239" y="36"/>
                  </a:lnTo>
                  <a:lnTo>
                    <a:pt x="1239" y="3"/>
                  </a:lnTo>
                  <a:lnTo>
                    <a:pt x="1113" y="3"/>
                  </a:lnTo>
                  <a:lnTo>
                    <a:pt x="1113" y="171"/>
                  </a:lnTo>
                  <a:close/>
                  <a:moveTo>
                    <a:pt x="1272" y="171"/>
                  </a:moveTo>
                  <a:lnTo>
                    <a:pt x="1272" y="171"/>
                  </a:lnTo>
                  <a:lnTo>
                    <a:pt x="1309" y="171"/>
                  </a:lnTo>
                  <a:lnTo>
                    <a:pt x="1309" y="117"/>
                  </a:lnTo>
                  <a:lnTo>
                    <a:pt x="1338" y="117"/>
                  </a:lnTo>
                  <a:lnTo>
                    <a:pt x="1374" y="171"/>
                  </a:lnTo>
                  <a:lnTo>
                    <a:pt x="1417" y="171"/>
                  </a:lnTo>
                  <a:lnTo>
                    <a:pt x="1376" y="111"/>
                  </a:lnTo>
                  <a:cubicBezTo>
                    <a:pt x="1397" y="103"/>
                    <a:pt x="1412" y="86"/>
                    <a:pt x="1412" y="59"/>
                  </a:cubicBezTo>
                  <a:lnTo>
                    <a:pt x="1412" y="58"/>
                  </a:lnTo>
                  <a:cubicBezTo>
                    <a:pt x="1412" y="42"/>
                    <a:pt x="1407" y="29"/>
                    <a:pt x="1398" y="20"/>
                  </a:cubicBezTo>
                  <a:cubicBezTo>
                    <a:pt x="1386" y="9"/>
                    <a:pt x="1370" y="3"/>
                    <a:pt x="1349" y="3"/>
                  </a:cubicBezTo>
                  <a:lnTo>
                    <a:pt x="1272" y="3"/>
                  </a:lnTo>
                  <a:lnTo>
                    <a:pt x="1272" y="171"/>
                  </a:lnTo>
                  <a:close/>
                  <a:moveTo>
                    <a:pt x="1309" y="84"/>
                  </a:moveTo>
                  <a:lnTo>
                    <a:pt x="1309" y="84"/>
                  </a:lnTo>
                  <a:lnTo>
                    <a:pt x="1309" y="36"/>
                  </a:lnTo>
                  <a:lnTo>
                    <a:pt x="1345" y="36"/>
                  </a:lnTo>
                  <a:cubicBezTo>
                    <a:pt x="1363" y="36"/>
                    <a:pt x="1374" y="44"/>
                    <a:pt x="1374" y="60"/>
                  </a:cubicBezTo>
                  <a:lnTo>
                    <a:pt x="1374" y="61"/>
                  </a:lnTo>
                  <a:cubicBezTo>
                    <a:pt x="1374" y="75"/>
                    <a:pt x="1364" y="84"/>
                    <a:pt x="1346" y="84"/>
                  </a:cubicBezTo>
                  <a:lnTo>
                    <a:pt x="1309" y="84"/>
                  </a:lnTo>
                  <a:close/>
                  <a:moveTo>
                    <a:pt x="1489" y="172"/>
                  </a:moveTo>
                  <a:lnTo>
                    <a:pt x="1489" y="172"/>
                  </a:lnTo>
                  <a:lnTo>
                    <a:pt x="1522" y="172"/>
                  </a:lnTo>
                  <a:lnTo>
                    <a:pt x="1589" y="3"/>
                  </a:lnTo>
                  <a:lnTo>
                    <a:pt x="1550" y="3"/>
                  </a:lnTo>
                  <a:lnTo>
                    <a:pt x="1506" y="121"/>
                  </a:lnTo>
                  <a:lnTo>
                    <a:pt x="1462" y="3"/>
                  </a:lnTo>
                  <a:lnTo>
                    <a:pt x="1421" y="3"/>
                  </a:lnTo>
                  <a:lnTo>
                    <a:pt x="1489" y="172"/>
                  </a:lnTo>
                  <a:close/>
                  <a:moveTo>
                    <a:pt x="1611" y="171"/>
                  </a:moveTo>
                  <a:lnTo>
                    <a:pt x="1611" y="171"/>
                  </a:lnTo>
                  <a:lnTo>
                    <a:pt x="1648" y="171"/>
                  </a:lnTo>
                  <a:lnTo>
                    <a:pt x="1648" y="3"/>
                  </a:lnTo>
                  <a:lnTo>
                    <a:pt x="1611" y="3"/>
                  </a:lnTo>
                  <a:lnTo>
                    <a:pt x="1611" y="171"/>
                  </a:lnTo>
                  <a:close/>
                  <a:moveTo>
                    <a:pt x="1763" y="174"/>
                  </a:moveTo>
                  <a:lnTo>
                    <a:pt x="1763" y="174"/>
                  </a:lnTo>
                  <a:cubicBezTo>
                    <a:pt x="1796" y="174"/>
                    <a:pt x="1815" y="162"/>
                    <a:pt x="1832" y="144"/>
                  </a:cubicBezTo>
                  <a:lnTo>
                    <a:pt x="1808" y="120"/>
                  </a:lnTo>
                  <a:cubicBezTo>
                    <a:pt x="1795" y="132"/>
                    <a:pt x="1784" y="140"/>
                    <a:pt x="1764" y="140"/>
                  </a:cubicBezTo>
                  <a:cubicBezTo>
                    <a:pt x="1736" y="140"/>
                    <a:pt x="1716" y="116"/>
                    <a:pt x="1716" y="87"/>
                  </a:cubicBezTo>
                  <a:lnTo>
                    <a:pt x="1716" y="86"/>
                  </a:lnTo>
                  <a:cubicBezTo>
                    <a:pt x="1716" y="58"/>
                    <a:pt x="1736" y="34"/>
                    <a:pt x="1764" y="34"/>
                  </a:cubicBezTo>
                  <a:cubicBezTo>
                    <a:pt x="1781" y="34"/>
                    <a:pt x="1794" y="41"/>
                    <a:pt x="1807" y="53"/>
                  </a:cubicBezTo>
                  <a:lnTo>
                    <a:pt x="1831" y="26"/>
                  </a:lnTo>
                  <a:cubicBezTo>
                    <a:pt x="1815" y="10"/>
                    <a:pt x="1796" y="0"/>
                    <a:pt x="1765" y="0"/>
                  </a:cubicBezTo>
                  <a:cubicBezTo>
                    <a:pt x="1713" y="0"/>
                    <a:pt x="1677" y="39"/>
                    <a:pt x="1677" y="87"/>
                  </a:cubicBezTo>
                  <a:lnTo>
                    <a:pt x="1677" y="87"/>
                  </a:lnTo>
                  <a:cubicBezTo>
                    <a:pt x="1677" y="136"/>
                    <a:pt x="1714" y="174"/>
                    <a:pt x="1763" y="174"/>
                  </a:cubicBezTo>
                  <a:close/>
                  <a:moveTo>
                    <a:pt x="1855" y="171"/>
                  </a:moveTo>
                  <a:lnTo>
                    <a:pt x="1855" y="171"/>
                  </a:lnTo>
                  <a:lnTo>
                    <a:pt x="1983" y="171"/>
                  </a:lnTo>
                  <a:lnTo>
                    <a:pt x="1983" y="138"/>
                  </a:lnTo>
                  <a:lnTo>
                    <a:pt x="1892" y="138"/>
                  </a:lnTo>
                  <a:lnTo>
                    <a:pt x="1892" y="103"/>
                  </a:lnTo>
                  <a:lnTo>
                    <a:pt x="1971" y="103"/>
                  </a:lnTo>
                  <a:lnTo>
                    <a:pt x="1971" y="70"/>
                  </a:lnTo>
                  <a:lnTo>
                    <a:pt x="1892" y="70"/>
                  </a:lnTo>
                  <a:lnTo>
                    <a:pt x="1892" y="36"/>
                  </a:lnTo>
                  <a:lnTo>
                    <a:pt x="1982" y="36"/>
                  </a:lnTo>
                  <a:lnTo>
                    <a:pt x="1982" y="3"/>
                  </a:lnTo>
                  <a:lnTo>
                    <a:pt x="1855" y="3"/>
                  </a:lnTo>
                  <a:lnTo>
                    <a:pt x="1855" y="171"/>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6">
              <a:extLst>
                <a:ext uri="{FF2B5EF4-FFF2-40B4-BE49-F238E27FC236}">
                  <a16:creationId xmlns:a16="http://schemas.microsoft.com/office/drawing/2014/main" id="{3E9C5BC5-CA89-4E5E-8D75-4F918265426B}"/>
                </a:ext>
              </a:extLst>
            </p:cNvPr>
            <p:cNvSpPr>
              <a:spLocks noEditPoints="1"/>
            </p:cNvSpPr>
            <p:nvPr/>
          </p:nvSpPr>
          <p:spPr bwMode="auto">
            <a:xfrm>
              <a:off x="322" y="490"/>
              <a:ext cx="1093" cy="106"/>
            </a:xfrm>
            <a:custGeom>
              <a:avLst/>
              <a:gdLst>
                <a:gd name="T0" fmla="*/ 90 w 1808"/>
                <a:gd name="T1" fmla="*/ 172 h 174"/>
                <a:gd name="T2" fmla="*/ 198 w 1808"/>
                <a:gd name="T3" fmla="*/ 172 h 174"/>
                <a:gd name="T4" fmla="*/ 182 w 1808"/>
                <a:gd name="T5" fmla="*/ 117 h 174"/>
                <a:gd name="T6" fmla="*/ 75 w 1808"/>
                <a:gd name="T7" fmla="*/ 117 h 174"/>
                <a:gd name="T8" fmla="*/ 57 w 1808"/>
                <a:gd name="T9" fmla="*/ 172 h 174"/>
                <a:gd name="T10" fmla="*/ 441 w 1808"/>
                <a:gd name="T11" fmla="*/ 87 h 174"/>
                <a:gd name="T12" fmla="*/ 262 w 1808"/>
                <a:gd name="T13" fmla="*/ 87 h 174"/>
                <a:gd name="T14" fmla="*/ 352 w 1808"/>
                <a:gd name="T15" fmla="*/ 140 h 174"/>
                <a:gd name="T16" fmla="*/ 301 w 1808"/>
                <a:gd name="T17" fmla="*/ 86 h 174"/>
                <a:gd name="T18" fmla="*/ 402 w 1808"/>
                <a:gd name="T19" fmla="*/ 87 h 174"/>
                <a:gd name="T20" fmla="*/ 470 w 1808"/>
                <a:gd name="T21" fmla="*/ 171 h 174"/>
                <a:gd name="T22" fmla="*/ 536 w 1808"/>
                <a:gd name="T23" fmla="*/ 117 h 174"/>
                <a:gd name="T24" fmla="*/ 574 w 1808"/>
                <a:gd name="T25" fmla="*/ 111 h 174"/>
                <a:gd name="T26" fmla="*/ 595 w 1808"/>
                <a:gd name="T27" fmla="*/ 20 h 174"/>
                <a:gd name="T28" fmla="*/ 470 w 1808"/>
                <a:gd name="T29" fmla="*/ 171 h 174"/>
                <a:gd name="T30" fmla="*/ 507 w 1808"/>
                <a:gd name="T31" fmla="*/ 36 h 174"/>
                <a:gd name="T32" fmla="*/ 572 w 1808"/>
                <a:gd name="T33" fmla="*/ 61 h 174"/>
                <a:gd name="T34" fmla="*/ 640 w 1808"/>
                <a:gd name="T35" fmla="*/ 171 h 174"/>
                <a:gd name="T36" fmla="*/ 761 w 1808"/>
                <a:gd name="T37" fmla="*/ 137 h 174"/>
                <a:gd name="T38" fmla="*/ 640 w 1808"/>
                <a:gd name="T39" fmla="*/ 3 h 174"/>
                <a:gd name="T40" fmla="*/ 782 w 1808"/>
                <a:gd name="T41" fmla="*/ 171 h 174"/>
                <a:gd name="T42" fmla="*/ 937 w 1808"/>
                <a:gd name="T43" fmla="*/ 86 h 174"/>
                <a:gd name="T44" fmla="*/ 782 w 1808"/>
                <a:gd name="T45" fmla="*/ 171 h 174"/>
                <a:gd name="T46" fmla="*/ 819 w 1808"/>
                <a:gd name="T47" fmla="*/ 36 h 174"/>
                <a:gd name="T48" fmla="*/ 898 w 1808"/>
                <a:gd name="T49" fmla="*/ 87 h 174"/>
                <a:gd name="T50" fmla="*/ 1111 w 1808"/>
                <a:gd name="T51" fmla="*/ 174 h 174"/>
                <a:gd name="T52" fmla="*/ 1156 w 1808"/>
                <a:gd name="T53" fmla="*/ 120 h 174"/>
                <a:gd name="T54" fmla="*/ 1063 w 1808"/>
                <a:gd name="T55" fmla="*/ 86 h 174"/>
                <a:gd name="T56" fmla="*/ 1178 w 1808"/>
                <a:gd name="T57" fmla="*/ 26 h 174"/>
                <a:gd name="T58" fmla="*/ 1025 w 1808"/>
                <a:gd name="T59" fmla="*/ 87 h 174"/>
                <a:gd name="T60" fmla="*/ 1203 w 1808"/>
                <a:gd name="T61" fmla="*/ 171 h 174"/>
                <a:gd name="T62" fmla="*/ 1240 w 1808"/>
                <a:gd name="T63" fmla="*/ 137 h 174"/>
                <a:gd name="T64" fmla="*/ 1203 w 1808"/>
                <a:gd name="T65" fmla="*/ 171 h 174"/>
                <a:gd name="T66" fmla="*/ 1376 w 1808"/>
                <a:gd name="T67" fmla="*/ 171 h 174"/>
                <a:gd name="T68" fmla="*/ 1477 w 1808"/>
                <a:gd name="T69" fmla="*/ 171 h 174"/>
                <a:gd name="T70" fmla="*/ 1410 w 1808"/>
                <a:gd name="T71" fmla="*/ 2 h 174"/>
                <a:gd name="T72" fmla="*/ 1404 w 1808"/>
                <a:gd name="T73" fmla="*/ 100 h 174"/>
                <a:gd name="T74" fmla="*/ 1404 w 1808"/>
                <a:gd name="T75" fmla="*/ 100 h 174"/>
                <a:gd name="T76" fmla="*/ 1659 w 1808"/>
                <a:gd name="T77" fmla="*/ 121 h 174"/>
                <a:gd name="T78" fmla="*/ 1570 w 1808"/>
                <a:gd name="T79" fmla="*/ 48 h 174"/>
                <a:gd name="T80" fmla="*/ 1635 w 1808"/>
                <a:gd name="T81" fmla="*/ 50 h 174"/>
                <a:gd name="T82" fmla="*/ 1533 w 1808"/>
                <a:gd name="T83" fmla="*/ 51 h 174"/>
                <a:gd name="T84" fmla="*/ 1622 w 1808"/>
                <a:gd name="T85" fmla="*/ 124 h 174"/>
                <a:gd name="T86" fmla="*/ 1548 w 1808"/>
                <a:gd name="T87" fmla="*/ 120 h 174"/>
                <a:gd name="T88" fmla="*/ 1746 w 1808"/>
                <a:gd name="T89" fmla="*/ 173 h 174"/>
                <a:gd name="T90" fmla="*/ 1808 w 1808"/>
                <a:gd name="T91" fmla="*/ 121 h 174"/>
                <a:gd name="T92" fmla="*/ 1718 w 1808"/>
                <a:gd name="T93" fmla="*/ 48 h 174"/>
                <a:gd name="T94" fmla="*/ 1803 w 1808"/>
                <a:gd name="T95" fmla="*/ 22 h 174"/>
                <a:gd name="T96" fmla="*/ 1681 w 1808"/>
                <a:gd name="T97" fmla="*/ 52 h 174"/>
                <a:gd name="T98" fmla="*/ 1771 w 1808"/>
                <a:gd name="T99" fmla="*/ 125 h 174"/>
                <a:gd name="T100" fmla="*/ 1675 w 1808"/>
                <a:gd name="T101"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8" h="174">
                  <a:moveTo>
                    <a:pt x="57" y="172"/>
                  </a:moveTo>
                  <a:lnTo>
                    <a:pt x="57" y="172"/>
                  </a:lnTo>
                  <a:lnTo>
                    <a:pt x="90" y="172"/>
                  </a:lnTo>
                  <a:lnTo>
                    <a:pt x="128" y="62"/>
                  </a:lnTo>
                  <a:lnTo>
                    <a:pt x="165" y="172"/>
                  </a:lnTo>
                  <a:lnTo>
                    <a:pt x="198" y="172"/>
                  </a:lnTo>
                  <a:lnTo>
                    <a:pt x="255" y="3"/>
                  </a:lnTo>
                  <a:lnTo>
                    <a:pt x="216" y="3"/>
                  </a:lnTo>
                  <a:lnTo>
                    <a:pt x="182" y="117"/>
                  </a:lnTo>
                  <a:lnTo>
                    <a:pt x="144" y="2"/>
                  </a:lnTo>
                  <a:lnTo>
                    <a:pt x="112" y="2"/>
                  </a:lnTo>
                  <a:lnTo>
                    <a:pt x="75" y="117"/>
                  </a:lnTo>
                  <a:lnTo>
                    <a:pt x="40" y="3"/>
                  </a:lnTo>
                  <a:lnTo>
                    <a:pt x="0" y="3"/>
                  </a:lnTo>
                  <a:lnTo>
                    <a:pt x="57" y="172"/>
                  </a:lnTo>
                  <a:close/>
                  <a:moveTo>
                    <a:pt x="351" y="174"/>
                  </a:moveTo>
                  <a:lnTo>
                    <a:pt x="351" y="174"/>
                  </a:lnTo>
                  <a:cubicBezTo>
                    <a:pt x="403" y="174"/>
                    <a:pt x="441" y="135"/>
                    <a:pt x="441" y="87"/>
                  </a:cubicBezTo>
                  <a:lnTo>
                    <a:pt x="441" y="86"/>
                  </a:lnTo>
                  <a:cubicBezTo>
                    <a:pt x="441" y="39"/>
                    <a:pt x="404" y="0"/>
                    <a:pt x="352" y="0"/>
                  </a:cubicBezTo>
                  <a:cubicBezTo>
                    <a:pt x="300" y="0"/>
                    <a:pt x="262" y="39"/>
                    <a:pt x="262" y="87"/>
                  </a:cubicBezTo>
                  <a:lnTo>
                    <a:pt x="262" y="87"/>
                  </a:lnTo>
                  <a:cubicBezTo>
                    <a:pt x="262" y="135"/>
                    <a:pt x="300" y="174"/>
                    <a:pt x="351" y="174"/>
                  </a:cubicBezTo>
                  <a:close/>
                  <a:moveTo>
                    <a:pt x="352" y="140"/>
                  </a:moveTo>
                  <a:lnTo>
                    <a:pt x="352" y="140"/>
                  </a:lnTo>
                  <a:cubicBezTo>
                    <a:pt x="322" y="140"/>
                    <a:pt x="301" y="116"/>
                    <a:pt x="301" y="87"/>
                  </a:cubicBezTo>
                  <a:lnTo>
                    <a:pt x="301" y="86"/>
                  </a:lnTo>
                  <a:cubicBezTo>
                    <a:pt x="301" y="58"/>
                    <a:pt x="322" y="34"/>
                    <a:pt x="351" y="34"/>
                  </a:cubicBezTo>
                  <a:cubicBezTo>
                    <a:pt x="381" y="34"/>
                    <a:pt x="402" y="58"/>
                    <a:pt x="402" y="87"/>
                  </a:cubicBezTo>
                  <a:lnTo>
                    <a:pt x="402" y="87"/>
                  </a:lnTo>
                  <a:cubicBezTo>
                    <a:pt x="402" y="116"/>
                    <a:pt x="382" y="140"/>
                    <a:pt x="352" y="140"/>
                  </a:cubicBezTo>
                  <a:close/>
                  <a:moveTo>
                    <a:pt x="470" y="171"/>
                  </a:moveTo>
                  <a:lnTo>
                    <a:pt x="470" y="171"/>
                  </a:lnTo>
                  <a:lnTo>
                    <a:pt x="507" y="171"/>
                  </a:lnTo>
                  <a:lnTo>
                    <a:pt x="507" y="117"/>
                  </a:lnTo>
                  <a:lnTo>
                    <a:pt x="536" y="117"/>
                  </a:lnTo>
                  <a:lnTo>
                    <a:pt x="572" y="171"/>
                  </a:lnTo>
                  <a:lnTo>
                    <a:pt x="615" y="171"/>
                  </a:lnTo>
                  <a:lnTo>
                    <a:pt x="574" y="111"/>
                  </a:lnTo>
                  <a:cubicBezTo>
                    <a:pt x="595" y="103"/>
                    <a:pt x="610" y="86"/>
                    <a:pt x="610" y="59"/>
                  </a:cubicBezTo>
                  <a:lnTo>
                    <a:pt x="610" y="58"/>
                  </a:lnTo>
                  <a:cubicBezTo>
                    <a:pt x="610" y="42"/>
                    <a:pt x="605" y="29"/>
                    <a:pt x="595" y="20"/>
                  </a:cubicBezTo>
                  <a:cubicBezTo>
                    <a:pt x="584" y="9"/>
                    <a:pt x="568" y="3"/>
                    <a:pt x="546" y="3"/>
                  </a:cubicBezTo>
                  <a:lnTo>
                    <a:pt x="470" y="3"/>
                  </a:lnTo>
                  <a:lnTo>
                    <a:pt x="470" y="171"/>
                  </a:lnTo>
                  <a:close/>
                  <a:moveTo>
                    <a:pt x="507" y="84"/>
                  </a:moveTo>
                  <a:lnTo>
                    <a:pt x="507" y="84"/>
                  </a:lnTo>
                  <a:lnTo>
                    <a:pt x="507" y="36"/>
                  </a:lnTo>
                  <a:lnTo>
                    <a:pt x="543" y="36"/>
                  </a:lnTo>
                  <a:cubicBezTo>
                    <a:pt x="561" y="36"/>
                    <a:pt x="572" y="44"/>
                    <a:pt x="572" y="60"/>
                  </a:cubicBezTo>
                  <a:lnTo>
                    <a:pt x="572" y="61"/>
                  </a:lnTo>
                  <a:cubicBezTo>
                    <a:pt x="572" y="75"/>
                    <a:pt x="562" y="84"/>
                    <a:pt x="544" y="84"/>
                  </a:cubicBezTo>
                  <a:lnTo>
                    <a:pt x="507" y="84"/>
                  </a:lnTo>
                  <a:close/>
                  <a:moveTo>
                    <a:pt x="640" y="171"/>
                  </a:moveTo>
                  <a:lnTo>
                    <a:pt x="640" y="171"/>
                  </a:lnTo>
                  <a:lnTo>
                    <a:pt x="761" y="171"/>
                  </a:lnTo>
                  <a:lnTo>
                    <a:pt x="761" y="137"/>
                  </a:lnTo>
                  <a:lnTo>
                    <a:pt x="677" y="137"/>
                  </a:lnTo>
                  <a:lnTo>
                    <a:pt x="677" y="3"/>
                  </a:lnTo>
                  <a:lnTo>
                    <a:pt x="640" y="3"/>
                  </a:lnTo>
                  <a:lnTo>
                    <a:pt x="640" y="171"/>
                  </a:lnTo>
                  <a:close/>
                  <a:moveTo>
                    <a:pt x="782" y="171"/>
                  </a:moveTo>
                  <a:lnTo>
                    <a:pt x="782" y="171"/>
                  </a:lnTo>
                  <a:lnTo>
                    <a:pt x="847" y="171"/>
                  </a:lnTo>
                  <a:cubicBezTo>
                    <a:pt x="900" y="171"/>
                    <a:pt x="937" y="134"/>
                    <a:pt x="937" y="87"/>
                  </a:cubicBezTo>
                  <a:lnTo>
                    <a:pt x="937" y="86"/>
                  </a:lnTo>
                  <a:cubicBezTo>
                    <a:pt x="937" y="39"/>
                    <a:pt x="900" y="3"/>
                    <a:pt x="847" y="3"/>
                  </a:cubicBezTo>
                  <a:lnTo>
                    <a:pt x="782" y="3"/>
                  </a:lnTo>
                  <a:lnTo>
                    <a:pt x="782" y="171"/>
                  </a:lnTo>
                  <a:close/>
                  <a:moveTo>
                    <a:pt x="819" y="137"/>
                  </a:moveTo>
                  <a:lnTo>
                    <a:pt x="819" y="137"/>
                  </a:lnTo>
                  <a:lnTo>
                    <a:pt x="819" y="36"/>
                  </a:lnTo>
                  <a:lnTo>
                    <a:pt x="847" y="36"/>
                  </a:lnTo>
                  <a:cubicBezTo>
                    <a:pt x="878" y="36"/>
                    <a:pt x="898" y="57"/>
                    <a:pt x="898" y="87"/>
                  </a:cubicBezTo>
                  <a:lnTo>
                    <a:pt x="898" y="87"/>
                  </a:lnTo>
                  <a:cubicBezTo>
                    <a:pt x="898" y="117"/>
                    <a:pt x="878" y="137"/>
                    <a:pt x="847" y="137"/>
                  </a:cubicBezTo>
                  <a:lnTo>
                    <a:pt x="819" y="137"/>
                  </a:lnTo>
                  <a:close/>
                  <a:moveTo>
                    <a:pt x="1111" y="174"/>
                  </a:moveTo>
                  <a:lnTo>
                    <a:pt x="1111" y="174"/>
                  </a:lnTo>
                  <a:cubicBezTo>
                    <a:pt x="1143" y="174"/>
                    <a:pt x="1162" y="162"/>
                    <a:pt x="1180" y="144"/>
                  </a:cubicBezTo>
                  <a:lnTo>
                    <a:pt x="1156" y="120"/>
                  </a:lnTo>
                  <a:cubicBezTo>
                    <a:pt x="1143" y="132"/>
                    <a:pt x="1131" y="140"/>
                    <a:pt x="1112" y="140"/>
                  </a:cubicBezTo>
                  <a:cubicBezTo>
                    <a:pt x="1083" y="140"/>
                    <a:pt x="1063" y="116"/>
                    <a:pt x="1063" y="87"/>
                  </a:cubicBezTo>
                  <a:lnTo>
                    <a:pt x="1063" y="86"/>
                  </a:lnTo>
                  <a:cubicBezTo>
                    <a:pt x="1063" y="58"/>
                    <a:pt x="1084" y="34"/>
                    <a:pt x="1112" y="34"/>
                  </a:cubicBezTo>
                  <a:cubicBezTo>
                    <a:pt x="1129" y="34"/>
                    <a:pt x="1142" y="41"/>
                    <a:pt x="1155" y="53"/>
                  </a:cubicBezTo>
                  <a:lnTo>
                    <a:pt x="1178" y="26"/>
                  </a:lnTo>
                  <a:cubicBezTo>
                    <a:pt x="1163" y="10"/>
                    <a:pt x="1144" y="0"/>
                    <a:pt x="1112" y="0"/>
                  </a:cubicBezTo>
                  <a:cubicBezTo>
                    <a:pt x="1061" y="0"/>
                    <a:pt x="1025" y="39"/>
                    <a:pt x="1025" y="87"/>
                  </a:cubicBezTo>
                  <a:lnTo>
                    <a:pt x="1025" y="87"/>
                  </a:lnTo>
                  <a:cubicBezTo>
                    <a:pt x="1025" y="136"/>
                    <a:pt x="1061" y="174"/>
                    <a:pt x="1111" y="174"/>
                  </a:cubicBezTo>
                  <a:close/>
                  <a:moveTo>
                    <a:pt x="1203" y="171"/>
                  </a:moveTo>
                  <a:lnTo>
                    <a:pt x="1203" y="171"/>
                  </a:lnTo>
                  <a:lnTo>
                    <a:pt x="1324" y="171"/>
                  </a:lnTo>
                  <a:lnTo>
                    <a:pt x="1324" y="137"/>
                  </a:lnTo>
                  <a:lnTo>
                    <a:pt x="1240" y="137"/>
                  </a:lnTo>
                  <a:lnTo>
                    <a:pt x="1240" y="3"/>
                  </a:lnTo>
                  <a:lnTo>
                    <a:pt x="1203" y="3"/>
                  </a:lnTo>
                  <a:lnTo>
                    <a:pt x="1203" y="171"/>
                  </a:lnTo>
                  <a:close/>
                  <a:moveTo>
                    <a:pt x="1338" y="171"/>
                  </a:moveTo>
                  <a:lnTo>
                    <a:pt x="1338" y="171"/>
                  </a:lnTo>
                  <a:lnTo>
                    <a:pt x="1376"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moveTo>
                    <a:pt x="1597" y="173"/>
                  </a:moveTo>
                  <a:lnTo>
                    <a:pt x="1597" y="173"/>
                  </a:lnTo>
                  <a:cubicBezTo>
                    <a:pt x="1634" y="173"/>
                    <a:pt x="1659" y="154"/>
                    <a:pt x="1659" y="121"/>
                  </a:cubicBezTo>
                  <a:lnTo>
                    <a:pt x="1659" y="121"/>
                  </a:lnTo>
                  <a:cubicBezTo>
                    <a:pt x="1659" y="91"/>
                    <a:pt x="1640" y="79"/>
                    <a:pt x="1606" y="70"/>
                  </a:cubicBezTo>
                  <a:cubicBezTo>
                    <a:pt x="1577" y="63"/>
                    <a:pt x="1570" y="59"/>
                    <a:pt x="1570" y="48"/>
                  </a:cubicBezTo>
                  <a:lnTo>
                    <a:pt x="1570" y="48"/>
                  </a:lnTo>
                  <a:cubicBezTo>
                    <a:pt x="1570" y="40"/>
                    <a:pt x="1577" y="33"/>
                    <a:pt x="1591" y="33"/>
                  </a:cubicBezTo>
                  <a:cubicBezTo>
                    <a:pt x="1605" y="33"/>
                    <a:pt x="1620" y="39"/>
                    <a:pt x="1635" y="50"/>
                  </a:cubicBezTo>
                  <a:lnTo>
                    <a:pt x="1654" y="22"/>
                  </a:lnTo>
                  <a:cubicBezTo>
                    <a:pt x="1637" y="8"/>
                    <a:pt x="1616" y="0"/>
                    <a:pt x="1592" y="0"/>
                  </a:cubicBezTo>
                  <a:cubicBezTo>
                    <a:pt x="1557" y="0"/>
                    <a:pt x="1533" y="21"/>
                    <a:pt x="1533" y="51"/>
                  </a:cubicBezTo>
                  <a:lnTo>
                    <a:pt x="1533" y="52"/>
                  </a:lnTo>
                  <a:cubicBezTo>
                    <a:pt x="1533" y="85"/>
                    <a:pt x="1555" y="94"/>
                    <a:pt x="1588" y="103"/>
                  </a:cubicBezTo>
                  <a:cubicBezTo>
                    <a:pt x="1617" y="110"/>
                    <a:pt x="1622" y="115"/>
                    <a:pt x="1622" y="124"/>
                  </a:cubicBezTo>
                  <a:lnTo>
                    <a:pt x="1622" y="125"/>
                  </a:lnTo>
                  <a:cubicBezTo>
                    <a:pt x="1622" y="135"/>
                    <a:pt x="1613" y="141"/>
                    <a:pt x="1598" y="141"/>
                  </a:cubicBezTo>
                  <a:cubicBezTo>
                    <a:pt x="1579" y="141"/>
                    <a:pt x="1563" y="133"/>
                    <a:pt x="1548" y="120"/>
                  </a:cubicBezTo>
                  <a:lnTo>
                    <a:pt x="1526" y="146"/>
                  </a:lnTo>
                  <a:cubicBezTo>
                    <a:pt x="1546" y="164"/>
                    <a:pt x="1572" y="173"/>
                    <a:pt x="1597" y="173"/>
                  </a:cubicBezTo>
                  <a:close/>
                  <a:moveTo>
                    <a:pt x="1746" y="173"/>
                  </a:moveTo>
                  <a:lnTo>
                    <a:pt x="1746" y="173"/>
                  </a:lnTo>
                  <a:cubicBezTo>
                    <a:pt x="1782" y="173"/>
                    <a:pt x="1808" y="154"/>
                    <a:pt x="1808" y="121"/>
                  </a:cubicBezTo>
                  <a:lnTo>
                    <a:pt x="1808" y="121"/>
                  </a:lnTo>
                  <a:cubicBezTo>
                    <a:pt x="1808" y="91"/>
                    <a:pt x="1788" y="79"/>
                    <a:pt x="1754" y="70"/>
                  </a:cubicBezTo>
                  <a:cubicBezTo>
                    <a:pt x="1725" y="63"/>
                    <a:pt x="1718" y="59"/>
                    <a:pt x="1718" y="48"/>
                  </a:cubicBezTo>
                  <a:lnTo>
                    <a:pt x="1718" y="48"/>
                  </a:lnTo>
                  <a:cubicBezTo>
                    <a:pt x="1718" y="40"/>
                    <a:pt x="1725" y="33"/>
                    <a:pt x="1740" y="33"/>
                  </a:cubicBezTo>
                  <a:cubicBezTo>
                    <a:pt x="1754" y="33"/>
                    <a:pt x="1768" y="39"/>
                    <a:pt x="1783" y="50"/>
                  </a:cubicBezTo>
                  <a:lnTo>
                    <a:pt x="1803" y="22"/>
                  </a:lnTo>
                  <a:cubicBezTo>
                    <a:pt x="1785" y="8"/>
                    <a:pt x="1765" y="0"/>
                    <a:pt x="1740" y="0"/>
                  </a:cubicBezTo>
                  <a:cubicBezTo>
                    <a:pt x="1706" y="0"/>
                    <a:pt x="1681" y="21"/>
                    <a:pt x="1681" y="51"/>
                  </a:cubicBezTo>
                  <a:lnTo>
                    <a:pt x="1681" y="52"/>
                  </a:lnTo>
                  <a:cubicBezTo>
                    <a:pt x="1681" y="85"/>
                    <a:pt x="1703" y="94"/>
                    <a:pt x="1737" y="103"/>
                  </a:cubicBezTo>
                  <a:cubicBezTo>
                    <a:pt x="1765" y="110"/>
                    <a:pt x="1771" y="115"/>
                    <a:pt x="1771" y="124"/>
                  </a:cubicBezTo>
                  <a:lnTo>
                    <a:pt x="1771" y="125"/>
                  </a:lnTo>
                  <a:cubicBezTo>
                    <a:pt x="1771" y="135"/>
                    <a:pt x="1762" y="141"/>
                    <a:pt x="1747" y="141"/>
                  </a:cubicBezTo>
                  <a:cubicBezTo>
                    <a:pt x="1727" y="141"/>
                    <a:pt x="1712" y="133"/>
                    <a:pt x="1696" y="120"/>
                  </a:cubicBezTo>
                  <a:lnTo>
                    <a:pt x="1675" y="146"/>
                  </a:lnTo>
                  <a:cubicBezTo>
                    <a:pt x="1695" y="164"/>
                    <a:pt x="1720" y="173"/>
                    <a:pt x="1746" y="17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7">
              <a:extLst>
                <a:ext uri="{FF2B5EF4-FFF2-40B4-BE49-F238E27FC236}">
                  <a16:creationId xmlns:a16="http://schemas.microsoft.com/office/drawing/2014/main" id="{4813022E-7654-4B61-A86E-13D92E4D1A08}"/>
                </a:ext>
              </a:extLst>
            </p:cNvPr>
            <p:cNvSpPr>
              <a:spLocks noEditPoints="1"/>
            </p:cNvSpPr>
            <p:nvPr/>
          </p:nvSpPr>
          <p:spPr bwMode="auto">
            <a:xfrm>
              <a:off x="330" y="342"/>
              <a:ext cx="917" cy="107"/>
            </a:xfrm>
            <a:custGeom>
              <a:avLst/>
              <a:gdLst>
                <a:gd name="T0" fmla="*/ 128 w 1516"/>
                <a:gd name="T1" fmla="*/ 171 h 174"/>
                <a:gd name="T2" fmla="*/ 37 w 1516"/>
                <a:gd name="T3" fmla="*/ 103 h 174"/>
                <a:gd name="T4" fmla="*/ 37 w 1516"/>
                <a:gd name="T5" fmla="*/ 70 h 174"/>
                <a:gd name="T6" fmla="*/ 127 w 1516"/>
                <a:gd name="T7" fmla="*/ 3 h 174"/>
                <a:gd name="T8" fmla="*/ 159 w 1516"/>
                <a:gd name="T9" fmla="*/ 171 h 174"/>
                <a:gd name="T10" fmla="*/ 196 w 1516"/>
                <a:gd name="T11" fmla="*/ 64 h 174"/>
                <a:gd name="T12" fmla="*/ 308 w 1516"/>
                <a:gd name="T13" fmla="*/ 3 h 174"/>
                <a:gd name="T14" fmla="*/ 193 w 1516"/>
                <a:gd name="T15" fmla="*/ 3 h 174"/>
                <a:gd name="T16" fmla="*/ 329 w 1516"/>
                <a:gd name="T17" fmla="*/ 171 h 174"/>
                <a:gd name="T18" fmla="*/ 382 w 1516"/>
                <a:gd name="T19" fmla="*/ 133 h 174"/>
                <a:gd name="T20" fmla="*/ 507 w 1516"/>
                <a:gd name="T21" fmla="*/ 171 h 174"/>
                <a:gd name="T22" fmla="*/ 329 w 1516"/>
                <a:gd name="T23" fmla="*/ 171 h 174"/>
                <a:gd name="T24" fmla="*/ 417 w 1516"/>
                <a:gd name="T25" fmla="*/ 46 h 174"/>
                <a:gd name="T26" fmla="*/ 527 w 1516"/>
                <a:gd name="T27" fmla="*/ 171 h 174"/>
                <a:gd name="T28" fmla="*/ 670 w 1516"/>
                <a:gd name="T29" fmla="*/ 125 h 174"/>
                <a:gd name="T30" fmla="*/ 661 w 1516"/>
                <a:gd name="T31" fmla="*/ 47 h 174"/>
                <a:gd name="T32" fmla="*/ 605 w 1516"/>
                <a:gd name="T33" fmla="*/ 3 h 174"/>
                <a:gd name="T34" fmla="*/ 563 w 1516"/>
                <a:gd name="T35" fmla="*/ 71 h 174"/>
                <a:gd name="T36" fmla="*/ 600 w 1516"/>
                <a:gd name="T37" fmla="*/ 35 h 174"/>
                <a:gd name="T38" fmla="*/ 597 w 1516"/>
                <a:gd name="T39" fmla="*/ 71 h 174"/>
                <a:gd name="T40" fmla="*/ 563 w 1516"/>
                <a:gd name="T41" fmla="*/ 138 h 174"/>
                <a:gd name="T42" fmla="*/ 633 w 1516"/>
                <a:gd name="T43" fmla="*/ 120 h 174"/>
                <a:gd name="T44" fmla="*/ 563 w 1516"/>
                <a:gd name="T45" fmla="*/ 138 h 174"/>
                <a:gd name="T46" fmla="*/ 819 w 1516"/>
                <a:gd name="T47" fmla="*/ 171 h 174"/>
                <a:gd name="T48" fmla="*/ 735 w 1516"/>
                <a:gd name="T49" fmla="*/ 3 h 174"/>
                <a:gd name="T50" fmla="*/ 841 w 1516"/>
                <a:gd name="T51" fmla="*/ 171 h 174"/>
                <a:gd name="T52" fmla="*/ 878 w 1516"/>
                <a:gd name="T53" fmla="*/ 3 h 174"/>
                <a:gd name="T54" fmla="*/ 916 w 1516"/>
                <a:gd name="T55" fmla="*/ 171 h 174"/>
                <a:gd name="T56" fmla="*/ 952 w 1516"/>
                <a:gd name="T57" fmla="*/ 64 h 174"/>
                <a:gd name="T58" fmla="*/ 1065 w 1516"/>
                <a:gd name="T59" fmla="*/ 3 h 174"/>
                <a:gd name="T60" fmla="*/ 950 w 1516"/>
                <a:gd name="T61" fmla="*/ 3 h 174"/>
                <a:gd name="T62" fmla="*/ 1182 w 1516"/>
                <a:gd name="T63" fmla="*/ 174 h 174"/>
                <a:gd name="T64" fmla="*/ 1254 w 1516"/>
                <a:gd name="T65" fmla="*/ 74 h 174"/>
                <a:gd name="T66" fmla="*/ 1218 w 1516"/>
                <a:gd name="T67" fmla="*/ 106 h 174"/>
                <a:gd name="T68" fmla="*/ 1133 w 1516"/>
                <a:gd name="T69" fmla="*/ 87 h 174"/>
                <a:gd name="T70" fmla="*/ 1225 w 1516"/>
                <a:gd name="T71" fmla="*/ 51 h 174"/>
                <a:gd name="T72" fmla="*/ 1094 w 1516"/>
                <a:gd name="T73" fmla="*/ 87 h 174"/>
                <a:gd name="T74" fmla="*/ 1338 w 1516"/>
                <a:gd name="T75" fmla="*/ 171 h 174"/>
                <a:gd name="T76" fmla="*/ 1391 w 1516"/>
                <a:gd name="T77" fmla="*/ 133 h 174"/>
                <a:gd name="T78" fmla="*/ 1516 w 1516"/>
                <a:gd name="T79" fmla="*/ 171 h 174"/>
                <a:gd name="T80" fmla="*/ 1338 w 1516"/>
                <a:gd name="T81" fmla="*/ 171 h 174"/>
                <a:gd name="T82" fmla="*/ 1426 w 1516"/>
                <a:gd name="T83"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74">
                  <a:moveTo>
                    <a:pt x="0" y="171"/>
                  </a:moveTo>
                  <a:lnTo>
                    <a:pt x="0" y="171"/>
                  </a:lnTo>
                  <a:lnTo>
                    <a:pt x="128" y="171"/>
                  </a:lnTo>
                  <a:lnTo>
                    <a:pt x="128" y="138"/>
                  </a:lnTo>
                  <a:lnTo>
                    <a:pt x="37" y="138"/>
                  </a:lnTo>
                  <a:lnTo>
                    <a:pt x="37" y="103"/>
                  </a:lnTo>
                  <a:lnTo>
                    <a:pt x="116" y="103"/>
                  </a:lnTo>
                  <a:lnTo>
                    <a:pt x="116" y="70"/>
                  </a:lnTo>
                  <a:lnTo>
                    <a:pt x="37" y="70"/>
                  </a:lnTo>
                  <a:lnTo>
                    <a:pt x="37" y="36"/>
                  </a:lnTo>
                  <a:lnTo>
                    <a:pt x="127" y="36"/>
                  </a:lnTo>
                  <a:lnTo>
                    <a:pt x="127" y="3"/>
                  </a:lnTo>
                  <a:lnTo>
                    <a:pt x="0" y="3"/>
                  </a:lnTo>
                  <a:lnTo>
                    <a:pt x="0" y="171"/>
                  </a:lnTo>
                  <a:close/>
                  <a:moveTo>
                    <a:pt x="159" y="171"/>
                  </a:moveTo>
                  <a:lnTo>
                    <a:pt x="159" y="171"/>
                  </a:lnTo>
                  <a:lnTo>
                    <a:pt x="196" y="171"/>
                  </a:lnTo>
                  <a:lnTo>
                    <a:pt x="196" y="64"/>
                  </a:lnTo>
                  <a:lnTo>
                    <a:pt x="277" y="171"/>
                  </a:lnTo>
                  <a:lnTo>
                    <a:pt x="308" y="171"/>
                  </a:lnTo>
                  <a:lnTo>
                    <a:pt x="308" y="3"/>
                  </a:lnTo>
                  <a:lnTo>
                    <a:pt x="272" y="3"/>
                  </a:lnTo>
                  <a:lnTo>
                    <a:pt x="272" y="106"/>
                  </a:lnTo>
                  <a:lnTo>
                    <a:pt x="193" y="3"/>
                  </a:lnTo>
                  <a:lnTo>
                    <a:pt x="159" y="3"/>
                  </a:lnTo>
                  <a:lnTo>
                    <a:pt x="159" y="171"/>
                  </a:lnTo>
                  <a:close/>
                  <a:moveTo>
                    <a:pt x="329" y="171"/>
                  </a:moveTo>
                  <a:lnTo>
                    <a:pt x="329" y="171"/>
                  </a:lnTo>
                  <a:lnTo>
                    <a:pt x="366" y="171"/>
                  </a:lnTo>
                  <a:lnTo>
                    <a:pt x="382" y="133"/>
                  </a:lnTo>
                  <a:lnTo>
                    <a:pt x="453" y="133"/>
                  </a:lnTo>
                  <a:lnTo>
                    <a:pt x="468" y="171"/>
                  </a:lnTo>
                  <a:lnTo>
                    <a:pt x="507" y="171"/>
                  </a:lnTo>
                  <a:lnTo>
                    <a:pt x="435" y="2"/>
                  </a:lnTo>
                  <a:lnTo>
                    <a:pt x="401" y="2"/>
                  </a:lnTo>
                  <a:lnTo>
                    <a:pt x="329" y="171"/>
                  </a:lnTo>
                  <a:close/>
                  <a:moveTo>
                    <a:pt x="395" y="100"/>
                  </a:moveTo>
                  <a:lnTo>
                    <a:pt x="395" y="100"/>
                  </a:lnTo>
                  <a:lnTo>
                    <a:pt x="417" y="46"/>
                  </a:lnTo>
                  <a:lnTo>
                    <a:pt x="440" y="100"/>
                  </a:lnTo>
                  <a:lnTo>
                    <a:pt x="395" y="100"/>
                  </a:lnTo>
                  <a:close/>
                  <a:moveTo>
                    <a:pt x="527" y="171"/>
                  </a:moveTo>
                  <a:lnTo>
                    <a:pt x="527" y="171"/>
                  </a:lnTo>
                  <a:lnTo>
                    <a:pt x="607" y="171"/>
                  </a:lnTo>
                  <a:cubicBezTo>
                    <a:pt x="645" y="171"/>
                    <a:pt x="670" y="155"/>
                    <a:pt x="670" y="125"/>
                  </a:cubicBezTo>
                  <a:lnTo>
                    <a:pt x="670" y="124"/>
                  </a:lnTo>
                  <a:cubicBezTo>
                    <a:pt x="670" y="102"/>
                    <a:pt x="658" y="90"/>
                    <a:pt x="638" y="83"/>
                  </a:cubicBezTo>
                  <a:cubicBezTo>
                    <a:pt x="650" y="76"/>
                    <a:pt x="661" y="66"/>
                    <a:pt x="661" y="47"/>
                  </a:cubicBezTo>
                  <a:lnTo>
                    <a:pt x="661" y="46"/>
                  </a:lnTo>
                  <a:cubicBezTo>
                    <a:pt x="661" y="35"/>
                    <a:pt x="657" y="25"/>
                    <a:pt x="649" y="18"/>
                  </a:cubicBezTo>
                  <a:cubicBezTo>
                    <a:pt x="639" y="8"/>
                    <a:pt x="624" y="3"/>
                    <a:pt x="605" y="3"/>
                  </a:cubicBezTo>
                  <a:lnTo>
                    <a:pt x="527" y="3"/>
                  </a:lnTo>
                  <a:lnTo>
                    <a:pt x="527" y="171"/>
                  </a:lnTo>
                  <a:close/>
                  <a:moveTo>
                    <a:pt x="563" y="71"/>
                  </a:moveTo>
                  <a:lnTo>
                    <a:pt x="563" y="71"/>
                  </a:lnTo>
                  <a:lnTo>
                    <a:pt x="563" y="35"/>
                  </a:lnTo>
                  <a:lnTo>
                    <a:pt x="600" y="35"/>
                  </a:lnTo>
                  <a:cubicBezTo>
                    <a:pt x="615" y="35"/>
                    <a:pt x="624" y="41"/>
                    <a:pt x="624" y="52"/>
                  </a:cubicBezTo>
                  <a:lnTo>
                    <a:pt x="624" y="53"/>
                  </a:lnTo>
                  <a:cubicBezTo>
                    <a:pt x="624" y="65"/>
                    <a:pt x="613" y="71"/>
                    <a:pt x="597" y="71"/>
                  </a:cubicBezTo>
                  <a:lnTo>
                    <a:pt x="563" y="71"/>
                  </a:lnTo>
                  <a:close/>
                  <a:moveTo>
                    <a:pt x="563" y="138"/>
                  </a:moveTo>
                  <a:lnTo>
                    <a:pt x="563" y="138"/>
                  </a:lnTo>
                  <a:lnTo>
                    <a:pt x="563" y="101"/>
                  </a:lnTo>
                  <a:lnTo>
                    <a:pt x="606" y="101"/>
                  </a:lnTo>
                  <a:cubicBezTo>
                    <a:pt x="625" y="101"/>
                    <a:pt x="633" y="108"/>
                    <a:pt x="633" y="120"/>
                  </a:cubicBezTo>
                  <a:lnTo>
                    <a:pt x="633" y="120"/>
                  </a:lnTo>
                  <a:cubicBezTo>
                    <a:pt x="633" y="133"/>
                    <a:pt x="623" y="138"/>
                    <a:pt x="607" y="138"/>
                  </a:cubicBezTo>
                  <a:lnTo>
                    <a:pt x="563" y="138"/>
                  </a:lnTo>
                  <a:close/>
                  <a:moveTo>
                    <a:pt x="698" y="171"/>
                  </a:moveTo>
                  <a:lnTo>
                    <a:pt x="698" y="171"/>
                  </a:lnTo>
                  <a:lnTo>
                    <a:pt x="819" y="171"/>
                  </a:lnTo>
                  <a:lnTo>
                    <a:pt x="819" y="137"/>
                  </a:lnTo>
                  <a:lnTo>
                    <a:pt x="735" y="137"/>
                  </a:lnTo>
                  <a:lnTo>
                    <a:pt x="735" y="3"/>
                  </a:lnTo>
                  <a:lnTo>
                    <a:pt x="698" y="3"/>
                  </a:lnTo>
                  <a:lnTo>
                    <a:pt x="698" y="171"/>
                  </a:lnTo>
                  <a:close/>
                  <a:moveTo>
                    <a:pt x="841" y="171"/>
                  </a:moveTo>
                  <a:lnTo>
                    <a:pt x="841" y="171"/>
                  </a:lnTo>
                  <a:lnTo>
                    <a:pt x="878" y="171"/>
                  </a:lnTo>
                  <a:lnTo>
                    <a:pt x="878" y="3"/>
                  </a:lnTo>
                  <a:lnTo>
                    <a:pt x="841" y="3"/>
                  </a:lnTo>
                  <a:lnTo>
                    <a:pt x="841" y="171"/>
                  </a:lnTo>
                  <a:close/>
                  <a:moveTo>
                    <a:pt x="916" y="171"/>
                  </a:moveTo>
                  <a:lnTo>
                    <a:pt x="916" y="171"/>
                  </a:lnTo>
                  <a:lnTo>
                    <a:pt x="952" y="171"/>
                  </a:lnTo>
                  <a:lnTo>
                    <a:pt x="952" y="64"/>
                  </a:lnTo>
                  <a:lnTo>
                    <a:pt x="1034" y="171"/>
                  </a:lnTo>
                  <a:lnTo>
                    <a:pt x="1065" y="171"/>
                  </a:lnTo>
                  <a:lnTo>
                    <a:pt x="1065" y="3"/>
                  </a:lnTo>
                  <a:lnTo>
                    <a:pt x="1029" y="3"/>
                  </a:lnTo>
                  <a:lnTo>
                    <a:pt x="1029" y="106"/>
                  </a:lnTo>
                  <a:lnTo>
                    <a:pt x="950" y="3"/>
                  </a:lnTo>
                  <a:lnTo>
                    <a:pt x="916" y="3"/>
                  </a:lnTo>
                  <a:lnTo>
                    <a:pt x="916" y="171"/>
                  </a:lnTo>
                  <a:close/>
                  <a:moveTo>
                    <a:pt x="1182" y="174"/>
                  </a:moveTo>
                  <a:lnTo>
                    <a:pt x="1182" y="174"/>
                  </a:lnTo>
                  <a:cubicBezTo>
                    <a:pt x="1213" y="174"/>
                    <a:pt x="1237" y="162"/>
                    <a:pt x="1254" y="147"/>
                  </a:cubicBezTo>
                  <a:lnTo>
                    <a:pt x="1254" y="74"/>
                  </a:lnTo>
                  <a:lnTo>
                    <a:pt x="1181" y="74"/>
                  </a:lnTo>
                  <a:lnTo>
                    <a:pt x="1181" y="106"/>
                  </a:lnTo>
                  <a:lnTo>
                    <a:pt x="1218" y="106"/>
                  </a:lnTo>
                  <a:lnTo>
                    <a:pt x="1218" y="130"/>
                  </a:lnTo>
                  <a:cubicBezTo>
                    <a:pt x="1209" y="137"/>
                    <a:pt x="1197" y="140"/>
                    <a:pt x="1184" y="140"/>
                  </a:cubicBezTo>
                  <a:cubicBezTo>
                    <a:pt x="1154" y="140"/>
                    <a:pt x="1133" y="118"/>
                    <a:pt x="1133" y="87"/>
                  </a:cubicBezTo>
                  <a:lnTo>
                    <a:pt x="1133" y="86"/>
                  </a:lnTo>
                  <a:cubicBezTo>
                    <a:pt x="1133" y="58"/>
                    <a:pt x="1154" y="34"/>
                    <a:pt x="1181" y="34"/>
                  </a:cubicBezTo>
                  <a:cubicBezTo>
                    <a:pt x="1200" y="34"/>
                    <a:pt x="1212" y="40"/>
                    <a:pt x="1225" y="51"/>
                  </a:cubicBezTo>
                  <a:lnTo>
                    <a:pt x="1248" y="23"/>
                  </a:lnTo>
                  <a:cubicBezTo>
                    <a:pt x="1231" y="8"/>
                    <a:pt x="1212" y="0"/>
                    <a:pt x="1182" y="0"/>
                  </a:cubicBezTo>
                  <a:cubicBezTo>
                    <a:pt x="1131" y="0"/>
                    <a:pt x="1094" y="39"/>
                    <a:pt x="1094" y="87"/>
                  </a:cubicBezTo>
                  <a:lnTo>
                    <a:pt x="1094" y="87"/>
                  </a:lnTo>
                  <a:cubicBezTo>
                    <a:pt x="1094" y="137"/>
                    <a:pt x="1130" y="174"/>
                    <a:pt x="1182" y="174"/>
                  </a:cubicBezTo>
                  <a:close/>
                  <a:moveTo>
                    <a:pt x="1338" y="171"/>
                  </a:moveTo>
                  <a:lnTo>
                    <a:pt x="1338" y="171"/>
                  </a:lnTo>
                  <a:lnTo>
                    <a:pt x="1375"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16" name="Picture 15" descr="NSW Government Public Service Commission">
            <a:extLst>
              <a:ext uri="{FF2B5EF4-FFF2-40B4-BE49-F238E27FC236}">
                <a16:creationId xmlns:a16="http://schemas.microsoft.com/office/drawing/2014/main" id="{0335FA1E-4BA7-4069-BD24-EA29F1463F18}"/>
              </a:ext>
            </a:extLst>
          </p:cNvPr>
          <p:cNvPicPr>
            <a:picLocks noChangeAspect="1"/>
          </p:cNvPicPr>
          <p:nvPr userDrawn="1"/>
        </p:nvPicPr>
        <p:blipFill>
          <a:blip r:embed="rId2"/>
          <a:stretch>
            <a:fillRect/>
          </a:stretch>
        </p:blipFill>
        <p:spPr>
          <a:xfrm>
            <a:off x="9483508" y="5578016"/>
            <a:ext cx="2338578" cy="897636"/>
          </a:xfrm>
          <a:prstGeom prst="rect">
            <a:avLst/>
          </a:prstGeom>
        </p:spPr>
      </p:pic>
    </p:spTree>
    <p:extLst>
      <p:ext uri="{BB962C8B-B14F-4D97-AF65-F5344CB8AC3E}">
        <p14:creationId xmlns:p14="http://schemas.microsoft.com/office/powerpoint/2010/main" val="27490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lide A">
    <p:spTree>
      <p:nvGrpSpPr>
        <p:cNvPr id="1" name=""/>
        <p:cNvGrpSpPr/>
        <p:nvPr/>
      </p:nvGrpSpPr>
      <p:grpSpPr>
        <a:xfrm>
          <a:off x="0" y="0"/>
          <a:ext cx="0" cy="0"/>
          <a:chOff x="0" y="0"/>
          <a:chExt cx="0" cy="0"/>
        </a:xfrm>
      </p:grpSpPr>
      <p:sp>
        <p:nvSpPr>
          <p:cNvPr id="12" name="Round Single Corner Rectangle 1">
            <a:extLst>
              <a:ext uri="{FF2B5EF4-FFF2-40B4-BE49-F238E27FC236}">
                <a16:creationId xmlns:a16="http://schemas.microsoft.com/office/drawing/2014/main" id="{55978743-18F0-4825-9C9A-91D75BD82855}"/>
              </a:ext>
              <a:ext uri="{C183D7F6-B498-43B3-948B-1728B52AA6E4}">
                <adec:decorative xmlns:adec="http://schemas.microsoft.com/office/drawing/2017/decorative" val="1"/>
              </a:ext>
            </a:extLst>
          </p:cNvPr>
          <p:cNvSpPr/>
          <p:nvPr userDrawn="1"/>
        </p:nvSpPr>
        <p:spPr>
          <a:xfrm>
            <a:off x="155576" y="188913"/>
            <a:ext cx="3851999" cy="5765488"/>
          </a:xfrm>
          <a:prstGeom prst="round1Rect">
            <a:avLst/>
          </a:prstGeom>
          <a:solidFill>
            <a:srgbClr val="A6B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 name="Title 1"/>
          <p:cNvSpPr>
            <a:spLocks noGrp="1"/>
          </p:cNvSpPr>
          <p:nvPr>
            <p:ph type="title" hasCustomPrompt="1"/>
          </p:nvPr>
        </p:nvSpPr>
        <p:spPr>
          <a:xfrm>
            <a:off x="259889" y="2320120"/>
            <a:ext cx="3643372" cy="1542196"/>
          </a:xfrm>
        </p:spPr>
        <p:txBody>
          <a:bodyPr/>
          <a:lstStyle>
            <a:lvl1pPr algn="ctr">
              <a:defRPr b="1" cap="all" baseline="0">
                <a:solidFill>
                  <a:schemeClr val="tx2"/>
                </a:solidFill>
                <a:latin typeface="+mn-lt"/>
              </a:defRPr>
            </a:lvl1pPr>
          </a:lstStyle>
          <a:p>
            <a:r>
              <a:rPr lang="en-US" dirty="0"/>
              <a:t>AGENDA</a:t>
            </a:r>
            <a:endParaRPr lang="en-GB" dirty="0"/>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4184458" y="756437"/>
            <a:ext cx="7200000" cy="5004000"/>
          </a:xfrm>
        </p:spPr>
        <p:txBody>
          <a:bodyPr/>
          <a:lstStyle>
            <a:lvl1pPr marL="457200" indent="-442800">
              <a:spcBef>
                <a:spcPts val="800"/>
              </a:spcBef>
              <a:buFont typeface="+mj-lt"/>
              <a:buAutoNum type="arabicPeriod"/>
              <a:defRPr>
                <a:solidFill>
                  <a:schemeClr val="accent4"/>
                </a:solidFill>
              </a:defRPr>
            </a:lvl1pPr>
            <a:lvl2pPr marL="457200">
              <a:spcBef>
                <a:spcPts val="0"/>
              </a:spcBef>
              <a:defRPr sz="1400">
                <a:solidFill>
                  <a:schemeClr val="tx1"/>
                </a:solidFill>
              </a:defRPr>
            </a:lvl2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9D12FAAB-3A39-40C1-BF1F-1A72E086E0B0}"/>
              </a:ext>
              <a:ext uri="{C183D7F6-B498-43B3-948B-1728B52AA6E4}">
                <adec:decorative xmlns:adec="http://schemas.microsoft.com/office/drawing/2017/decorative" val="1"/>
              </a:ext>
            </a:extLst>
          </p:cNvPr>
          <p:cNvSpPr>
            <a:spLocks noGrp="1"/>
          </p:cNvSpPr>
          <p:nvPr>
            <p:ph type="ftr" sz="quarter" idx="16"/>
          </p:nvPr>
        </p:nvSpPr>
        <p:spPr/>
        <p:txBody>
          <a:bodyPr/>
          <a:lstStyle/>
          <a:p>
            <a:r>
              <a:rPr lang="en-US"/>
              <a:t>Title: Go to Insert&gt;Header &amp; Footer to edit</a:t>
            </a:r>
            <a:endParaRPr lang="en-GB" dirty="0"/>
          </a:p>
        </p:txBody>
      </p:sp>
      <p:sp>
        <p:nvSpPr>
          <p:cNvPr id="10" name="Slide Number Placeholder 9">
            <a:extLst>
              <a:ext uri="{FF2B5EF4-FFF2-40B4-BE49-F238E27FC236}">
                <a16:creationId xmlns:a16="http://schemas.microsoft.com/office/drawing/2014/main" id="{15EC0C24-2EDF-49CF-BF11-DACF02E07DF9}"/>
              </a:ext>
              <a:ext uri="{C183D7F6-B498-43B3-948B-1728B52AA6E4}">
                <adec:decorative xmlns:adec="http://schemas.microsoft.com/office/drawing/2017/decorative" val="1"/>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968484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B">
    <p:spTree>
      <p:nvGrpSpPr>
        <p:cNvPr id="1" name=""/>
        <p:cNvGrpSpPr/>
        <p:nvPr/>
      </p:nvGrpSpPr>
      <p:grpSpPr>
        <a:xfrm>
          <a:off x="0" y="0"/>
          <a:ext cx="0" cy="0"/>
          <a:chOff x="0" y="0"/>
          <a:chExt cx="0" cy="0"/>
        </a:xfrm>
      </p:grpSpPr>
      <p:sp>
        <p:nvSpPr>
          <p:cNvPr id="12" name="Round Single Corner Rectangle 1">
            <a:extLst>
              <a:ext uri="{FF2B5EF4-FFF2-40B4-BE49-F238E27FC236}">
                <a16:creationId xmlns:a16="http://schemas.microsoft.com/office/drawing/2014/main" id="{55978743-18F0-4825-9C9A-91D75BD82855}"/>
              </a:ext>
              <a:ext uri="{C183D7F6-B498-43B3-948B-1728B52AA6E4}">
                <adec:decorative xmlns:adec="http://schemas.microsoft.com/office/drawing/2017/decorative" val="1"/>
              </a:ext>
            </a:extLst>
          </p:cNvPr>
          <p:cNvSpPr/>
          <p:nvPr userDrawn="1"/>
        </p:nvSpPr>
        <p:spPr>
          <a:xfrm>
            <a:off x="155576" y="188913"/>
            <a:ext cx="3851999" cy="576548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 name="Title 1"/>
          <p:cNvSpPr>
            <a:spLocks noGrp="1"/>
          </p:cNvSpPr>
          <p:nvPr>
            <p:ph type="title" hasCustomPrompt="1"/>
          </p:nvPr>
        </p:nvSpPr>
        <p:spPr>
          <a:xfrm>
            <a:off x="259889" y="2320120"/>
            <a:ext cx="3643372" cy="1542196"/>
          </a:xfrm>
        </p:spPr>
        <p:txBody>
          <a:bodyPr/>
          <a:lstStyle>
            <a:lvl1pPr algn="ctr">
              <a:defRPr b="1" cap="all" baseline="0">
                <a:solidFill>
                  <a:schemeClr val="bg1"/>
                </a:solidFill>
                <a:latin typeface="+mn-lt"/>
              </a:defRPr>
            </a:lvl1pPr>
          </a:lstStyle>
          <a:p>
            <a:r>
              <a:rPr lang="en-US" dirty="0"/>
              <a:t>AGENDA</a:t>
            </a:r>
            <a:endParaRPr lang="en-GB" dirty="0"/>
          </a:p>
        </p:txBody>
      </p:sp>
      <p:sp>
        <p:nvSpPr>
          <p:cNvPr id="8" name="Content Placeholder 8">
            <a:extLst>
              <a:ext uri="{FF2B5EF4-FFF2-40B4-BE49-F238E27FC236}">
                <a16:creationId xmlns:a16="http://schemas.microsoft.com/office/drawing/2014/main" id="{92B244DC-D62C-490E-9C46-E5B77B6A1D3C}"/>
              </a:ext>
            </a:extLst>
          </p:cNvPr>
          <p:cNvSpPr>
            <a:spLocks noGrp="1"/>
          </p:cNvSpPr>
          <p:nvPr>
            <p:ph sz="quarter" idx="14" hasCustomPrompt="1"/>
          </p:nvPr>
        </p:nvSpPr>
        <p:spPr>
          <a:xfrm>
            <a:off x="4184458" y="756437"/>
            <a:ext cx="7200000" cy="5004000"/>
          </a:xfrm>
        </p:spPr>
        <p:txBody>
          <a:bodyPr/>
          <a:lstStyle>
            <a:lvl1pPr marL="457200" indent="-442800">
              <a:spcBef>
                <a:spcPts val="800"/>
              </a:spcBef>
              <a:buFont typeface="+mj-lt"/>
              <a:buAutoNum type="arabicPeriod"/>
              <a:defRPr/>
            </a:lvl1pPr>
            <a:lvl2pPr marL="457200">
              <a:spcBef>
                <a:spcPts val="0"/>
              </a:spcBef>
              <a:defRPr sz="1400">
                <a:solidFill>
                  <a:schemeClr val="tx1"/>
                </a:solidFill>
              </a:defRPr>
            </a:lvl2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9D12FAAB-3A39-40C1-BF1F-1A72E086E0B0}"/>
              </a:ext>
              <a:ext uri="{C183D7F6-B498-43B3-948B-1728B52AA6E4}">
                <adec:decorative xmlns:adec="http://schemas.microsoft.com/office/drawing/2017/decorative" val="1"/>
              </a:ext>
            </a:extLst>
          </p:cNvPr>
          <p:cNvSpPr>
            <a:spLocks noGrp="1"/>
          </p:cNvSpPr>
          <p:nvPr>
            <p:ph type="ftr" sz="quarter" idx="16"/>
          </p:nvPr>
        </p:nvSpPr>
        <p:spPr/>
        <p:txBody>
          <a:bodyPr/>
          <a:lstStyle/>
          <a:p>
            <a:r>
              <a:rPr lang="en-US"/>
              <a:t>Title: Go to Insert&gt;Header &amp; Footer to edit</a:t>
            </a:r>
            <a:endParaRPr lang="en-GB" dirty="0"/>
          </a:p>
        </p:txBody>
      </p:sp>
      <p:sp>
        <p:nvSpPr>
          <p:cNvPr id="10" name="Slide Number Placeholder 9">
            <a:extLst>
              <a:ext uri="{FF2B5EF4-FFF2-40B4-BE49-F238E27FC236}">
                <a16:creationId xmlns:a16="http://schemas.microsoft.com/office/drawing/2014/main" id="{15EC0C24-2EDF-49CF-BF11-DACF02E07DF9}"/>
              </a:ext>
              <a:ext uri="{C183D7F6-B498-43B3-948B-1728B52AA6E4}">
                <adec:decorative xmlns:adec="http://schemas.microsoft.com/office/drawing/2017/decorative" val="1"/>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013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796659-FEE2-46B2-B799-E477028AE7B6}"/>
              </a:ext>
              <a:ext uri="{C183D7F6-B498-43B3-948B-1728B52AA6E4}">
                <adec:decorative xmlns:adec="http://schemas.microsoft.com/office/drawing/2017/decorative" val="1"/>
              </a:ext>
            </a:extLst>
          </p:cNvPr>
          <p:cNvSpPr>
            <a:spLocks noGrp="1"/>
          </p:cNvSpPr>
          <p:nvPr>
            <p:ph type="pic" sz="quarter" idx="14" hasCustomPrompt="1"/>
          </p:nvPr>
        </p:nvSpPr>
        <p:spPr>
          <a:xfrm>
            <a:off x="155575" y="193963"/>
            <a:ext cx="11880850" cy="5746037"/>
          </a:xfrm>
          <a:custGeom>
            <a:avLst/>
            <a:gdLst>
              <a:gd name="connsiteX0" fmla="*/ 0 w 11880850"/>
              <a:gd name="connsiteY0" fmla="*/ 0 h 5746037"/>
              <a:gd name="connsiteX1" fmla="*/ 10892704 w 11880850"/>
              <a:gd name="connsiteY1" fmla="*/ 0 h 5746037"/>
              <a:gd name="connsiteX2" fmla="*/ 10913477 w 11880850"/>
              <a:gd name="connsiteY2" fmla="*/ 1042 h 5746037"/>
              <a:gd name="connsiteX3" fmla="*/ 11867714 w 11880850"/>
              <a:gd name="connsiteY3" fmla="*/ 859588 h 5746037"/>
              <a:gd name="connsiteX4" fmla="*/ 11880850 w 11880850"/>
              <a:gd name="connsiteY4" fmla="*/ 989556 h 5746037"/>
              <a:gd name="connsiteX5" fmla="*/ 11880850 w 11880850"/>
              <a:gd name="connsiteY5" fmla="*/ 5746037 h 5746037"/>
              <a:gd name="connsiteX6" fmla="*/ 0 w 11880850"/>
              <a:gd name="connsiteY6" fmla="*/ 5746037 h 57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850" h="5746037">
                <a:moveTo>
                  <a:pt x="0" y="0"/>
                </a:moveTo>
                <a:lnTo>
                  <a:pt x="10892704" y="0"/>
                </a:lnTo>
                <a:lnTo>
                  <a:pt x="10913477" y="1042"/>
                </a:lnTo>
                <a:cubicBezTo>
                  <a:pt x="11389212" y="49022"/>
                  <a:pt x="11773654" y="401253"/>
                  <a:pt x="11867714" y="859588"/>
                </a:cubicBezTo>
                <a:lnTo>
                  <a:pt x="11880850" y="989556"/>
                </a:lnTo>
                <a:lnTo>
                  <a:pt x="11880850" y="5746037"/>
                </a:lnTo>
                <a:lnTo>
                  <a:pt x="0" y="5746037"/>
                </a:lnTo>
                <a:close/>
              </a:path>
            </a:pathLst>
          </a:custGeom>
          <a:solidFill>
            <a:schemeClr val="bg1">
              <a:lumMod val="75000"/>
            </a:schemeClr>
          </a:solidFill>
        </p:spPr>
        <p:txBody>
          <a:bodyPr wrap="square" lIns="5040000" tIns="540000" rIns="216000" bIns="216000">
            <a:noAutofit/>
          </a:bodyPr>
          <a:lstStyle>
            <a:lvl1pPr algn="r">
              <a:defRPr sz="1400">
                <a:solidFill>
                  <a:schemeClr val="bg1"/>
                </a:solidFill>
              </a:defRPr>
            </a:lvl1pPr>
          </a:lstStyle>
          <a:p>
            <a:r>
              <a:rPr lang="en-AU" dirty="0"/>
              <a:t>To insert an image, select ‘Insert Picture’, or click on icon. Select ‘Picture Format &gt; Crop’ to edit size and position of picture.</a:t>
            </a:r>
          </a:p>
        </p:txBody>
      </p:sp>
      <p:sp>
        <p:nvSpPr>
          <p:cNvPr id="37" name="Text Placeholder 36">
            <a:extLst>
              <a:ext uri="{FF2B5EF4-FFF2-40B4-BE49-F238E27FC236}">
                <a16:creationId xmlns:a16="http://schemas.microsoft.com/office/drawing/2014/main" id="{D0A889FC-7E53-4E23-A429-79317528931D}"/>
              </a:ext>
              <a:ext uri="{C183D7F6-B498-43B3-948B-1728B52AA6E4}">
                <adec:decorative xmlns:adec="http://schemas.microsoft.com/office/drawing/2017/decorative" val="1"/>
              </a:ext>
            </a:extLst>
          </p:cNvPr>
          <p:cNvSpPr>
            <a:spLocks noGrp="1"/>
          </p:cNvSpPr>
          <p:nvPr>
            <p:ph type="body" sz="quarter" idx="16" hasCustomPrompt="1"/>
          </p:nvPr>
        </p:nvSpPr>
        <p:spPr>
          <a:xfrm>
            <a:off x="0" y="-1"/>
            <a:ext cx="5940000" cy="5940000"/>
          </a:xfrm>
          <a:custGeom>
            <a:avLst/>
            <a:gdLst>
              <a:gd name="connsiteX0" fmla="*/ 0 w 5940000"/>
              <a:gd name="connsiteY0" fmla="*/ 0 h 5940000"/>
              <a:gd name="connsiteX1" fmla="*/ 2970000 w 5940000"/>
              <a:gd name="connsiteY1" fmla="*/ 0 h 5940000"/>
              <a:gd name="connsiteX2" fmla="*/ 5940000 w 5940000"/>
              <a:gd name="connsiteY2" fmla="*/ 2970000 h 5940000"/>
              <a:gd name="connsiteX3" fmla="*/ 2970000 w 5940000"/>
              <a:gd name="connsiteY3" fmla="*/ 5940000 h 5940000"/>
              <a:gd name="connsiteX4" fmla="*/ 0 w 5940000"/>
              <a:gd name="connsiteY4" fmla="*/ 2970000 h 59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0000" h="5940000">
                <a:moveTo>
                  <a:pt x="0" y="0"/>
                </a:moveTo>
                <a:lnTo>
                  <a:pt x="2970000" y="0"/>
                </a:lnTo>
                <a:cubicBezTo>
                  <a:pt x="4610286" y="0"/>
                  <a:pt x="5940000" y="1329714"/>
                  <a:pt x="5940000" y="2970000"/>
                </a:cubicBezTo>
                <a:cubicBezTo>
                  <a:pt x="5940000" y="4610286"/>
                  <a:pt x="4610286" y="5940000"/>
                  <a:pt x="2970000" y="5940000"/>
                </a:cubicBezTo>
                <a:cubicBezTo>
                  <a:pt x="1329714" y="5940000"/>
                  <a:pt x="0" y="4610286"/>
                  <a:pt x="0" y="2970000"/>
                </a:cubicBezTo>
                <a:close/>
              </a:path>
            </a:pathLst>
          </a:custGeom>
          <a:solidFill>
            <a:schemeClr val="tx2">
              <a:alpha val="90000"/>
            </a:schemeClr>
          </a:solidFill>
        </p:spPr>
        <p:txBody>
          <a:bodyPr wrap="square" anchor="t">
            <a:noAutofit/>
          </a:bodyPr>
          <a:lstStyle>
            <a:lvl1pPr marL="0" indent="0">
              <a:buFont typeface="Arial" panose="020B0604020202020204" pitchFamily="34" charset="0"/>
              <a:buNone/>
              <a:defRPr sz="100" b="1" cap="all" baseline="0">
                <a:noFill/>
              </a:defRPr>
            </a:lvl1pPr>
            <a:lvl2pPr marL="0" indent="0">
              <a:buNone/>
              <a:defRPr sz="100" b="1" cap="all" baseline="0">
                <a:noFill/>
              </a:defRPr>
            </a:lvl2pPr>
            <a:lvl3pPr marL="0" indent="0">
              <a:buNone/>
              <a:defRPr sz="100" b="1" cap="all" baseline="0">
                <a:noFill/>
              </a:defRPr>
            </a:lvl3pPr>
            <a:lvl4pPr marL="0" indent="0">
              <a:buFont typeface="Arial" panose="020B0604020202020204" pitchFamily="34" charset="0"/>
              <a:buNone/>
              <a:defRPr sz="100" b="1" cap="all" baseline="0">
                <a:noFill/>
              </a:defRPr>
            </a:lvl4pPr>
            <a:lvl5pPr marL="0" indent="0">
              <a:buFont typeface="Arial" panose="020B0604020202020204" pitchFamily="34" charset="0"/>
              <a:buNone/>
              <a:defRPr sz="100" b="1" cap="all" baseline="0">
                <a:noFill/>
              </a:defRPr>
            </a:lvl5pPr>
            <a:lvl6pPr marL="0" indent="0">
              <a:buFont typeface="Arial" panose="020B0604020202020204" pitchFamily="34" charset="0"/>
              <a:buNone/>
              <a:defRPr sz="100" b="1" cap="all" baseline="0">
                <a:noFill/>
              </a:defRPr>
            </a:lvl6pPr>
            <a:lvl7pPr marL="0" indent="0">
              <a:buFont typeface="Arial" panose="020B0604020202020204" pitchFamily="34" charset="0"/>
              <a:buNone/>
              <a:defRPr sz="100" b="1" cap="all" baseline="0">
                <a:noFill/>
              </a:defRPr>
            </a:lvl7pPr>
            <a:lvl8pPr marL="0" indent="0">
              <a:buFont typeface="Arial" panose="020B0604020202020204" pitchFamily="34" charset="0"/>
              <a:buNone/>
              <a:defRPr sz="100" b="1" cap="all" baseline="0">
                <a:noFill/>
              </a:defRPr>
            </a:lvl8pPr>
            <a:lvl9pPr marL="0" indent="0">
              <a:buFont typeface="Arial" panose="020B0604020202020204" pitchFamily="34" charset="0"/>
              <a:buNone/>
              <a:defRPr sz="100" b="1" cap="all" baseline="0">
                <a:no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5" name="Text Placeholder 34">
            <a:extLst>
              <a:ext uri="{FF2B5EF4-FFF2-40B4-BE49-F238E27FC236}">
                <a16:creationId xmlns:a16="http://schemas.microsoft.com/office/drawing/2014/main" id="{78137FD6-B2E2-431D-8998-80CEA810AE7E}"/>
              </a:ext>
            </a:extLst>
          </p:cNvPr>
          <p:cNvSpPr>
            <a:spLocks noGrp="1"/>
          </p:cNvSpPr>
          <p:nvPr>
            <p:ph type="body" sz="quarter" idx="15" hasCustomPrompt="1"/>
          </p:nvPr>
        </p:nvSpPr>
        <p:spPr>
          <a:xfrm>
            <a:off x="394174" y="2116357"/>
            <a:ext cx="4955747" cy="585901"/>
          </a:xfrm>
        </p:spPr>
        <p:txBody>
          <a:bodyPr anchor="b"/>
          <a:lstStyle>
            <a:lvl1pPr marL="0" indent="0">
              <a:buFont typeface="Arial" panose="020B0604020202020204" pitchFamily="34" charset="0"/>
              <a:buNone/>
              <a:defRPr sz="2400" b="1" cap="all" baseline="0">
                <a:solidFill>
                  <a:schemeClr val="bg1"/>
                </a:solidFill>
              </a:defRPr>
            </a:lvl1pPr>
            <a:lvl2pPr marL="0" indent="0">
              <a:buNone/>
              <a:defRPr sz="2400" b="1" cap="all" baseline="0">
                <a:solidFill>
                  <a:schemeClr val="bg1"/>
                </a:solidFill>
              </a:defRPr>
            </a:lvl2pPr>
            <a:lvl3pPr marL="0" indent="0">
              <a:buNone/>
              <a:defRPr sz="2400" b="1" cap="all" baseline="0">
                <a:solidFill>
                  <a:schemeClr val="bg1"/>
                </a:solidFill>
              </a:defRPr>
            </a:lvl3pPr>
            <a:lvl4pPr marL="0" indent="0">
              <a:buFont typeface="Arial" panose="020B0604020202020204" pitchFamily="34" charset="0"/>
              <a:buNone/>
              <a:defRPr sz="2400" b="1" cap="all" baseline="0">
                <a:solidFill>
                  <a:schemeClr val="bg1"/>
                </a:solidFill>
              </a:defRPr>
            </a:lvl4pPr>
            <a:lvl5pPr marL="0" indent="0">
              <a:buFont typeface="Arial" panose="020B0604020202020204" pitchFamily="34" charset="0"/>
              <a:buNone/>
              <a:defRPr sz="2400" b="1" cap="all" baseline="0">
                <a:solidFill>
                  <a:schemeClr val="bg1"/>
                </a:solidFill>
              </a:defRPr>
            </a:lvl5pPr>
            <a:lvl6pPr marL="0" indent="0">
              <a:buFont typeface="Arial" panose="020B0604020202020204" pitchFamily="34" charset="0"/>
              <a:buNone/>
              <a:defRPr sz="2400" b="1" cap="all" baseline="0">
                <a:solidFill>
                  <a:schemeClr val="bg1"/>
                </a:solidFill>
              </a:defRPr>
            </a:lvl6pPr>
            <a:lvl7pPr marL="0" indent="0">
              <a:buFont typeface="Arial" panose="020B0604020202020204" pitchFamily="34" charset="0"/>
              <a:buNone/>
              <a:defRPr sz="2400" b="1" cap="all" baseline="0">
                <a:solidFill>
                  <a:schemeClr val="bg1"/>
                </a:solidFill>
              </a:defRPr>
            </a:lvl7pPr>
            <a:lvl8pPr marL="0" indent="0">
              <a:buFont typeface="Arial" panose="020B0604020202020204" pitchFamily="34" charset="0"/>
              <a:buNone/>
              <a:defRPr sz="2400" b="1" cap="all" baseline="0">
                <a:solidFill>
                  <a:schemeClr val="bg1"/>
                </a:solidFill>
              </a:defRPr>
            </a:lvl8pPr>
            <a:lvl9pPr marL="0" indent="0">
              <a:buFont typeface="Arial" panose="020B0604020202020204" pitchFamily="34" charset="0"/>
              <a:buNone/>
              <a:defRPr sz="2400" b="1" cap="all" baseline="0">
                <a:solidFill>
                  <a:schemeClr val="bg1"/>
                </a:solid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3" name="Title 32">
            <a:extLst>
              <a:ext uri="{FF2B5EF4-FFF2-40B4-BE49-F238E27FC236}">
                <a16:creationId xmlns:a16="http://schemas.microsoft.com/office/drawing/2014/main" id="{B3ED6CD4-22DB-48AE-9C18-70AAAA9246D9}"/>
              </a:ext>
            </a:extLst>
          </p:cNvPr>
          <p:cNvSpPr>
            <a:spLocks noGrp="1"/>
          </p:cNvSpPr>
          <p:nvPr>
            <p:ph type="title" hasCustomPrompt="1"/>
          </p:nvPr>
        </p:nvSpPr>
        <p:spPr>
          <a:xfrm>
            <a:off x="394174" y="2768520"/>
            <a:ext cx="4955747" cy="1694297"/>
          </a:xfrm>
        </p:spPr>
        <p:txBody>
          <a:bodyPr anchor="t"/>
          <a:lstStyle>
            <a:lvl1pPr>
              <a:defRPr b="1" cap="all" baseline="0">
                <a:solidFill>
                  <a:schemeClr val="bg1"/>
                </a:solidFill>
                <a:latin typeface="+mn-lt"/>
              </a:defRPr>
            </a:lvl1pPr>
          </a:lstStyle>
          <a:p>
            <a:r>
              <a:rPr lang="en-US" dirty="0"/>
              <a:t>Click to ADD DIVIDER TITLE</a:t>
            </a:r>
            <a:endParaRPr lang="en-AU" dirty="0"/>
          </a:p>
        </p:txBody>
      </p:sp>
      <p:sp>
        <p:nvSpPr>
          <p:cNvPr id="19" name="AutoShape 3">
            <a:extLst>
              <a:ext uri="{FF2B5EF4-FFF2-40B4-BE49-F238E27FC236}">
                <a16:creationId xmlns:a16="http://schemas.microsoft.com/office/drawing/2014/main" id="{53AE3049-FE8A-478F-9DCC-8BD59914DD31}"/>
              </a:ext>
              <a:ext uri="{C183D7F6-B498-43B3-948B-1728B52AA6E4}">
                <adec:decorative xmlns:adec="http://schemas.microsoft.com/office/drawing/2017/decorative" val="1"/>
              </a:ext>
            </a:extLst>
          </p:cNvPr>
          <p:cNvSpPr>
            <a:spLocks noChangeAspect="1" noChangeArrowheads="1" noTextEdit="1"/>
          </p:cNvSpPr>
          <p:nvPr userDrawn="1"/>
        </p:nvSpPr>
        <p:spPr bwMode="auto">
          <a:xfrm>
            <a:off x="9871075" y="6351"/>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2934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9B17-3589-4A69-8107-46CB413084F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94D0E8-29BB-4C55-8C9C-C925E5647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BD2CADE4-B9DD-4325-B428-1BEC8CEF4E2E}"/>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FF6230A7-6FE8-4127-8388-436ADDF66DDB}"/>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AC1EB933-6BD8-41B5-9D42-F520313A6E4D}"/>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E69C3BD1-A01D-419E-8EB1-47B973AF050B}"/>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4000B175-5CA3-4157-8212-BFBF30EAEC4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654084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796659-FEE2-46B2-B799-E477028AE7B6}"/>
              </a:ext>
              <a:ext uri="{C183D7F6-B498-43B3-948B-1728B52AA6E4}">
                <adec:decorative xmlns:adec="http://schemas.microsoft.com/office/drawing/2017/decorative" val="1"/>
              </a:ext>
            </a:extLst>
          </p:cNvPr>
          <p:cNvSpPr>
            <a:spLocks noGrp="1"/>
          </p:cNvSpPr>
          <p:nvPr>
            <p:ph type="pic" sz="quarter" idx="14" hasCustomPrompt="1"/>
          </p:nvPr>
        </p:nvSpPr>
        <p:spPr>
          <a:xfrm>
            <a:off x="155575" y="193963"/>
            <a:ext cx="11880850" cy="5746037"/>
          </a:xfrm>
          <a:custGeom>
            <a:avLst/>
            <a:gdLst>
              <a:gd name="connsiteX0" fmla="*/ 0 w 11880850"/>
              <a:gd name="connsiteY0" fmla="*/ 0 h 5746037"/>
              <a:gd name="connsiteX1" fmla="*/ 10892704 w 11880850"/>
              <a:gd name="connsiteY1" fmla="*/ 0 h 5746037"/>
              <a:gd name="connsiteX2" fmla="*/ 10913477 w 11880850"/>
              <a:gd name="connsiteY2" fmla="*/ 1042 h 5746037"/>
              <a:gd name="connsiteX3" fmla="*/ 11867714 w 11880850"/>
              <a:gd name="connsiteY3" fmla="*/ 859588 h 5746037"/>
              <a:gd name="connsiteX4" fmla="*/ 11880850 w 11880850"/>
              <a:gd name="connsiteY4" fmla="*/ 989556 h 5746037"/>
              <a:gd name="connsiteX5" fmla="*/ 11880850 w 11880850"/>
              <a:gd name="connsiteY5" fmla="*/ 5746037 h 5746037"/>
              <a:gd name="connsiteX6" fmla="*/ 0 w 11880850"/>
              <a:gd name="connsiteY6" fmla="*/ 5746037 h 57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850" h="5746037">
                <a:moveTo>
                  <a:pt x="0" y="0"/>
                </a:moveTo>
                <a:lnTo>
                  <a:pt x="10892704" y="0"/>
                </a:lnTo>
                <a:lnTo>
                  <a:pt x="10913477" y="1042"/>
                </a:lnTo>
                <a:cubicBezTo>
                  <a:pt x="11389212" y="49022"/>
                  <a:pt x="11773654" y="401253"/>
                  <a:pt x="11867714" y="859588"/>
                </a:cubicBezTo>
                <a:lnTo>
                  <a:pt x="11880850" y="989556"/>
                </a:lnTo>
                <a:lnTo>
                  <a:pt x="11880850" y="5746037"/>
                </a:lnTo>
                <a:lnTo>
                  <a:pt x="0" y="5746037"/>
                </a:lnTo>
                <a:close/>
              </a:path>
            </a:pathLst>
          </a:custGeom>
          <a:solidFill>
            <a:schemeClr val="bg1">
              <a:lumMod val="75000"/>
            </a:schemeClr>
          </a:solidFill>
        </p:spPr>
        <p:txBody>
          <a:bodyPr wrap="square" lIns="5040000" tIns="540000" rIns="216000" bIns="216000">
            <a:noAutofit/>
          </a:bodyPr>
          <a:lstStyle>
            <a:lvl1pPr algn="r">
              <a:defRPr sz="1400">
                <a:solidFill>
                  <a:schemeClr val="bg1"/>
                </a:solidFill>
              </a:defRPr>
            </a:lvl1pPr>
          </a:lstStyle>
          <a:p>
            <a:r>
              <a:rPr lang="en-AU" dirty="0"/>
              <a:t>To insert an image, select ‘Insert Picture’, or click on icon. Select ‘Picture Format &gt; Crop’ to edit size and position of picture.</a:t>
            </a:r>
          </a:p>
        </p:txBody>
      </p:sp>
      <p:sp>
        <p:nvSpPr>
          <p:cNvPr id="37" name="Text Placeholder 36">
            <a:extLst>
              <a:ext uri="{FF2B5EF4-FFF2-40B4-BE49-F238E27FC236}">
                <a16:creationId xmlns:a16="http://schemas.microsoft.com/office/drawing/2014/main" id="{D0A889FC-7E53-4E23-A429-79317528931D}"/>
              </a:ext>
              <a:ext uri="{C183D7F6-B498-43B3-948B-1728B52AA6E4}">
                <adec:decorative xmlns:adec="http://schemas.microsoft.com/office/drawing/2017/decorative" val="1"/>
              </a:ext>
            </a:extLst>
          </p:cNvPr>
          <p:cNvSpPr>
            <a:spLocks noGrp="1"/>
          </p:cNvSpPr>
          <p:nvPr>
            <p:ph type="body" sz="quarter" idx="16" hasCustomPrompt="1"/>
          </p:nvPr>
        </p:nvSpPr>
        <p:spPr>
          <a:xfrm>
            <a:off x="0" y="-1"/>
            <a:ext cx="5940000" cy="5940000"/>
          </a:xfrm>
          <a:custGeom>
            <a:avLst/>
            <a:gdLst>
              <a:gd name="connsiteX0" fmla="*/ 0 w 5940000"/>
              <a:gd name="connsiteY0" fmla="*/ 0 h 5940000"/>
              <a:gd name="connsiteX1" fmla="*/ 2970000 w 5940000"/>
              <a:gd name="connsiteY1" fmla="*/ 0 h 5940000"/>
              <a:gd name="connsiteX2" fmla="*/ 5940000 w 5940000"/>
              <a:gd name="connsiteY2" fmla="*/ 2970000 h 5940000"/>
              <a:gd name="connsiteX3" fmla="*/ 2970000 w 5940000"/>
              <a:gd name="connsiteY3" fmla="*/ 5940000 h 5940000"/>
              <a:gd name="connsiteX4" fmla="*/ 0 w 5940000"/>
              <a:gd name="connsiteY4" fmla="*/ 2970000 h 59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0000" h="5940000">
                <a:moveTo>
                  <a:pt x="0" y="0"/>
                </a:moveTo>
                <a:lnTo>
                  <a:pt x="2970000" y="0"/>
                </a:lnTo>
                <a:cubicBezTo>
                  <a:pt x="4610286" y="0"/>
                  <a:pt x="5940000" y="1329714"/>
                  <a:pt x="5940000" y="2970000"/>
                </a:cubicBezTo>
                <a:cubicBezTo>
                  <a:pt x="5940000" y="4610286"/>
                  <a:pt x="4610286" y="5940000"/>
                  <a:pt x="2970000" y="5940000"/>
                </a:cubicBezTo>
                <a:cubicBezTo>
                  <a:pt x="1329714" y="5940000"/>
                  <a:pt x="0" y="4610286"/>
                  <a:pt x="0" y="2970000"/>
                </a:cubicBezTo>
                <a:close/>
              </a:path>
            </a:pathLst>
          </a:custGeom>
          <a:solidFill>
            <a:schemeClr val="accent3">
              <a:alpha val="90000"/>
            </a:schemeClr>
          </a:solidFill>
        </p:spPr>
        <p:txBody>
          <a:bodyPr wrap="square" anchor="t">
            <a:noAutofit/>
          </a:bodyPr>
          <a:lstStyle>
            <a:lvl1pPr marL="0" indent="0">
              <a:buFont typeface="Arial" panose="020B0604020202020204" pitchFamily="34" charset="0"/>
              <a:buNone/>
              <a:defRPr sz="100" b="1" cap="all" baseline="0">
                <a:noFill/>
              </a:defRPr>
            </a:lvl1pPr>
            <a:lvl2pPr marL="0" indent="0">
              <a:buNone/>
              <a:defRPr sz="100" b="1" cap="all" baseline="0">
                <a:noFill/>
              </a:defRPr>
            </a:lvl2pPr>
            <a:lvl3pPr marL="0" indent="0">
              <a:buNone/>
              <a:defRPr sz="100" b="1" cap="all" baseline="0">
                <a:noFill/>
              </a:defRPr>
            </a:lvl3pPr>
            <a:lvl4pPr marL="0" indent="0">
              <a:buFont typeface="Arial" panose="020B0604020202020204" pitchFamily="34" charset="0"/>
              <a:buNone/>
              <a:defRPr sz="100" b="1" cap="all" baseline="0">
                <a:noFill/>
              </a:defRPr>
            </a:lvl4pPr>
            <a:lvl5pPr marL="0" indent="0">
              <a:buFont typeface="Arial" panose="020B0604020202020204" pitchFamily="34" charset="0"/>
              <a:buNone/>
              <a:defRPr sz="100" b="1" cap="all" baseline="0">
                <a:noFill/>
              </a:defRPr>
            </a:lvl5pPr>
            <a:lvl6pPr marL="0" indent="0">
              <a:buFont typeface="Arial" panose="020B0604020202020204" pitchFamily="34" charset="0"/>
              <a:buNone/>
              <a:defRPr sz="100" b="1" cap="all" baseline="0">
                <a:noFill/>
              </a:defRPr>
            </a:lvl6pPr>
            <a:lvl7pPr marL="0" indent="0">
              <a:buFont typeface="Arial" panose="020B0604020202020204" pitchFamily="34" charset="0"/>
              <a:buNone/>
              <a:defRPr sz="100" b="1" cap="all" baseline="0">
                <a:noFill/>
              </a:defRPr>
            </a:lvl7pPr>
            <a:lvl8pPr marL="0" indent="0">
              <a:buFont typeface="Arial" panose="020B0604020202020204" pitchFamily="34" charset="0"/>
              <a:buNone/>
              <a:defRPr sz="100" b="1" cap="all" baseline="0">
                <a:noFill/>
              </a:defRPr>
            </a:lvl8pPr>
            <a:lvl9pPr marL="0" indent="0">
              <a:buFont typeface="Arial" panose="020B0604020202020204" pitchFamily="34" charset="0"/>
              <a:buNone/>
              <a:defRPr sz="100" b="1" cap="all" baseline="0">
                <a:no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5" name="Text Placeholder 34">
            <a:extLst>
              <a:ext uri="{FF2B5EF4-FFF2-40B4-BE49-F238E27FC236}">
                <a16:creationId xmlns:a16="http://schemas.microsoft.com/office/drawing/2014/main" id="{78137FD6-B2E2-431D-8998-80CEA810AE7E}"/>
              </a:ext>
            </a:extLst>
          </p:cNvPr>
          <p:cNvSpPr>
            <a:spLocks noGrp="1"/>
          </p:cNvSpPr>
          <p:nvPr>
            <p:ph type="body" sz="quarter" idx="15" hasCustomPrompt="1"/>
          </p:nvPr>
        </p:nvSpPr>
        <p:spPr>
          <a:xfrm>
            <a:off x="394174" y="2116357"/>
            <a:ext cx="4955747" cy="585901"/>
          </a:xfrm>
        </p:spPr>
        <p:txBody>
          <a:bodyPr anchor="b"/>
          <a:lstStyle>
            <a:lvl1pPr marL="0" indent="0">
              <a:buFont typeface="Arial" panose="020B0604020202020204" pitchFamily="34" charset="0"/>
              <a:buNone/>
              <a:defRPr sz="2400" b="1" cap="all" baseline="0">
                <a:solidFill>
                  <a:schemeClr val="tx2"/>
                </a:solidFill>
              </a:defRPr>
            </a:lvl1pPr>
            <a:lvl2pPr marL="0" indent="0">
              <a:buNone/>
              <a:defRPr sz="2400" b="1" cap="all" baseline="0">
                <a:solidFill>
                  <a:schemeClr val="tx2"/>
                </a:solidFill>
              </a:defRPr>
            </a:lvl2pPr>
            <a:lvl3pPr marL="0" indent="0">
              <a:buNone/>
              <a:defRPr sz="2400" b="1" cap="all" baseline="0">
                <a:solidFill>
                  <a:schemeClr val="tx2"/>
                </a:solidFill>
              </a:defRPr>
            </a:lvl3pPr>
            <a:lvl4pPr marL="0" indent="0">
              <a:buFont typeface="Arial" panose="020B0604020202020204" pitchFamily="34" charset="0"/>
              <a:buNone/>
              <a:defRPr sz="2400" b="1" cap="all" baseline="0">
                <a:solidFill>
                  <a:schemeClr val="tx2"/>
                </a:solidFill>
              </a:defRPr>
            </a:lvl4pPr>
            <a:lvl5pPr marL="0" indent="0">
              <a:buFont typeface="Arial" panose="020B0604020202020204" pitchFamily="34" charset="0"/>
              <a:buNone/>
              <a:defRPr sz="2400" b="1" cap="all" baseline="0">
                <a:solidFill>
                  <a:schemeClr val="tx2"/>
                </a:solidFill>
              </a:defRPr>
            </a:lvl5pPr>
            <a:lvl6pPr marL="0" indent="0">
              <a:buFont typeface="Arial" panose="020B0604020202020204" pitchFamily="34" charset="0"/>
              <a:buNone/>
              <a:defRPr sz="2400" b="1" cap="all" baseline="0">
                <a:solidFill>
                  <a:schemeClr val="tx2"/>
                </a:solidFill>
              </a:defRPr>
            </a:lvl6pPr>
            <a:lvl7pPr marL="0" indent="0">
              <a:buFont typeface="Arial" panose="020B0604020202020204" pitchFamily="34" charset="0"/>
              <a:buNone/>
              <a:defRPr sz="2400" b="1" cap="all" baseline="0">
                <a:solidFill>
                  <a:schemeClr val="tx2"/>
                </a:solidFill>
              </a:defRPr>
            </a:lvl7pPr>
            <a:lvl8pPr marL="0" indent="0">
              <a:buFont typeface="Arial" panose="020B0604020202020204" pitchFamily="34" charset="0"/>
              <a:buNone/>
              <a:defRPr sz="2400" b="1" cap="all" baseline="0">
                <a:solidFill>
                  <a:schemeClr val="tx2"/>
                </a:solidFill>
              </a:defRPr>
            </a:lvl8pPr>
            <a:lvl9pPr marL="0" indent="0">
              <a:buFont typeface="Arial" panose="020B0604020202020204" pitchFamily="34" charset="0"/>
              <a:buNone/>
              <a:defRPr sz="2400" b="1" cap="all" baseline="0">
                <a:solidFill>
                  <a:schemeClr val="tx2"/>
                </a:solid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3" name="Title 32">
            <a:extLst>
              <a:ext uri="{FF2B5EF4-FFF2-40B4-BE49-F238E27FC236}">
                <a16:creationId xmlns:a16="http://schemas.microsoft.com/office/drawing/2014/main" id="{B3ED6CD4-22DB-48AE-9C18-70AAAA9246D9}"/>
              </a:ext>
            </a:extLst>
          </p:cNvPr>
          <p:cNvSpPr>
            <a:spLocks noGrp="1"/>
          </p:cNvSpPr>
          <p:nvPr>
            <p:ph type="title" hasCustomPrompt="1"/>
          </p:nvPr>
        </p:nvSpPr>
        <p:spPr>
          <a:xfrm>
            <a:off x="394174" y="2768520"/>
            <a:ext cx="4955747" cy="1694297"/>
          </a:xfrm>
        </p:spPr>
        <p:txBody>
          <a:bodyPr anchor="t"/>
          <a:lstStyle>
            <a:lvl1pPr>
              <a:defRPr b="1" cap="all" baseline="0">
                <a:solidFill>
                  <a:schemeClr val="tx2"/>
                </a:solidFill>
                <a:latin typeface="+mn-lt"/>
              </a:defRPr>
            </a:lvl1pPr>
          </a:lstStyle>
          <a:p>
            <a:r>
              <a:rPr lang="en-US" dirty="0"/>
              <a:t>Click to ADD DIVIDER TITLE</a:t>
            </a:r>
            <a:endParaRPr lang="en-AU" dirty="0"/>
          </a:p>
        </p:txBody>
      </p:sp>
      <p:sp>
        <p:nvSpPr>
          <p:cNvPr id="19" name="AutoShape 3">
            <a:extLst>
              <a:ext uri="{FF2B5EF4-FFF2-40B4-BE49-F238E27FC236}">
                <a16:creationId xmlns:a16="http://schemas.microsoft.com/office/drawing/2014/main" id="{53AE3049-FE8A-478F-9DCC-8BD59914DD31}"/>
              </a:ext>
              <a:ext uri="{C183D7F6-B498-43B3-948B-1728B52AA6E4}">
                <adec:decorative xmlns:adec="http://schemas.microsoft.com/office/drawing/2017/decorative" val="1"/>
              </a:ext>
            </a:extLst>
          </p:cNvPr>
          <p:cNvSpPr>
            <a:spLocks noChangeAspect="1" noChangeArrowheads="1" noTextEdit="1"/>
          </p:cNvSpPr>
          <p:nvPr userDrawn="1"/>
        </p:nvSpPr>
        <p:spPr bwMode="auto">
          <a:xfrm>
            <a:off x="9871075" y="6351"/>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140841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05615F-AB09-4C2D-BFD3-FCD8D3EACABA}"/>
              </a:ext>
            </a:extLst>
          </p:cNvPr>
          <p:cNvSpPr>
            <a:spLocks noGrp="1"/>
          </p:cNvSpPr>
          <p:nvPr>
            <p:ph type="title" hasCustomPrompt="1"/>
          </p:nvPr>
        </p:nvSpPr>
        <p:spPr>
          <a:xfrm>
            <a:off x="442412" y="501605"/>
            <a:ext cx="5181600" cy="1260000"/>
          </a:xfrm>
        </p:spPr>
        <p:txBody>
          <a:bodyPr/>
          <a:lstStyle>
            <a:lvl1pPr>
              <a:defRPr/>
            </a:lvl1pPr>
          </a:lstStyle>
          <a:p>
            <a:r>
              <a:rPr lang="en-US" dirty="0"/>
              <a:t>CLICK TO ADD TITLE</a:t>
            </a:r>
            <a:endParaRPr lang="en-AU" dirty="0"/>
          </a:p>
        </p:txBody>
      </p:sp>
      <p:sp>
        <p:nvSpPr>
          <p:cNvPr id="3" name="Content Placeholder 2"/>
          <p:cNvSpPr>
            <a:spLocks noGrp="1"/>
          </p:cNvSpPr>
          <p:nvPr>
            <p:ph sz="half" idx="1" hasCustomPrompt="1"/>
          </p:nvPr>
        </p:nvSpPr>
        <p:spPr>
          <a:xfrm>
            <a:off x="442412" y="1881715"/>
            <a:ext cx="5181600" cy="4058285"/>
          </a:xfrm>
        </p:spPr>
        <p:txBody>
          <a:bodyPr/>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10" name="Slide Number Placeholder 9">
            <a:extLst>
              <a:ext uri="{FF2B5EF4-FFF2-40B4-BE49-F238E27FC236}">
                <a16:creationId xmlns:a16="http://schemas.microsoft.com/office/drawing/2014/main" id="{916A7BD2-D854-4A2A-8BDC-0EF31C9DCF2C}"/>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387821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Sli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EE4-523A-465E-ADE8-10549F7D32F2}"/>
              </a:ext>
            </a:extLst>
          </p:cNvPr>
          <p:cNvSpPr>
            <a:spLocks noGrp="1"/>
          </p:cNvSpPr>
          <p:nvPr>
            <p:ph type="title" hasCustomPrompt="1"/>
          </p:nvPr>
        </p:nvSpPr>
        <p:spPr>
          <a:xfrm>
            <a:off x="442412" y="501604"/>
            <a:ext cx="11160000" cy="648000"/>
          </a:xfrm>
        </p:spPr>
        <p:txBody>
          <a:bodyPr/>
          <a:lstStyle>
            <a:lvl1pPr>
              <a:defRPr/>
            </a:lvl1pPr>
          </a:lstStyle>
          <a:p>
            <a:r>
              <a:rPr lang="en-US" dirty="0"/>
              <a:t>CLICK TO ADD TITLE</a:t>
            </a:r>
            <a:endParaRPr lang="en-AU" dirty="0"/>
          </a:p>
        </p:txBody>
      </p:sp>
      <p:sp>
        <p:nvSpPr>
          <p:cNvPr id="21" name="Text Placeholder 3">
            <a:extLst>
              <a:ext uri="{FF2B5EF4-FFF2-40B4-BE49-F238E27FC236}">
                <a16:creationId xmlns:a16="http://schemas.microsoft.com/office/drawing/2014/main" id="{E8D63617-2D9E-4607-98B9-A762BFCF0A02}"/>
              </a:ext>
            </a:extLst>
          </p:cNvPr>
          <p:cNvSpPr>
            <a:spLocks noGrp="1"/>
          </p:cNvSpPr>
          <p:nvPr>
            <p:ph type="body" sz="quarter" idx="19" hasCustomPrompt="1"/>
          </p:nvPr>
        </p:nvSpPr>
        <p:spPr>
          <a:xfrm>
            <a:off x="528638" y="1470696"/>
            <a:ext cx="1071562" cy="648000"/>
          </a:xfrm>
        </p:spPr>
        <p:txBody>
          <a:bodyPr/>
          <a:lstStyle>
            <a:lvl1pPr>
              <a:defRPr sz="1400"/>
            </a:lvl1pPr>
          </a:lstStyle>
          <a:p>
            <a:pPr lvl="0"/>
            <a:r>
              <a:rPr lang="en-US" dirty="0"/>
              <a:t>Replace with Icon</a:t>
            </a:r>
            <a:endParaRPr lang="en-AU" dirty="0"/>
          </a:p>
        </p:txBody>
      </p:sp>
      <p:sp>
        <p:nvSpPr>
          <p:cNvPr id="34" name="Text Placeholder 33">
            <a:extLst>
              <a:ext uri="{FF2B5EF4-FFF2-40B4-BE49-F238E27FC236}">
                <a16:creationId xmlns:a16="http://schemas.microsoft.com/office/drawing/2014/main" id="{FEF7F0B4-30D0-47B6-99C9-5D8FBDFD64D4}"/>
              </a:ext>
            </a:extLst>
          </p:cNvPr>
          <p:cNvSpPr>
            <a:spLocks noGrp="1"/>
          </p:cNvSpPr>
          <p:nvPr>
            <p:ph type="body" sz="quarter" idx="13" hasCustomPrompt="1"/>
          </p:nvPr>
        </p:nvSpPr>
        <p:spPr>
          <a:xfrm>
            <a:off x="528638" y="2377974"/>
            <a:ext cx="3132000" cy="3096000"/>
          </a:xfrm>
        </p:spPr>
        <p:txBody>
          <a:bodyPr lIns="0"/>
          <a:lstStyle>
            <a:lvl1pPr>
              <a:spcBef>
                <a:spcPts val="800"/>
              </a:spcBef>
              <a:defRPr>
                <a:solidFill>
                  <a:schemeClr val="accent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3" name="Text Placeholder 3">
            <a:extLst>
              <a:ext uri="{FF2B5EF4-FFF2-40B4-BE49-F238E27FC236}">
                <a16:creationId xmlns:a16="http://schemas.microsoft.com/office/drawing/2014/main" id="{122EF61A-270B-4199-8C3E-6434A5856B62}"/>
              </a:ext>
            </a:extLst>
          </p:cNvPr>
          <p:cNvSpPr>
            <a:spLocks noGrp="1"/>
          </p:cNvSpPr>
          <p:nvPr>
            <p:ph type="body" sz="quarter" idx="20" hasCustomPrompt="1"/>
          </p:nvPr>
        </p:nvSpPr>
        <p:spPr>
          <a:xfrm>
            <a:off x="4278915" y="1470696"/>
            <a:ext cx="1071562" cy="648000"/>
          </a:xfrm>
        </p:spPr>
        <p:txBody>
          <a:bodyPr/>
          <a:lstStyle>
            <a:lvl1pPr>
              <a:defRPr sz="1400"/>
            </a:lvl1pPr>
          </a:lstStyle>
          <a:p>
            <a:pPr lvl="0"/>
            <a:r>
              <a:rPr lang="en-US" dirty="0"/>
              <a:t>Replace with Icon</a:t>
            </a:r>
            <a:endParaRPr lang="en-AU" dirty="0"/>
          </a:p>
        </p:txBody>
      </p:sp>
      <p:sp>
        <p:nvSpPr>
          <p:cNvPr id="41" name="Text Placeholder 33">
            <a:extLst>
              <a:ext uri="{FF2B5EF4-FFF2-40B4-BE49-F238E27FC236}">
                <a16:creationId xmlns:a16="http://schemas.microsoft.com/office/drawing/2014/main" id="{3D759A18-1E93-4312-BE29-BF93B9C75EE4}"/>
              </a:ext>
            </a:extLst>
          </p:cNvPr>
          <p:cNvSpPr>
            <a:spLocks noGrp="1"/>
          </p:cNvSpPr>
          <p:nvPr>
            <p:ph type="body" sz="quarter" idx="14" hasCustomPrompt="1"/>
          </p:nvPr>
        </p:nvSpPr>
        <p:spPr>
          <a:xfrm>
            <a:off x="4285051" y="2377974"/>
            <a:ext cx="3132000" cy="3096000"/>
          </a:xfrm>
        </p:spPr>
        <p:txBody>
          <a:bodyPr lIns="0"/>
          <a:lstStyle>
            <a:lvl1pPr>
              <a:spcBef>
                <a:spcPts val="800"/>
              </a:spcBef>
              <a:defRPr>
                <a:solidFill>
                  <a:schemeClr val="accent6"/>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5" name="Text Placeholder 3">
            <a:extLst>
              <a:ext uri="{FF2B5EF4-FFF2-40B4-BE49-F238E27FC236}">
                <a16:creationId xmlns:a16="http://schemas.microsoft.com/office/drawing/2014/main" id="{9010EF90-2B78-4144-9BA4-7D73608F1855}"/>
              </a:ext>
            </a:extLst>
          </p:cNvPr>
          <p:cNvSpPr>
            <a:spLocks noGrp="1"/>
          </p:cNvSpPr>
          <p:nvPr>
            <p:ph type="body" sz="quarter" idx="21" hasCustomPrompt="1"/>
          </p:nvPr>
        </p:nvSpPr>
        <p:spPr>
          <a:xfrm>
            <a:off x="8121070" y="1470696"/>
            <a:ext cx="1071562" cy="648000"/>
          </a:xfrm>
        </p:spPr>
        <p:txBody>
          <a:bodyPr/>
          <a:lstStyle>
            <a:lvl1pPr>
              <a:defRPr sz="1400"/>
            </a:lvl1pPr>
          </a:lstStyle>
          <a:p>
            <a:pPr lvl="0"/>
            <a:r>
              <a:rPr lang="en-US" dirty="0"/>
              <a:t>Replace with Icon</a:t>
            </a:r>
            <a:endParaRPr lang="en-AU" dirty="0"/>
          </a:p>
        </p:txBody>
      </p:sp>
      <p:sp>
        <p:nvSpPr>
          <p:cNvPr id="42" name="Text Placeholder 33">
            <a:extLst>
              <a:ext uri="{FF2B5EF4-FFF2-40B4-BE49-F238E27FC236}">
                <a16:creationId xmlns:a16="http://schemas.microsoft.com/office/drawing/2014/main" id="{F82B1E0A-134E-467C-A0D1-2A7A3FFA1116}"/>
              </a:ext>
            </a:extLst>
          </p:cNvPr>
          <p:cNvSpPr>
            <a:spLocks noGrp="1"/>
          </p:cNvSpPr>
          <p:nvPr>
            <p:ph type="body" sz="quarter" idx="15" hasCustomPrompt="1"/>
          </p:nvPr>
        </p:nvSpPr>
        <p:spPr>
          <a:xfrm>
            <a:off x="8121070" y="2377974"/>
            <a:ext cx="3132000" cy="3096000"/>
          </a:xfrm>
        </p:spPr>
        <p:txBody>
          <a:bodyPr lIns="0"/>
          <a:lstStyle>
            <a:lvl1pPr>
              <a:spcBef>
                <a:spcPts val="800"/>
              </a:spcBef>
              <a:defRPr baseline="0">
                <a:solidFill>
                  <a:srgbClr val="CE492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44" name="Footer Placeholder 43">
            <a:extLst>
              <a:ext uri="{FF2B5EF4-FFF2-40B4-BE49-F238E27FC236}">
                <a16:creationId xmlns:a16="http://schemas.microsoft.com/office/drawing/2014/main" id="{19E6E1B0-BE53-4655-A57D-F535F58BDB34}"/>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Title: Go to Insert&gt;Header &amp; Footer to edit</a:t>
            </a:r>
            <a:endParaRPr lang="en-GB" dirty="0"/>
          </a:p>
        </p:txBody>
      </p:sp>
      <p:sp>
        <p:nvSpPr>
          <p:cNvPr id="45" name="Slide Number Placeholder 44">
            <a:extLst>
              <a:ext uri="{FF2B5EF4-FFF2-40B4-BE49-F238E27FC236}">
                <a16:creationId xmlns:a16="http://schemas.microsoft.com/office/drawing/2014/main" id="{B488429C-7657-4603-8383-508BF3E823F1}"/>
              </a:ext>
              <a:ext uri="{C183D7F6-B498-43B3-948B-1728B52AA6E4}">
                <adec:decorative xmlns:adec="http://schemas.microsoft.com/office/drawing/2017/decorative" val="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31655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Slid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EE4-523A-465E-ADE8-10549F7D32F2}"/>
              </a:ext>
            </a:extLst>
          </p:cNvPr>
          <p:cNvSpPr>
            <a:spLocks noGrp="1"/>
          </p:cNvSpPr>
          <p:nvPr>
            <p:ph type="title" hasCustomPrompt="1"/>
          </p:nvPr>
        </p:nvSpPr>
        <p:spPr>
          <a:xfrm>
            <a:off x="442412" y="501604"/>
            <a:ext cx="11160000" cy="648000"/>
          </a:xfrm>
        </p:spPr>
        <p:txBody>
          <a:bodyPr/>
          <a:lstStyle>
            <a:lvl1pPr>
              <a:defRPr/>
            </a:lvl1pPr>
          </a:lstStyle>
          <a:p>
            <a:r>
              <a:rPr lang="en-US" dirty="0"/>
              <a:t>CLICK TO ADD TITLE</a:t>
            </a:r>
            <a:endParaRPr lang="en-AU" dirty="0"/>
          </a:p>
        </p:txBody>
      </p:sp>
      <p:sp>
        <p:nvSpPr>
          <p:cNvPr id="22" name="Text Placeholder 3">
            <a:extLst>
              <a:ext uri="{FF2B5EF4-FFF2-40B4-BE49-F238E27FC236}">
                <a16:creationId xmlns:a16="http://schemas.microsoft.com/office/drawing/2014/main" id="{E594C295-9DA5-4355-9568-C8D7D1A62515}"/>
              </a:ext>
            </a:extLst>
          </p:cNvPr>
          <p:cNvSpPr>
            <a:spLocks noGrp="1"/>
          </p:cNvSpPr>
          <p:nvPr>
            <p:ph type="body" sz="quarter" idx="20" hasCustomPrompt="1"/>
          </p:nvPr>
        </p:nvSpPr>
        <p:spPr>
          <a:xfrm>
            <a:off x="515938" y="1410191"/>
            <a:ext cx="1071562" cy="648000"/>
          </a:xfrm>
        </p:spPr>
        <p:txBody>
          <a:bodyPr/>
          <a:lstStyle>
            <a:lvl1pPr>
              <a:defRPr sz="1400"/>
            </a:lvl1pPr>
          </a:lstStyle>
          <a:p>
            <a:pPr lvl="0"/>
            <a:r>
              <a:rPr lang="en-US" dirty="0"/>
              <a:t>Replace with Icon</a:t>
            </a:r>
            <a:endParaRPr lang="en-AU" dirty="0"/>
          </a:p>
        </p:txBody>
      </p:sp>
      <p:sp>
        <p:nvSpPr>
          <p:cNvPr id="34" name="Text Placeholder 33">
            <a:extLst>
              <a:ext uri="{FF2B5EF4-FFF2-40B4-BE49-F238E27FC236}">
                <a16:creationId xmlns:a16="http://schemas.microsoft.com/office/drawing/2014/main" id="{FEF7F0B4-30D0-47B6-99C9-5D8FBDFD64D4}"/>
              </a:ext>
            </a:extLst>
          </p:cNvPr>
          <p:cNvSpPr>
            <a:spLocks noGrp="1"/>
          </p:cNvSpPr>
          <p:nvPr>
            <p:ph type="body" sz="quarter" idx="13" hasCustomPrompt="1"/>
          </p:nvPr>
        </p:nvSpPr>
        <p:spPr>
          <a:xfrm>
            <a:off x="528638" y="2377974"/>
            <a:ext cx="2591933" cy="3096000"/>
          </a:xfrm>
        </p:spPr>
        <p:txBody>
          <a:bodyPr lIns="0"/>
          <a:lstStyle>
            <a:lvl1pPr>
              <a:spcBef>
                <a:spcPts val="800"/>
              </a:spcBef>
              <a:defRPr>
                <a:solidFill>
                  <a:schemeClr val="accent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3" name="Text Placeholder 3">
            <a:extLst>
              <a:ext uri="{FF2B5EF4-FFF2-40B4-BE49-F238E27FC236}">
                <a16:creationId xmlns:a16="http://schemas.microsoft.com/office/drawing/2014/main" id="{41F65306-F859-490E-9511-DB3360D5C950}"/>
              </a:ext>
            </a:extLst>
          </p:cNvPr>
          <p:cNvSpPr>
            <a:spLocks noGrp="1"/>
          </p:cNvSpPr>
          <p:nvPr>
            <p:ph type="body" sz="quarter" idx="21" hasCustomPrompt="1"/>
          </p:nvPr>
        </p:nvSpPr>
        <p:spPr>
          <a:xfrm>
            <a:off x="3366413" y="1410191"/>
            <a:ext cx="1071562" cy="648000"/>
          </a:xfrm>
        </p:spPr>
        <p:txBody>
          <a:bodyPr/>
          <a:lstStyle>
            <a:lvl1pPr>
              <a:defRPr sz="1400"/>
            </a:lvl1pPr>
          </a:lstStyle>
          <a:p>
            <a:pPr lvl="0"/>
            <a:r>
              <a:rPr lang="en-US" dirty="0"/>
              <a:t>Replace with Icon</a:t>
            </a:r>
            <a:endParaRPr lang="en-AU" dirty="0"/>
          </a:p>
        </p:txBody>
      </p:sp>
      <p:sp>
        <p:nvSpPr>
          <p:cNvPr id="41" name="Text Placeholder 33">
            <a:extLst>
              <a:ext uri="{FF2B5EF4-FFF2-40B4-BE49-F238E27FC236}">
                <a16:creationId xmlns:a16="http://schemas.microsoft.com/office/drawing/2014/main" id="{3D759A18-1E93-4312-BE29-BF93B9C75EE4}"/>
              </a:ext>
            </a:extLst>
          </p:cNvPr>
          <p:cNvSpPr>
            <a:spLocks noGrp="1"/>
          </p:cNvSpPr>
          <p:nvPr>
            <p:ph type="body" sz="quarter" idx="14" hasCustomPrompt="1"/>
          </p:nvPr>
        </p:nvSpPr>
        <p:spPr>
          <a:xfrm>
            <a:off x="3375597" y="2377974"/>
            <a:ext cx="2591933" cy="3096000"/>
          </a:xfrm>
        </p:spPr>
        <p:txBody>
          <a:bodyPr lIns="0"/>
          <a:lstStyle>
            <a:lvl1pPr>
              <a:spcBef>
                <a:spcPts val="800"/>
              </a:spcBef>
              <a:defRPr>
                <a:solidFill>
                  <a:schemeClr val="accent6"/>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4" name="Text Placeholder 3">
            <a:extLst>
              <a:ext uri="{FF2B5EF4-FFF2-40B4-BE49-F238E27FC236}">
                <a16:creationId xmlns:a16="http://schemas.microsoft.com/office/drawing/2014/main" id="{60212A85-4F04-4194-B8E1-0582E9D69B8F}"/>
              </a:ext>
            </a:extLst>
          </p:cNvPr>
          <p:cNvSpPr>
            <a:spLocks noGrp="1"/>
          </p:cNvSpPr>
          <p:nvPr>
            <p:ph type="body" sz="quarter" idx="22" hasCustomPrompt="1"/>
          </p:nvPr>
        </p:nvSpPr>
        <p:spPr>
          <a:xfrm>
            <a:off x="6273569" y="1410191"/>
            <a:ext cx="1071562" cy="648000"/>
          </a:xfrm>
        </p:spPr>
        <p:txBody>
          <a:bodyPr/>
          <a:lstStyle>
            <a:lvl1pPr>
              <a:defRPr sz="1400"/>
            </a:lvl1pPr>
          </a:lstStyle>
          <a:p>
            <a:pPr lvl="0"/>
            <a:r>
              <a:rPr lang="en-US" dirty="0"/>
              <a:t>Replace with Icon</a:t>
            </a:r>
            <a:endParaRPr lang="en-AU" dirty="0"/>
          </a:p>
        </p:txBody>
      </p:sp>
      <p:sp>
        <p:nvSpPr>
          <p:cNvPr id="31" name="Text Placeholder 33">
            <a:extLst>
              <a:ext uri="{FF2B5EF4-FFF2-40B4-BE49-F238E27FC236}">
                <a16:creationId xmlns:a16="http://schemas.microsoft.com/office/drawing/2014/main" id="{E7C1AF96-EC21-4E78-A8FB-EF6749BD9F28}"/>
              </a:ext>
            </a:extLst>
          </p:cNvPr>
          <p:cNvSpPr>
            <a:spLocks noGrp="1"/>
          </p:cNvSpPr>
          <p:nvPr>
            <p:ph type="body" sz="quarter" idx="19" hasCustomPrompt="1"/>
          </p:nvPr>
        </p:nvSpPr>
        <p:spPr>
          <a:xfrm>
            <a:off x="6273569" y="2377974"/>
            <a:ext cx="2591933" cy="3096000"/>
          </a:xfrm>
        </p:spPr>
        <p:txBody>
          <a:bodyPr lIns="0"/>
          <a:lstStyle>
            <a:lvl1pPr>
              <a:spcBef>
                <a:spcPts val="800"/>
              </a:spcBef>
              <a:defRPr>
                <a:solidFill>
                  <a:srgbClr val="0056B8"/>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5" name="Text Placeholder 3">
            <a:extLst>
              <a:ext uri="{FF2B5EF4-FFF2-40B4-BE49-F238E27FC236}">
                <a16:creationId xmlns:a16="http://schemas.microsoft.com/office/drawing/2014/main" id="{C08B3D27-ED8E-4619-9E88-4125A6C1B260}"/>
              </a:ext>
            </a:extLst>
          </p:cNvPr>
          <p:cNvSpPr>
            <a:spLocks noGrp="1"/>
          </p:cNvSpPr>
          <p:nvPr>
            <p:ph type="body" sz="quarter" idx="23" hasCustomPrompt="1"/>
          </p:nvPr>
        </p:nvSpPr>
        <p:spPr>
          <a:xfrm>
            <a:off x="9049518" y="1410191"/>
            <a:ext cx="1071562" cy="648000"/>
          </a:xfrm>
        </p:spPr>
        <p:txBody>
          <a:bodyPr/>
          <a:lstStyle>
            <a:lvl1pPr>
              <a:defRPr sz="1400"/>
            </a:lvl1pPr>
          </a:lstStyle>
          <a:p>
            <a:pPr lvl="0"/>
            <a:r>
              <a:rPr lang="en-US" dirty="0"/>
              <a:t>Replace with Icon</a:t>
            </a:r>
            <a:endParaRPr lang="en-AU" dirty="0"/>
          </a:p>
        </p:txBody>
      </p:sp>
      <p:sp>
        <p:nvSpPr>
          <p:cNvPr id="42" name="Text Placeholder 33">
            <a:extLst>
              <a:ext uri="{FF2B5EF4-FFF2-40B4-BE49-F238E27FC236}">
                <a16:creationId xmlns:a16="http://schemas.microsoft.com/office/drawing/2014/main" id="{F82B1E0A-134E-467C-A0D1-2A7A3FFA1116}"/>
              </a:ext>
            </a:extLst>
          </p:cNvPr>
          <p:cNvSpPr>
            <a:spLocks noGrp="1"/>
          </p:cNvSpPr>
          <p:nvPr>
            <p:ph type="body" sz="quarter" idx="15" hasCustomPrompt="1"/>
          </p:nvPr>
        </p:nvSpPr>
        <p:spPr>
          <a:xfrm>
            <a:off x="9039071" y="2377974"/>
            <a:ext cx="2591934" cy="3096000"/>
          </a:xfrm>
        </p:spPr>
        <p:txBody>
          <a:bodyPr lIns="0"/>
          <a:lstStyle>
            <a:lvl1pPr>
              <a:spcBef>
                <a:spcPts val="800"/>
              </a:spcBef>
              <a:defRPr baseline="0">
                <a:solidFill>
                  <a:srgbClr val="CE492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44" name="Footer Placeholder 43">
            <a:extLst>
              <a:ext uri="{FF2B5EF4-FFF2-40B4-BE49-F238E27FC236}">
                <a16:creationId xmlns:a16="http://schemas.microsoft.com/office/drawing/2014/main" id="{19E6E1B0-BE53-4655-A57D-F535F58BDB34}"/>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Title: Go to Insert&gt;Header &amp; Footer to edit</a:t>
            </a:r>
            <a:endParaRPr lang="en-GB" dirty="0"/>
          </a:p>
        </p:txBody>
      </p:sp>
      <p:sp>
        <p:nvSpPr>
          <p:cNvPr id="45" name="Slide Number Placeholder 44">
            <a:extLst>
              <a:ext uri="{FF2B5EF4-FFF2-40B4-BE49-F238E27FC236}">
                <a16:creationId xmlns:a16="http://schemas.microsoft.com/office/drawing/2014/main" id="{B488429C-7657-4603-8383-508BF3E823F1}"/>
              </a:ext>
              <a:ext uri="{C183D7F6-B498-43B3-948B-1728B52AA6E4}">
                <adec:decorative xmlns:adec="http://schemas.microsoft.com/office/drawing/2017/decorative" val="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763546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hasCustomPrompt="1"/>
          </p:nvPr>
        </p:nvSpPr>
        <p:spPr>
          <a:xfrm>
            <a:off x="442412" y="1876273"/>
            <a:ext cx="11160000" cy="3914928"/>
          </a:xfrm>
        </p:spPr>
        <p:txBody>
          <a:bodyPr/>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8" name="Slide Number Placeholder 9">
            <a:extLst>
              <a:ext uri="{FF2B5EF4-FFF2-40B4-BE49-F238E27FC236}">
                <a16:creationId xmlns:a16="http://schemas.microsoft.com/office/drawing/2014/main" id="{B09CFEEF-8650-4EAD-ABD5-4E3975FAC585}"/>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14377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B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hasCustomPrompt="1"/>
          </p:nvPr>
        </p:nvSpPr>
        <p:spPr>
          <a:xfrm>
            <a:off x="442412" y="1876273"/>
            <a:ext cx="11160000" cy="3914928"/>
          </a:xfrm>
        </p:spPr>
        <p:txBody>
          <a:bodyPr numCol="2" spcCol="360000"/>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8" name="Slide Number Placeholder 9">
            <a:extLst>
              <a:ext uri="{FF2B5EF4-FFF2-40B4-BE49-F238E27FC236}">
                <a16:creationId xmlns:a16="http://schemas.microsoft.com/office/drawing/2014/main" id="{71C0CD7C-5E33-4967-AE6A-6CD1D44EA466}"/>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490568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C -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hasCustomPrompt="1"/>
          </p:nvPr>
        </p:nvSpPr>
        <p:spPr>
          <a:xfrm>
            <a:off x="442412" y="1876273"/>
            <a:ext cx="11160000" cy="3914928"/>
          </a:xfrm>
        </p:spPr>
        <p:txBody>
          <a:bodyPr numCol="3" spcCol="360000"/>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8" name="Slide Number Placeholder 9">
            <a:extLst>
              <a:ext uri="{FF2B5EF4-FFF2-40B4-BE49-F238E27FC236}">
                <a16:creationId xmlns:a16="http://schemas.microsoft.com/office/drawing/2014/main" id="{7724EEB0-182C-45FC-8747-74E00F68F69C}"/>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06149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EE4-523A-465E-ADE8-10549F7D32F2}"/>
              </a:ext>
            </a:extLst>
          </p:cNvPr>
          <p:cNvSpPr>
            <a:spLocks noGrp="1"/>
          </p:cNvSpPr>
          <p:nvPr>
            <p:ph type="title" hasCustomPrompt="1"/>
          </p:nvPr>
        </p:nvSpPr>
        <p:spPr>
          <a:xfrm>
            <a:off x="442412" y="501604"/>
            <a:ext cx="11160000" cy="648000"/>
          </a:xfrm>
        </p:spPr>
        <p:txBody>
          <a:bodyPr/>
          <a:lstStyle>
            <a:lvl1pPr>
              <a:defRPr/>
            </a:lvl1pPr>
          </a:lstStyle>
          <a:p>
            <a:r>
              <a:rPr lang="en-US" dirty="0"/>
              <a:t>CLICK TO ADD TITLE</a:t>
            </a:r>
            <a:endParaRPr lang="en-AU" dirty="0"/>
          </a:p>
        </p:txBody>
      </p:sp>
      <p:sp>
        <p:nvSpPr>
          <p:cNvPr id="13" name="Table Placeholder 12">
            <a:extLst>
              <a:ext uri="{FF2B5EF4-FFF2-40B4-BE49-F238E27FC236}">
                <a16:creationId xmlns:a16="http://schemas.microsoft.com/office/drawing/2014/main" id="{A5298E9E-341F-4DAE-8C01-CF6BCB2B0E08}"/>
              </a:ext>
            </a:extLst>
          </p:cNvPr>
          <p:cNvSpPr>
            <a:spLocks noGrp="1"/>
          </p:cNvSpPr>
          <p:nvPr>
            <p:ph type="tbl" sz="quarter" idx="19"/>
          </p:nvPr>
        </p:nvSpPr>
        <p:spPr>
          <a:xfrm>
            <a:off x="2068513" y="1389380"/>
            <a:ext cx="8128000" cy="4079240"/>
          </a:xfrm>
          <a:solidFill>
            <a:schemeClr val="accent3">
              <a:lumMod val="20000"/>
              <a:lumOff val="80000"/>
            </a:schemeClr>
          </a:solidFill>
        </p:spPr>
        <p:txBody>
          <a:bodyPr/>
          <a:lstStyle/>
          <a:p>
            <a:r>
              <a:rPr lang="en-US"/>
              <a:t>Click icon to add table</a:t>
            </a:r>
            <a:endParaRPr lang="en-AU"/>
          </a:p>
        </p:txBody>
      </p:sp>
      <p:sp>
        <p:nvSpPr>
          <p:cNvPr id="44" name="Footer Placeholder 43">
            <a:extLst>
              <a:ext uri="{FF2B5EF4-FFF2-40B4-BE49-F238E27FC236}">
                <a16:creationId xmlns:a16="http://schemas.microsoft.com/office/drawing/2014/main" id="{19E6E1B0-BE53-4655-A57D-F535F58BDB34}"/>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Title: Go to Insert&gt;Header &amp; Footer to edit</a:t>
            </a:r>
            <a:endParaRPr lang="en-GB" dirty="0"/>
          </a:p>
        </p:txBody>
      </p:sp>
      <p:sp>
        <p:nvSpPr>
          <p:cNvPr id="45" name="Slide Number Placeholder 44">
            <a:extLst>
              <a:ext uri="{FF2B5EF4-FFF2-40B4-BE49-F238E27FC236}">
                <a16:creationId xmlns:a16="http://schemas.microsoft.com/office/drawing/2014/main" id="{B488429C-7657-4603-8383-508BF3E823F1}"/>
              </a:ext>
              <a:ext uri="{C183D7F6-B498-43B3-948B-1728B52AA6E4}">
                <adec:decorative xmlns:adec="http://schemas.microsoft.com/office/drawing/2017/decorative" val="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160145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ll-Out Text Slide A">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tx2">
              <a:alpha val="90000"/>
            </a:schemeClr>
          </a:solidFill>
        </p:spPr>
        <p:txBody>
          <a:bodyPr wrap="square" lIns="324000" anchor="ctr">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9E6EB0E9-F98B-4ED6-8D46-4CE4F5DC5A2A}"/>
              </a:ext>
            </a:extLst>
          </p:cNvPr>
          <p:cNvSpPr>
            <a:spLocks noGrp="1"/>
          </p:cNvSpPr>
          <p:nvPr>
            <p:ph type="body" sz="quarter" idx="16" hasCustomPrompt="1"/>
          </p:nvPr>
        </p:nvSpPr>
        <p:spPr>
          <a:xfrm>
            <a:off x="394175" y="2116357"/>
            <a:ext cx="4070250" cy="1312643"/>
          </a:xfrm>
        </p:spPr>
        <p:txBody>
          <a:bodyPr anchor="b"/>
          <a:lstStyle>
            <a:lvl1pPr marL="0" indent="0">
              <a:buFont typeface="Arial" panose="020B0604020202020204" pitchFamily="34" charset="0"/>
              <a:buNone/>
              <a:defRPr sz="2400" b="1" cap="all" baseline="0">
                <a:solidFill>
                  <a:schemeClr val="bg1"/>
                </a:solidFill>
              </a:defRPr>
            </a:lvl1pPr>
            <a:lvl2pPr marL="0" indent="0">
              <a:buNone/>
              <a:defRPr sz="2400" b="1" cap="all" baseline="0">
                <a:solidFill>
                  <a:schemeClr val="bg1"/>
                </a:solidFill>
              </a:defRPr>
            </a:lvl2pPr>
            <a:lvl3pPr marL="0" indent="0">
              <a:buNone/>
              <a:defRPr sz="2400" b="1" cap="all" baseline="0">
                <a:solidFill>
                  <a:schemeClr val="bg1"/>
                </a:solidFill>
              </a:defRPr>
            </a:lvl3pPr>
            <a:lvl4pPr marL="0" indent="0">
              <a:buFont typeface="Arial" panose="020B0604020202020204" pitchFamily="34" charset="0"/>
              <a:buNone/>
              <a:defRPr sz="2400" b="1" cap="all" baseline="0">
                <a:solidFill>
                  <a:schemeClr val="bg1"/>
                </a:solidFill>
              </a:defRPr>
            </a:lvl4pPr>
            <a:lvl5pPr marL="0" indent="0">
              <a:buFont typeface="Arial" panose="020B0604020202020204" pitchFamily="34" charset="0"/>
              <a:buNone/>
              <a:defRPr sz="2400" b="1" cap="all" baseline="0">
                <a:solidFill>
                  <a:schemeClr val="bg1"/>
                </a:solidFill>
              </a:defRPr>
            </a:lvl5pPr>
            <a:lvl6pPr marL="0" indent="0">
              <a:buFont typeface="Arial" panose="020B0604020202020204" pitchFamily="34" charset="0"/>
              <a:buNone/>
              <a:defRPr sz="2400" b="1" cap="all" baseline="0">
                <a:solidFill>
                  <a:schemeClr val="bg1"/>
                </a:solidFill>
              </a:defRPr>
            </a:lvl6pPr>
            <a:lvl7pPr marL="0" indent="0">
              <a:buFont typeface="Arial" panose="020B0604020202020204" pitchFamily="34" charset="0"/>
              <a:buNone/>
              <a:defRPr sz="2400" b="1" cap="all" baseline="0">
                <a:solidFill>
                  <a:schemeClr val="bg1"/>
                </a:solidFill>
              </a:defRPr>
            </a:lvl7pPr>
            <a:lvl8pPr marL="0" indent="0">
              <a:buFont typeface="Arial" panose="020B0604020202020204" pitchFamily="34" charset="0"/>
              <a:buNone/>
              <a:defRPr sz="2400" b="1" cap="all" baseline="0">
                <a:solidFill>
                  <a:schemeClr val="bg1"/>
                </a:solidFill>
              </a:defRPr>
            </a:lvl8pPr>
            <a:lvl9pPr marL="0" indent="0">
              <a:buFont typeface="Arial" panose="020B0604020202020204" pitchFamily="34" charset="0"/>
              <a:buNone/>
              <a:defRPr sz="2400" b="1" cap="all" baseline="0">
                <a:solidFill>
                  <a:schemeClr val="bg1"/>
                </a:solidFill>
              </a:defRPr>
            </a:lvl9pPr>
          </a:lstStyle>
          <a:p>
            <a:pPr lvl="0"/>
            <a:r>
              <a:rPr lang="en-AU" dirty="0"/>
              <a:t>Click to add pull-out text</a:t>
            </a:r>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82220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ll-Out Text Slide B">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accent3">
              <a:alpha val="90000"/>
            </a:schemeClr>
          </a:solidFill>
        </p:spPr>
        <p:txBody>
          <a:bodyPr wrap="square" lIns="324000" anchor="ctr">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2CE5CA3C-F950-489D-A99C-95AC3B77828A}"/>
              </a:ext>
            </a:extLst>
          </p:cNvPr>
          <p:cNvSpPr>
            <a:spLocks noGrp="1"/>
          </p:cNvSpPr>
          <p:nvPr>
            <p:ph type="body" sz="quarter" idx="16" hasCustomPrompt="1"/>
          </p:nvPr>
        </p:nvSpPr>
        <p:spPr>
          <a:xfrm>
            <a:off x="394174" y="2116356"/>
            <a:ext cx="4071600" cy="1314000"/>
          </a:xfrm>
        </p:spPr>
        <p:txBody>
          <a:bodyPr anchor="b"/>
          <a:lstStyle>
            <a:lvl1pPr marL="0" indent="0">
              <a:buFont typeface="Arial" panose="020B0604020202020204" pitchFamily="34" charset="0"/>
              <a:buNone/>
              <a:defRPr sz="2400" b="1" cap="all" baseline="0">
                <a:solidFill>
                  <a:schemeClr val="tx2"/>
                </a:solidFill>
              </a:defRPr>
            </a:lvl1pPr>
            <a:lvl2pPr marL="0" indent="0">
              <a:buNone/>
              <a:defRPr sz="2400" b="1" cap="all" baseline="0">
                <a:solidFill>
                  <a:schemeClr val="tx2"/>
                </a:solidFill>
              </a:defRPr>
            </a:lvl2pPr>
            <a:lvl3pPr marL="0" indent="0">
              <a:buNone/>
              <a:defRPr sz="2400" b="1" cap="all" baseline="0">
                <a:solidFill>
                  <a:schemeClr val="tx2"/>
                </a:solidFill>
              </a:defRPr>
            </a:lvl3pPr>
            <a:lvl4pPr marL="0" indent="0">
              <a:buFont typeface="Arial" panose="020B0604020202020204" pitchFamily="34" charset="0"/>
              <a:buNone/>
              <a:defRPr sz="2400" b="1" cap="all" baseline="0">
                <a:solidFill>
                  <a:schemeClr val="tx2"/>
                </a:solidFill>
              </a:defRPr>
            </a:lvl4pPr>
            <a:lvl5pPr marL="0" indent="0">
              <a:buFont typeface="Arial" panose="020B0604020202020204" pitchFamily="34" charset="0"/>
              <a:buNone/>
              <a:defRPr sz="2400" b="1" cap="all" baseline="0">
                <a:solidFill>
                  <a:schemeClr val="tx2"/>
                </a:solidFill>
              </a:defRPr>
            </a:lvl5pPr>
            <a:lvl6pPr marL="0" indent="0">
              <a:buFont typeface="Arial" panose="020B0604020202020204" pitchFamily="34" charset="0"/>
              <a:buNone/>
              <a:defRPr sz="2400" b="1" cap="all" baseline="0">
                <a:solidFill>
                  <a:schemeClr val="tx2"/>
                </a:solidFill>
              </a:defRPr>
            </a:lvl6pPr>
            <a:lvl7pPr marL="0" indent="0">
              <a:buFont typeface="Arial" panose="020B0604020202020204" pitchFamily="34" charset="0"/>
              <a:buNone/>
              <a:defRPr sz="2400" b="1" cap="all" baseline="0">
                <a:solidFill>
                  <a:schemeClr val="tx2"/>
                </a:solidFill>
              </a:defRPr>
            </a:lvl7pPr>
            <a:lvl8pPr marL="0" indent="0">
              <a:buFont typeface="Arial" panose="020B0604020202020204" pitchFamily="34" charset="0"/>
              <a:buNone/>
              <a:defRPr sz="2400" b="1" cap="all" baseline="0">
                <a:solidFill>
                  <a:schemeClr val="tx2"/>
                </a:solidFill>
              </a:defRPr>
            </a:lvl8pPr>
            <a:lvl9pPr marL="0" indent="0">
              <a:buFont typeface="Arial" panose="020B0604020202020204" pitchFamily="34" charset="0"/>
              <a:buNone/>
              <a:defRPr sz="2400" b="1" cap="all" baseline="0">
                <a:solidFill>
                  <a:schemeClr val="tx2"/>
                </a:solidFill>
              </a:defRPr>
            </a:lvl9pPr>
          </a:lstStyle>
          <a:p>
            <a:pPr lvl="0"/>
            <a:r>
              <a:rPr lang="en-AU" dirty="0"/>
              <a:t>Click to add pull-out text</a:t>
            </a:r>
          </a:p>
        </p:txBody>
      </p:sp>
      <p:sp>
        <p:nvSpPr>
          <p:cNvPr id="5" name="Footer Placeholder 4">
            <a:extLst>
              <a:ext uri="{FF2B5EF4-FFF2-40B4-BE49-F238E27FC236}">
                <a16:creationId xmlns:a16="http://schemas.microsoft.com/office/drawing/2014/main" id="{B17BBD2C-8F66-4FFD-A87C-82954878879B}"/>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73706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FE00-CD03-419C-9542-95165BC1A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2D2D15-91E6-4E5A-81CA-B14FD8501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B79473ED-306F-4CF8-8D3D-10BC2D5E6F01}"/>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29FD22B7-C086-4436-938A-D53ACB9134D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736F7069-2B56-4E4F-9826-BB3B79EB5AC4}"/>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813282E4-C4A0-4A00-8149-D7D9C732E533}"/>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2DBA98DB-0493-4FCF-9F07-10F40AEEF50C}"/>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666139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ll-Out Text Slide C">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tx2">
              <a:alpha val="90000"/>
            </a:schemeClr>
          </a:solidFill>
        </p:spPr>
        <p:txBody>
          <a:bodyPr wrap="square" lIns="864000" tIns="1980000" anchor="t">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1C615386-5CF6-4145-9ABE-617511074D07}"/>
              </a:ext>
            </a:extLst>
          </p:cNvPr>
          <p:cNvSpPr>
            <a:spLocks noGrp="1"/>
          </p:cNvSpPr>
          <p:nvPr>
            <p:ph type="body" sz="quarter" idx="16" hasCustomPrompt="1"/>
          </p:nvPr>
        </p:nvSpPr>
        <p:spPr>
          <a:xfrm>
            <a:off x="394175" y="2116357"/>
            <a:ext cx="4070250" cy="1312643"/>
          </a:xfrm>
        </p:spPr>
        <p:txBody>
          <a:bodyPr anchor="b"/>
          <a:lstStyle>
            <a:lvl1pPr marL="0" indent="0">
              <a:buFont typeface="Arial" panose="020B0604020202020204" pitchFamily="34" charset="0"/>
              <a:buNone/>
              <a:defRPr sz="2400" b="1" cap="all" baseline="0">
                <a:solidFill>
                  <a:schemeClr val="bg1"/>
                </a:solidFill>
              </a:defRPr>
            </a:lvl1pPr>
            <a:lvl2pPr marL="0" indent="0">
              <a:buNone/>
              <a:defRPr sz="2400" b="1" cap="all" baseline="0">
                <a:solidFill>
                  <a:schemeClr val="bg1"/>
                </a:solidFill>
              </a:defRPr>
            </a:lvl2pPr>
            <a:lvl3pPr marL="0" indent="0">
              <a:buNone/>
              <a:defRPr sz="2400" b="1" cap="all" baseline="0">
                <a:solidFill>
                  <a:schemeClr val="bg1"/>
                </a:solidFill>
              </a:defRPr>
            </a:lvl3pPr>
            <a:lvl4pPr marL="0" indent="0">
              <a:buFont typeface="Arial" panose="020B0604020202020204" pitchFamily="34" charset="0"/>
              <a:buNone/>
              <a:defRPr sz="2400" b="1" cap="all" baseline="0">
                <a:solidFill>
                  <a:schemeClr val="bg1"/>
                </a:solidFill>
              </a:defRPr>
            </a:lvl4pPr>
            <a:lvl5pPr marL="0" indent="0">
              <a:buFont typeface="Arial" panose="020B0604020202020204" pitchFamily="34" charset="0"/>
              <a:buNone/>
              <a:defRPr sz="2400" b="1" cap="all" baseline="0">
                <a:solidFill>
                  <a:schemeClr val="bg1"/>
                </a:solidFill>
              </a:defRPr>
            </a:lvl5pPr>
            <a:lvl6pPr marL="0" indent="0">
              <a:buFont typeface="Arial" panose="020B0604020202020204" pitchFamily="34" charset="0"/>
              <a:buNone/>
              <a:defRPr sz="2400" b="1" cap="all" baseline="0">
                <a:solidFill>
                  <a:schemeClr val="bg1"/>
                </a:solidFill>
              </a:defRPr>
            </a:lvl6pPr>
            <a:lvl7pPr marL="0" indent="0">
              <a:buFont typeface="Arial" panose="020B0604020202020204" pitchFamily="34" charset="0"/>
              <a:buNone/>
              <a:defRPr sz="2400" b="1" cap="all" baseline="0">
                <a:solidFill>
                  <a:schemeClr val="bg1"/>
                </a:solidFill>
              </a:defRPr>
            </a:lvl7pPr>
            <a:lvl8pPr marL="0" indent="0">
              <a:buFont typeface="Arial" panose="020B0604020202020204" pitchFamily="34" charset="0"/>
              <a:buNone/>
              <a:defRPr sz="2400" b="1" cap="all" baseline="0">
                <a:solidFill>
                  <a:schemeClr val="bg1"/>
                </a:solidFill>
              </a:defRPr>
            </a:lvl8pPr>
            <a:lvl9pPr marL="0" indent="0">
              <a:buFont typeface="Arial" panose="020B0604020202020204" pitchFamily="34" charset="0"/>
              <a:buNone/>
              <a:defRPr sz="2400" b="1" cap="all" baseline="0">
                <a:solidFill>
                  <a:schemeClr val="bg1"/>
                </a:solidFill>
              </a:defRPr>
            </a:lvl9pPr>
          </a:lstStyle>
          <a:p>
            <a:pPr lvl="0"/>
            <a:r>
              <a:rPr lang="en-AU" dirty="0"/>
              <a:t>Click to add pull-out text</a:t>
            </a:r>
          </a:p>
        </p:txBody>
      </p:sp>
      <p:sp>
        <p:nvSpPr>
          <p:cNvPr id="9" name="Text Placeholder 33">
            <a:extLst>
              <a:ext uri="{FF2B5EF4-FFF2-40B4-BE49-F238E27FC236}">
                <a16:creationId xmlns:a16="http://schemas.microsoft.com/office/drawing/2014/main" id="{73EE0D9C-8F66-4674-BA29-97C7EF73EB74}"/>
              </a:ext>
            </a:extLst>
          </p:cNvPr>
          <p:cNvSpPr>
            <a:spLocks noGrp="1"/>
          </p:cNvSpPr>
          <p:nvPr>
            <p:ph type="body" sz="quarter" idx="13" hasCustomPrompt="1"/>
          </p:nvPr>
        </p:nvSpPr>
        <p:spPr>
          <a:xfrm>
            <a:off x="6270171" y="864508"/>
            <a:ext cx="5400000" cy="5040000"/>
          </a:xfrm>
        </p:spPr>
        <p:txBody>
          <a:bodyPr lIns="0"/>
          <a:lstStyle>
            <a:lvl1pPr>
              <a:spcBef>
                <a:spcPts val="800"/>
              </a:spcBef>
              <a:defRPr>
                <a:solidFill>
                  <a:schemeClr val="tx2"/>
                </a:solidFill>
              </a:defRPr>
            </a:lvl1pPr>
            <a:lvl2pPr marL="0" indent="0">
              <a:spcBef>
                <a:spcPts val="0"/>
              </a:spcBef>
              <a:buFont typeface="Arial" panose="020B0604020202020204" pitchFamily="34" charset="0"/>
              <a:buNone/>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2141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ll-Out Text Slide 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accent3">
              <a:alpha val="90000"/>
            </a:schemeClr>
          </a:solidFill>
        </p:spPr>
        <p:txBody>
          <a:bodyPr wrap="square" lIns="864000" tIns="1980000" anchor="t">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67164668-0E8E-473E-B4ED-0FA65A532A0C}"/>
              </a:ext>
              <a:ext uri="{C183D7F6-B498-43B3-948B-1728B52AA6E4}">
                <adec:decorative xmlns:adec="http://schemas.microsoft.com/office/drawing/2017/decorative" val="0"/>
              </a:ext>
            </a:extLst>
          </p:cNvPr>
          <p:cNvSpPr>
            <a:spLocks noGrp="1"/>
          </p:cNvSpPr>
          <p:nvPr>
            <p:ph type="body" sz="quarter" idx="16" hasCustomPrompt="1"/>
          </p:nvPr>
        </p:nvSpPr>
        <p:spPr>
          <a:xfrm>
            <a:off x="394174" y="2116356"/>
            <a:ext cx="4071600" cy="1314000"/>
          </a:xfrm>
        </p:spPr>
        <p:txBody>
          <a:bodyPr anchor="b"/>
          <a:lstStyle>
            <a:lvl1pPr marL="0" indent="0">
              <a:buFont typeface="Arial" panose="020B0604020202020204" pitchFamily="34" charset="0"/>
              <a:buNone/>
              <a:defRPr sz="2400" b="1" cap="all" baseline="0">
                <a:solidFill>
                  <a:schemeClr val="tx2"/>
                </a:solidFill>
              </a:defRPr>
            </a:lvl1pPr>
            <a:lvl2pPr marL="0" indent="0">
              <a:buNone/>
              <a:defRPr sz="2400" b="1" cap="all" baseline="0">
                <a:solidFill>
                  <a:schemeClr val="tx2"/>
                </a:solidFill>
              </a:defRPr>
            </a:lvl2pPr>
            <a:lvl3pPr marL="0" indent="0">
              <a:buNone/>
              <a:defRPr sz="2400" b="1" cap="all" baseline="0">
                <a:solidFill>
                  <a:schemeClr val="tx2"/>
                </a:solidFill>
              </a:defRPr>
            </a:lvl3pPr>
            <a:lvl4pPr marL="0" indent="0">
              <a:buFont typeface="Arial" panose="020B0604020202020204" pitchFamily="34" charset="0"/>
              <a:buNone/>
              <a:defRPr sz="2400" b="1" cap="all" baseline="0">
                <a:solidFill>
                  <a:schemeClr val="tx2"/>
                </a:solidFill>
              </a:defRPr>
            </a:lvl4pPr>
            <a:lvl5pPr marL="0" indent="0">
              <a:buFont typeface="Arial" panose="020B0604020202020204" pitchFamily="34" charset="0"/>
              <a:buNone/>
              <a:defRPr sz="2400" b="1" cap="all" baseline="0">
                <a:solidFill>
                  <a:schemeClr val="tx2"/>
                </a:solidFill>
              </a:defRPr>
            </a:lvl5pPr>
            <a:lvl6pPr marL="0" indent="0">
              <a:buFont typeface="Arial" panose="020B0604020202020204" pitchFamily="34" charset="0"/>
              <a:buNone/>
              <a:defRPr sz="2400" b="1" cap="all" baseline="0">
                <a:solidFill>
                  <a:schemeClr val="tx2"/>
                </a:solidFill>
              </a:defRPr>
            </a:lvl6pPr>
            <a:lvl7pPr marL="0" indent="0">
              <a:buFont typeface="Arial" panose="020B0604020202020204" pitchFamily="34" charset="0"/>
              <a:buNone/>
              <a:defRPr sz="2400" b="1" cap="all" baseline="0">
                <a:solidFill>
                  <a:schemeClr val="tx2"/>
                </a:solidFill>
              </a:defRPr>
            </a:lvl7pPr>
            <a:lvl8pPr marL="0" indent="0">
              <a:buFont typeface="Arial" panose="020B0604020202020204" pitchFamily="34" charset="0"/>
              <a:buNone/>
              <a:defRPr sz="2400" b="1" cap="all" baseline="0">
                <a:solidFill>
                  <a:schemeClr val="tx2"/>
                </a:solidFill>
              </a:defRPr>
            </a:lvl8pPr>
            <a:lvl9pPr marL="0" indent="0">
              <a:buFont typeface="Arial" panose="020B0604020202020204" pitchFamily="34" charset="0"/>
              <a:buNone/>
              <a:defRPr sz="2400" b="1" cap="all" baseline="0">
                <a:solidFill>
                  <a:schemeClr val="tx2"/>
                </a:solidFill>
              </a:defRPr>
            </a:lvl9pPr>
          </a:lstStyle>
          <a:p>
            <a:pPr lvl="0"/>
            <a:r>
              <a:rPr lang="en-AU" dirty="0"/>
              <a:t>Click to add pull-out text</a:t>
            </a:r>
          </a:p>
        </p:txBody>
      </p:sp>
      <p:sp>
        <p:nvSpPr>
          <p:cNvPr id="9" name="Text Placeholder 33">
            <a:extLst>
              <a:ext uri="{FF2B5EF4-FFF2-40B4-BE49-F238E27FC236}">
                <a16:creationId xmlns:a16="http://schemas.microsoft.com/office/drawing/2014/main" id="{73EE0D9C-8F66-4674-BA29-97C7EF73EB74}"/>
              </a:ext>
            </a:extLst>
          </p:cNvPr>
          <p:cNvSpPr>
            <a:spLocks noGrp="1"/>
          </p:cNvSpPr>
          <p:nvPr>
            <p:ph type="body" sz="quarter" idx="13" hasCustomPrompt="1"/>
          </p:nvPr>
        </p:nvSpPr>
        <p:spPr>
          <a:xfrm>
            <a:off x="6270171" y="864508"/>
            <a:ext cx="5400000" cy="5040000"/>
          </a:xfrm>
        </p:spPr>
        <p:txBody>
          <a:bodyPr lIns="0"/>
          <a:lstStyle>
            <a:lvl1pPr>
              <a:spcBef>
                <a:spcPts val="800"/>
              </a:spcBef>
              <a:defRPr>
                <a:solidFill>
                  <a:schemeClr val="accent4"/>
                </a:solidFill>
              </a:defRPr>
            </a:lvl1pPr>
            <a:lvl2pPr marL="0" indent="0">
              <a:spcBef>
                <a:spcPts val="0"/>
              </a:spcBef>
              <a:buFont typeface="Arial" panose="020B0604020202020204" pitchFamily="34" charset="0"/>
              <a:buNone/>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113263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Round Single Corner Rectangle 6">
            <a:extLst>
              <a:ext uri="{FF2B5EF4-FFF2-40B4-BE49-F238E27FC236}">
                <a16:creationId xmlns:a16="http://schemas.microsoft.com/office/drawing/2014/main" id="{C077B6EE-F54A-43D1-B3ED-30A726F4C312}"/>
              </a:ext>
              <a:ext uri="{C183D7F6-B498-43B3-948B-1728B52AA6E4}">
                <adec:decorative xmlns:adec="http://schemas.microsoft.com/office/drawing/2017/decorative" val="1"/>
              </a:ext>
            </a:extLst>
          </p:cNvPr>
          <p:cNvSpPr/>
          <p:nvPr userDrawn="1"/>
        </p:nvSpPr>
        <p:spPr>
          <a:xfrm>
            <a:off x="180000" y="180001"/>
            <a:ext cx="11826000" cy="6509657"/>
          </a:xfrm>
          <a:prstGeom prst="round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4" name="Picture 3" descr="NSW Government Public Service Commission">
            <a:extLst>
              <a:ext uri="{FF2B5EF4-FFF2-40B4-BE49-F238E27FC236}">
                <a16:creationId xmlns:a16="http://schemas.microsoft.com/office/drawing/2014/main" id="{16EAE76A-C366-480C-8DD1-5755ACC4213E}"/>
              </a:ext>
            </a:extLst>
          </p:cNvPr>
          <p:cNvPicPr>
            <a:picLocks noChangeAspect="1"/>
          </p:cNvPicPr>
          <p:nvPr userDrawn="1"/>
        </p:nvPicPr>
        <p:blipFill>
          <a:blip r:embed="rId2"/>
          <a:stretch>
            <a:fillRect/>
          </a:stretch>
        </p:blipFill>
        <p:spPr>
          <a:xfrm>
            <a:off x="4320207" y="2748534"/>
            <a:ext cx="3545586" cy="1360932"/>
          </a:xfrm>
          <a:prstGeom prst="rect">
            <a:avLst/>
          </a:prstGeom>
        </p:spPr>
      </p:pic>
    </p:spTree>
    <p:extLst>
      <p:ext uri="{BB962C8B-B14F-4D97-AF65-F5344CB8AC3E}">
        <p14:creationId xmlns:p14="http://schemas.microsoft.com/office/powerpoint/2010/main" val="4124520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with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730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2E6A5F42-22A8-4D79-81A8-3AA6A82F0FCC}"/>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
        <p:nvSpPr>
          <p:cNvPr id="3" name="Footer Placeholder 2"/>
          <p:cNvSpPr>
            <a:spLocks noGrp="1"/>
          </p:cNvSpPr>
          <p:nvPr>
            <p:ph type="ftr" sz="quarter" idx="11"/>
          </p:nvPr>
        </p:nvSpPr>
        <p:spPr/>
        <p:txBody>
          <a:bodyPr/>
          <a:lstStyle/>
          <a:p>
            <a:r>
              <a:rPr lang="en-US"/>
              <a:t>Title: Go to Insert&gt;Header &amp; Footer to edit</a:t>
            </a:r>
            <a:endParaRPr lang="en-GB"/>
          </a:p>
        </p:txBody>
      </p:sp>
    </p:spTree>
    <p:extLst>
      <p:ext uri="{BB962C8B-B14F-4D97-AF65-F5344CB8AC3E}">
        <p14:creationId xmlns:p14="http://schemas.microsoft.com/office/powerpoint/2010/main" val="12924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B0C8-AC3B-4E0A-8A5B-A3E8647E26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B04E384-4DE3-4AAB-9AC5-8162043F0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A85D47-4F5F-400A-B9B8-9D674775C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reeform: Shape 7">
            <a:extLst>
              <a:ext uri="{FF2B5EF4-FFF2-40B4-BE49-F238E27FC236}">
                <a16:creationId xmlns:a16="http://schemas.microsoft.com/office/drawing/2014/main" id="{4031D1DA-AE22-45AB-B06E-192F7DB3C100}"/>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DFDE9059-C5F9-485B-998C-AA8FE9F53096}"/>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1B7D6239-2374-434A-A237-223EABE99C13}"/>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DA03F78F-54F7-4455-B97A-5FCB2E2B6DE3}"/>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3" name="Slide Number Placeholder 19">
            <a:extLst>
              <a:ext uri="{FF2B5EF4-FFF2-40B4-BE49-F238E27FC236}">
                <a16:creationId xmlns:a16="http://schemas.microsoft.com/office/drawing/2014/main" id="{59034573-6CB6-4ADA-8F44-AD3436640997}"/>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95803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0569-9E44-4AE0-AFD3-A5410768DFE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F68AD7-53E1-4894-A536-5E77F378C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8A4F6-8DAC-4610-81A7-D7FF13C72E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B7C99F8-4946-4657-99A8-3523976EA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3F42B-2812-4504-87D9-D1BDD5190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Freeform: Shape 9">
            <a:extLst>
              <a:ext uri="{FF2B5EF4-FFF2-40B4-BE49-F238E27FC236}">
                <a16:creationId xmlns:a16="http://schemas.microsoft.com/office/drawing/2014/main" id="{8F561D32-7549-485A-A1FC-EF378828CDF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1" name="Picture 10" descr="NSW Government Public Service Commission">
            <a:extLst>
              <a:ext uri="{FF2B5EF4-FFF2-40B4-BE49-F238E27FC236}">
                <a16:creationId xmlns:a16="http://schemas.microsoft.com/office/drawing/2014/main" id="{37B05C32-958E-4406-9EAD-B7873D31F9E7}"/>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2" name="Footer Placeholder 4">
            <a:extLst>
              <a:ext uri="{FF2B5EF4-FFF2-40B4-BE49-F238E27FC236}">
                <a16:creationId xmlns:a16="http://schemas.microsoft.com/office/drawing/2014/main" id="{AD9C705C-3C42-4F84-88B0-E8C74D2D2BB9}"/>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4" name="Picture 13" descr="Enabling a world class Public Service">
            <a:extLst>
              <a:ext uri="{FF2B5EF4-FFF2-40B4-BE49-F238E27FC236}">
                <a16:creationId xmlns:a16="http://schemas.microsoft.com/office/drawing/2014/main" id="{1BE89A2F-B305-4F9D-96A4-1905B208A8A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5" name="Slide Number Placeholder 19">
            <a:extLst>
              <a:ext uri="{FF2B5EF4-FFF2-40B4-BE49-F238E27FC236}">
                <a16:creationId xmlns:a16="http://schemas.microsoft.com/office/drawing/2014/main" id="{53E4F434-50D8-415B-B24E-0F29372D2D64}"/>
              </a:ext>
              <a:ext uri="{C183D7F6-B498-43B3-948B-1728B52AA6E4}">
                <adec:decorative xmlns:adec="http://schemas.microsoft.com/office/drawing/2017/decorative" val="0"/>
              </a:ext>
            </a:extLst>
          </p:cNvPr>
          <p:cNvSpPr>
            <a:spLocks noGrp="1"/>
          </p:cNvSpPr>
          <p:nvPr>
            <p:ph type="sldNum" sz="quarter" idx="12"/>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13064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F7C1-DFB4-4681-A7DB-6AE92E327835}"/>
              </a:ext>
            </a:extLst>
          </p:cNvPr>
          <p:cNvSpPr>
            <a:spLocks noGrp="1"/>
          </p:cNvSpPr>
          <p:nvPr>
            <p:ph type="title"/>
          </p:nvPr>
        </p:nvSpPr>
        <p:spPr/>
        <p:txBody>
          <a:bodyPr/>
          <a:lstStyle/>
          <a:p>
            <a:r>
              <a:rPr lang="en-US"/>
              <a:t>Click to edit Master title style</a:t>
            </a:r>
            <a:endParaRPr lang="en-AU"/>
          </a:p>
        </p:txBody>
      </p:sp>
      <p:sp>
        <p:nvSpPr>
          <p:cNvPr id="12" name="Freeform: Shape 11">
            <a:extLst>
              <a:ext uri="{FF2B5EF4-FFF2-40B4-BE49-F238E27FC236}">
                <a16:creationId xmlns:a16="http://schemas.microsoft.com/office/drawing/2014/main" id="{712F1D30-B267-4010-B166-DAC37DFA4919}"/>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3" name="Picture 12" descr="NSW Government Public Service Commission">
            <a:extLst>
              <a:ext uri="{FF2B5EF4-FFF2-40B4-BE49-F238E27FC236}">
                <a16:creationId xmlns:a16="http://schemas.microsoft.com/office/drawing/2014/main" id="{8D755009-DBF6-44A2-AE0F-EB336C13CC00}"/>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4" name="Footer Placeholder 4">
            <a:extLst>
              <a:ext uri="{FF2B5EF4-FFF2-40B4-BE49-F238E27FC236}">
                <a16:creationId xmlns:a16="http://schemas.microsoft.com/office/drawing/2014/main" id="{539D5CA8-915D-4AE6-9322-620E9C5A2156}"/>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6" name="Picture 15" descr="Enabling a world class Public Service">
            <a:extLst>
              <a:ext uri="{FF2B5EF4-FFF2-40B4-BE49-F238E27FC236}">
                <a16:creationId xmlns:a16="http://schemas.microsoft.com/office/drawing/2014/main" id="{49A47174-A5C8-454E-BEDA-AE9CE689DFD0}"/>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7" name="Slide Number Placeholder 19">
            <a:extLst>
              <a:ext uri="{FF2B5EF4-FFF2-40B4-BE49-F238E27FC236}">
                <a16:creationId xmlns:a16="http://schemas.microsoft.com/office/drawing/2014/main" id="{D98DBC9A-F87A-47E2-96C6-FA891F6BE45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61781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956309B-2B34-4671-BB75-7A9585CE54B0}"/>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2" name="Picture 11" descr="NSW Government Public Service Commission">
            <a:extLst>
              <a:ext uri="{FF2B5EF4-FFF2-40B4-BE49-F238E27FC236}">
                <a16:creationId xmlns:a16="http://schemas.microsoft.com/office/drawing/2014/main" id="{723BF024-6321-43AF-9855-669F83FEF5E2}"/>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3" name="Footer Placeholder 4">
            <a:extLst>
              <a:ext uri="{FF2B5EF4-FFF2-40B4-BE49-F238E27FC236}">
                <a16:creationId xmlns:a16="http://schemas.microsoft.com/office/drawing/2014/main" id="{E5D6996F-159F-45D8-A834-89F07D5EB1B0}"/>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5" name="Picture 14" descr="Enabling a world class Public Service">
            <a:extLst>
              <a:ext uri="{FF2B5EF4-FFF2-40B4-BE49-F238E27FC236}">
                <a16:creationId xmlns:a16="http://schemas.microsoft.com/office/drawing/2014/main" id="{96B4E9BC-92B3-4B3D-B990-0ABF0954DF41}"/>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6" name="Slide Number Placeholder 19">
            <a:extLst>
              <a:ext uri="{FF2B5EF4-FFF2-40B4-BE49-F238E27FC236}">
                <a16:creationId xmlns:a16="http://schemas.microsoft.com/office/drawing/2014/main" id="{95A8FBBD-FA36-4444-99F1-22411F0AB1C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2227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525F-F475-41E6-847F-00FDD910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AC7DB4-CDB1-4E17-9363-269FEBB0D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3519475-3562-4C83-8A24-ED1A0CED4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reeform: Shape 13">
            <a:extLst>
              <a:ext uri="{FF2B5EF4-FFF2-40B4-BE49-F238E27FC236}">
                <a16:creationId xmlns:a16="http://schemas.microsoft.com/office/drawing/2014/main" id="{FFE5EE3D-E4FF-470A-AA95-960485A289AA}"/>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79C902DD-614F-4685-B3CF-A284629A41F7}"/>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6" name="Footer Placeholder 4">
            <a:extLst>
              <a:ext uri="{FF2B5EF4-FFF2-40B4-BE49-F238E27FC236}">
                <a16:creationId xmlns:a16="http://schemas.microsoft.com/office/drawing/2014/main" id="{5FEA063B-FA46-48E4-B7D0-BF22E751AF0C}"/>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8" name="Picture 17" descr="Enabling a world class Public Service">
            <a:extLst>
              <a:ext uri="{FF2B5EF4-FFF2-40B4-BE49-F238E27FC236}">
                <a16:creationId xmlns:a16="http://schemas.microsoft.com/office/drawing/2014/main" id="{AE061AF0-5493-439A-90D3-FDB83904B424}"/>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07CDFE6B-6B85-4AE3-A050-AD90CBCF39C2}"/>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896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A2A2-B413-42A3-8DA4-79781D44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4C6F83B-399F-435C-8903-51DC09F6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7326E99-EA54-4F2F-A3E3-E0ADB5B62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reeform: Shape 13">
            <a:extLst>
              <a:ext uri="{FF2B5EF4-FFF2-40B4-BE49-F238E27FC236}">
                <a16:creationId xmlns:a16="http://schemas.microsoft.com/office/drawing/2014/main" id="{0E3E6D6E-4F5B-4509-93A6-C49710B03798}"/>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1634D16E-B4B7-4132-9AD5-EEB7A7E51721}"/>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6" name="Footer Placeholder 4">
            <a:extLst>
              <a:ext uri="{FF2B5EF4-FFF2-40B4-BE49-F238E27FC236}">
                <a16:creationId xmlns:a16="http://schemas.microsoft.com/office/drawing/2014/main" id="{E8FF0529-84C0-46EF-8AC1-C38356EFEFAD}"/>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8" name="Picture 17" descr="Enabling a world class Public Service">
            <a:extLst>
              <a:ext uri="{FF2B5EF4-FFF2-40B4-BE49-F238E27FC236}">
                <a16:creationId xmlns:a16="http://schemas.microsoft.com/office/drawing/2014/main" id="{FCB30B4A-021B-4D6E-9101-4BEF753FD6F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4D5ACCF8-B9F3-42FD-B609-9F3F7629A14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399129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emf"/><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88E3C-3059-4338-B5C2-D17D62067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C73FB0E-A904-46E7-A068-9965AC607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Freeform: Shape 18">
            <a:extLst>
              <a:ext uri="{FF2B5EF4-FFF2-40B4-BE49-F238E27FC236}">
                <a16:creationId xmlns:a16="http://schemas.microsoft.com/office/drawing/2014/main" id="{D93E36AA-5C93-4C56-918E-C1570DB5352A}"/>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20" name="Picture 19" descr="NSW Government Public Service Commission">
            <a:extLst>
              <a:ext uri="{FF2B5EF4-FFF2-40B4-BE49-F238E27FC236}">
                <a16:creationId xmlns:a16="http://schemas.microsoft.com/office/drawing/2014/main" id="{16947F2A-06BA-4CAC-B868-CE5D566C8510}"/>
              </a:ext>
            </a:extLst>
          </p:cNvPr>
          <p:cNvPicPr>
            <a:picLocks noChangeAspect="1"/>
          </p:cNvPicPr>
          <p:nvPr userDrawn="1"/>
        </p:nvPicPr>
        <p:blipFill>
          <a:blip r:embed="rId16"/>
          <a:stretch>
            <a:fillRect/>
          </a:stretch>
        </p:blipFill>
        <p:spPr>
          <a:xfrm>
            <a:off x="449323" y="6145222"/>
            <a:ext cx="1395603" cy="535686"/>
          </a:xfrm>
          <a:prstGeom prst="rect">
            <a:avLst/>
          </a:prstGeom>
        </p:spPr>
      </p:pic>
      <p:sp>
        <p:nvSpPr>
          <p:cNvPr id="21" name="Footer Placeholder 4">
            <a:extLst>
              <a:ext uri="{FF2B5EF4-FFF2-40B4-BE49-F238E27FC236}">
                <a16:creationId xmlns:a16="http://schemas.microsoft.com/office/drawing/2014/main" id="{C7471D0F-9665-44D2-B9A8-431698EF255D}"/>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23" name="Picture 22" descr="Enabling a world class Public Service">
            <a:extLst>
              <a:ext uri="{FF2B5EF4-FFF2-40B4-BE49-F238E27FC236}">
                <a16:creationId xmlns:a16="http://schemas.microsoft.com/office/drawing/2014/main" id="{CE4374A9-E64D-4A71-9B59-CCAAF77690E1}"/>
              </a:ext>
              <a:ext uri="{C183D7F6-B498-43B3-948B-1728B52AA6E4}">
                <adec:decorative xmlns:adec="http://schemas.microsoft.com/office/drawing/2017/decorative" val="0"/>
              </a:ext>
            </a:extLst>
          </p:cNvPr>
          <p:cNvPicPr>
            <a:picLocks noChangeAspect="1"/>
          </p:cNvPicPr>
          <p:nvPr userDrawn="1"/>
        </p:nvPicPr>
        <p:blipFill>
          <a:blip r:embed="rId17"/>
          <a:stretch>
            <a:fillRect/>
          </a:stretch>
        </p:blipFill>
        <p:spPr>
          <a:xfrm>
            <a:off x="9804281" y="6142050"/>
            <a:ext cx="1130300" cy="546100"/>
          </a:xfrm>
          <a:prstGeom prst="rect">
            <a:avLst/>
          </a:prstGeom>
        </p:spPr>
      </p:pic>
      <p:sp>
        <p:nvSpPr>
          <p:cNvPr id="24" name="Slide Number Placeholder 19">
            <a:extLst>
              <a:ext uri="{FF2B5EF4-FFF2-40B4-BE49-F238E27FC236}">
                <a16:creationId xmlns:a16="http://schemas.microsoft.com/office/drawing/2014/main" id="{C2024ACB-0268-4080-8DE5-3126C56751B0}"/>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59684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412" y="501605"/>
            <a:ext cx="11160000" cy="126000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442411" y="1878097"/>
            <a:ext cx="11159999" cy="365208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Freeform: Shape 10">
            <a:extLst>
              <a:ext uri="{FF2B5EF4-FFF2-40B4-BE49-F238E27FC236}">
                <a16:creationId xmlns:a16="http://schemas.microsoft.com/office/drawing/2014/main" id="{97F8D749-D90A-4AC2-ADAD-1550F0EBEE41}"/>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C92F4411-6AE3-4C1C-8439-68753DC826BD}"/>
              </a:ext>
            </a:extLst>
          </p:cNvPr>
          <p:cNvPicPr>
            <a:picLocks noChangeAspect="1"/>
          </p:cNvPicPr>
          <p:nvPr userDrawn="1"/>
        </p:nvPicPr>
        <p:blipFill>
          <a:blip r:embed="rId22"/>
          <a:stretch>
            <a:fillRect/>
          </a:stretch>
        </p:blipFill>
        <p:spPr>
          <a:xfrm>
            <a:off x="449323" y="6145222"/>
            <a:ext cx="1395603" cy="535686"/>
          </a:xfrm>
          <a:prstGeom prst="rect">
            <a:avLst/>
          </a:prstGeom>
        </p:spPr>
      </p:pic>
      <p:sp>
        <p:nvSpPr>
          <p:cNvPr id="5" name="Footer Placeholder 4"/>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3" name="Picture 12" descr="Enabling a world class Public Service">
            <a:extLst>
              <a:ext uri="{FF2B5EF4-FFF2-40B4-BE49-F238E27FC236}">
                <a16:creationId xmlns:a16="http://schemas.microsoft.com/office/drawing/2014/main" id="{371F0334-D94A-4F96-99EF-A6C331B1DFC0}"/>
              </a:ext>
              <a:ext uri="{C183D7F6-B498-43B3-948B-1728B52AA6E4}">
                <adec:decorative xmlns:adec="http://schemas.microsoft.com/office/drawing/2017/decorative" val="0"/>
              </a:ext>
            </a:extLst>
          </p:cNvPr>
          <p:cNvPicPr>
            <a:picLocks noChangeAspect="1"/>
          </p:cNvPicPr>
          <p:nvPr userDrawn="1"/>
        </p:nvPicPr>
        <p:blipFill>
          <a:blip r:embed="rId2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B96FEFB7-00F8-403C-9506-FF3F98B58444}"/>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2226558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p:txStyles>
    <p:titleStyle>
      <a:lvl1pPr algn="l" defTabSz="914400" rtl="0" eaLnBrk="1" latinLnBrk="0" hangingPunct="1">
        <a:lnSpc>
          <a:spcPct val="90000"/>
        </a:lnSpc>
        <a:spcBef>
          <a:spcPct val="0"/>
        </a:spcBef>
        <a:buNone/>
        <a:defRPr sz="3600" b="1" kern="1200" cap="all" baseline="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2"/>
          </a:solidFill>
          <a:latin typeface="+mn-lt"/>
          <a:ea typeface="+mn-ea"/>
          <a:cs typeface="+mn-cs"/>
        </a:defRPr>
      </a:lvl1pPr>
      <a:lvl2pPr marL="0" indent="0" algn="l" defTabSz="914400" rtl="0" eaLnBrk="1" latinLnBrk="0" hangingPunct="1">
        <a:lnSpc>
          <a:spcPct val="100000"/>
        </a:lnSpc>
        <a:spcBef>
          <a:spcPts val="800"/>
        </a:spcBef>
        <a:spcAft>
          <a:spcPts val="800"/>
        </a:spcAft>
        <a:buFont typeface="Arial" panose="020B0604020202020204" pitchFamily="34" charset="0"/>
        <a:buNone/>
        <a:defRPr sz="1800"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3pPr>
      <a:lvl4pPr marL="388800" indent="-194400" algn="l" defTabSz="914400" rtl="0" eaLnBrk="1" latinLnBrk="0" hangingPunct="1">
        <a:lnSpc>
          <a:spcPct val="100000"/>
        </a:lnSpc>
        <a:spcBef>
          <a:spcPts val="0"/>
        </a:spcBef>
        <a:spcAft>
          <a:spcPts val="800"/>
        </a:spcAft>
        <a:buFont typeface="Arial" panose="020B0604020202020204" pitchFamily="34" charset="0"/>
        <a:buChar char="•"/>
        <a:defRPr sz="1400" b="0" kern="1200">
          <a:solidFill>
            <a:schemeClr val="tx1"/>
          </a:solidFill>
          <a:latin typeface="+mn-lt"/>
          <a:ea typeface="+mn-ea"/>
          <a:cs typeface="+mn-cs"/>
        </a:defRPr>
      </a:lvl4pPr>
      <a:lvl5pPr marL="720000" indent="-212400" algn="l" defTabSz="914400" rtl="0" eaLnBrk="1" latinLnBrk="0" hangingPunct="1">
        <a:lnSpc>
          <a:spcPct val="100000"/>
        </a:lnSpc>
        <a:spcBef>
          <a:spcPts val="0"/>
        </a:spcBef>
        <a:spcAft>
          <a:spcPts val="800"/>
        </a:spcAft>
        <a:buFont typeface="Courier New" panose="02070309020205020404" pitchFamily="49" charset="0"/>
        <a:buChar char="o"/>
        <a:defRPr sz="1400" kern="1200">
          <a:solidFill>
            <a:schemeClr val="tx1"/>
          </a:solidFill>
          <a:latin typeface="+mn-lt"/>
          <a:ea typeface="+mn-ea"/>
          <a:cs typeface="+mn-cs"/>
        </a:defRPr>
      </a:lvl5pPr>
      <a:lvl6pPr marL="1087200" indent="-194400" algn="l" defTabSz="914400"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60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hyperlink" Target="https://www.nsw.ipaa.org.au/Shared_Content/Events/Event_Display.aspx?EventKey=20210202E1&amp;WebsiteKey=1ece817c-d23e-4b21-a7bd-d835b2dc19f0" TargetMode="External"/><Relationship Id="rId3" Type="http://schemas.openxmlformats.org/officeDocument/2006/relationships/hyperlink" Target="https://www.psc.nsw.gov.au/workforce-management/strategic-workforce-planning/the-strategic-workforce-planning-cycle" TargetMode="External"/><Relationship Id="rId7" Type="http://schemas.openxmlformats.org/officeDocument/2006/relationships/image" Target="../media/image8.jpeg"/><Relationship Id="rId2" Type="http://schemas.openxmlformats.org/officeDocument/2006/relationships/hyperlink" Target="https://www.psc.nsw.gov.au/workforce-management/strategic-workforce-planning/the-strategic-workforce-planning-cycle/core-requirement-4-implement" TargetMode="External"/><Relationship Id="rId1" Type="http://schemas.openxmlformats.org/officeDocument/2006/relationships/slideLayout" Target="../slideLayouts/slideLayout7.xml"/><Relationship Id="rId6" Type="http://schemas.openxmlformats.org/officeDocument/2006/relationships/hyperlink" Target="https://www.linkedin.com/groups/13600399/" TargetMode="External"/><Relationship Id="rId5" Type="http://schemas.openxmlformats.org/officeDocument/2006/relationships/hyperlink" Target="https://youtu.be/wfn2M4se1-8" TargetMode="External"/><Relationship Id="rId10" Type="http://schemas.openxmlformats.org/officeDocument/2006/relationships/image" Target="../media/image5.png"/><Relationship Id="rId4" Type="http://schemas.openxmlformats.org/officeDocument/2006/relationships/hyperlink" Target="https://youtu.be/eG6RfMqQLW0"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 TargetMode="External"/><Relationship Id="rId2" Type="http://schemas.openxmlformats.org/officeDocument/2006/relationships/hyperlink" Target="https://www.psc.nsw.gov.au/workforce-management/strategic-workforce-planning/the-strategic-workforce-planning-cycle/core-requirement-4-implement"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mailto:swp@psc.nsw.gov.au" TargetMode="External"/><Relationship Id="rId4" Type="http://schemas.openxmlformats.org/officeDocument/2006/relationships/hyperlink" Target="https://www.nsw.ipaa.org.au/Shared_Content/Events/Event_Display.aspx?EventKey=20210202E1&amp;WebsiteKey=1ece817c-d23e-4b21-a7bd-d835b2dc19f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core-requirement-4-impleme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hyperlink" Target="https://www.psc.nsw.gov.au/workforce-management/strategic-workforce-planning/the-strategic-workforce-planning-cyc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core-requirement-4-implement"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psc.nsw.gov.au/workforce-management/strategic-workforce-planning/the-strategic-workforce-planning-cyc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D877F09B-85D0-432E-9338-F30A53EA512D}"/>
              </a:ext>
            </a:extLst>
          </p:cNvPr>
          <p:cNvSpPr>
            <a:spLocks noGrp="1"/>
          </p:cNvSpPr>
          <p:nvPr>
            <p:ph type="subTitle" idx="1"/>
          </p:nvPr>
        </p:nvSpPr>
        <p:spPr>
          <a:xfrm>
            <a:off x="400050" y="3771900"/>
            <a:ext cx="7093569" cy="1395411"/>
          </a:xfrm>
        </p:spPr>
        <p:txBody>
          <a:bodyPr/>
          <a:lstStyle/>
          <a:p>
            <a:r>
              <a:rPr lang="en-AU" dirty="0"/>
              <a:t>Tool for the ‘implement’ stage of the strategic workforce planning cycle</a:t>
            </a:r>
          </a:p>
        </p:txBody>
      </p:sp>
      <p:sp>
        <p:nvSpPr>
          <p:cNvPr id="5" name="Title 4">
            <a:extLst>
              <a:ext uri="{FF2B5EF4-FFF2-40B4-BE49-F238E27FC236}">
                <a16:creationId xmlns:a16="http://schemas.microsoft.com/office/drawing/2014/main" id="{8DF7369C-E7ED-41C3-A700-78565B4EF59B}"/>
              </a:ext>
            </a:extLst>
          </p:cNvPr>
          <p:cNvSpPr>
            <a:spLocks noGrp="1"/>
          </p:cNvSpPr>
          <p:nvPr>
            <p:ph type="title"/>
          </p:nvPr>
        </p:nvSpPr>
        <p:spPr>
          <a:xfrm>
            <a:off x="400051" y="1824037"/>
            <a:ext cx="7249686" cy="1897611"/>
          </a:xfrm>
        </p:spPr>
        <p:txBody>
          <a:bodyPr/>
          <a:lstStyle/>
          <a:p>
            <a:r>
              <a:rPr lang="en-AU" dirty="0"/>
              <a:t>Considering workforce strategies</a:t>
            </a:r>
          </a:p>
        </p:txBody>
      </p:sp>
    </p:spTree>
    <p:extLst>
      <p:ext uri="{BB962C8B-B14F-4D97-AF65-F5344CB8AC3E}">
        <p14:creationId xmlns:p14="http://schemas.microsoft.com/office/powerpoint/2010/main" val="300251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9A31-1761-4B97-B027-89D80A8EB3FE}"/>
              </a:ext>
            </a:extLst>
          </p:cNvPr>
          <p:cNvSpPr txBox="1">
            <a:spLocks noGrp="1"/>
          </p:cNvSpPr>
          <p:nvPr>
            <p:ph type="title" idx="4294967295"/>
          </p:nvPr>
        </p:nvSpPr>
        <p:spPr>
          <a:xfrm>
            <a:off x="1123657" y="315125"/>
            <a:ext cx="6197545" cy="387646"/>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783875"/>
                </a:solidFill>
                <a:effectLst/>
                <a:uLnTx/>
                <a:uFillTx/>
                <a:latin typeface="Arial"/>
                <a:ea typeface="+mn-ea"/>
                <a:cs typeface="Arial"/>
              </a:rPr>
              <a:t>Resources</a:t>
            </a:r>
            <a:endParaRPr kumimoji="0" lang="en-A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extBox 15">
            <a:extLst>
              <a:ext uri="{FF2B5EF4-FFF2-40B4-BE49-F238E27FC236}">
                <a16:creationId xmlns:a16="http://schemas.microsoft.com/office/drawing/2014/main" id="{8F2891ED-B1CF-4744-8010-2F8F6662E5CC}"/>
              </a:ext>
            </a:extLst>
          </p:cNvPr>
          <p:cNvSpPr txBox="1"/>
          <p:nvPr/>
        </p:nvSpPr>
        <p:spPr>
          <a:xfrm>
            <a:off x="1123657" y="792032"/>
            <a:ext cx="8680743" cy="1600438"/>
          </a:xfrm>
          <a:prstGeom prst="rect">
            <a:avLst/>
          </a:prstGeom>
          <a:noFill/>
          <a:ln>
            <a:noFill/>
          </a:ln>
        </p:spPr>
        <p:txBody>
          <a:bodyPr wrap="square" lIns="0" tIns="45720" rIns="91440" bIns="45720" rtlCol="0" anchor="t">
            <a:spAutoFit/>
          </a:bodyPr>
          <a:lstStyle/>
          <a:p>
            <a:r>
              <a:rPr lang="en-AU" sz="1400" dirty="0">
                <a:solidFill>
                  <a:srgbClr val="000000"/>
                </a:solidFill>
                <a:latin typeface="Arial"/>
                <a:cs typeface="Arial"/>
              </a:rPr>
              <a:t>For more inspiration on the </a:t>
            </a:r>
            <a:r>
              <a:rPr lang="en-AU" sz="1400" dirty="0">
                <a:latin typeface="Arial" panose="020B0604020202020204" pitchFamily="34" charset="0"/>
                <a:cs typeface="Arial" panose="020B0604020202020204" pitchFamily="34" charset="0"/>
                <a:hlinkClick r:id="rId2"/>
              </a:rPr>
              <a:t>Implement stage</a:t>
            </a:r>
            <a:r>
              <a:rPr lang="en-AU" sz="1400" dirty="0">
                <a:latin typeface="Arial" panose="020B0604020202020204" pitchFamily="34" charset="0"/>
                <a:cs typeface="Arial" panose="020B0604020202020204" pitchFamily="34" charset="0"/>
              </a:rPr>
              <a:t> of the </a:t>
            </a:r>
            <a:r>
              <a:rPr lang="en-AU" sz="1400" dirty="0">
                <a:latin typeface="Arial" panose="020B0604020202020204" pitchFamily="34" charset="0"/>
                <a:cs typeface="Arial" panose="020B0604020202020204" pitchFamily="34" charset="0"/>
                <a:hlinkClick r:id="rId3"/>
              </a:rPr>
              <a:t>Strategic Workforce Planning cycle</a:t>
            </a:r>
            <a:r>
              <a:rPr lang="en-AU" sz="1400" dirty="0">
                <a:solidFill>
                  <a:srgbClr val="000000"/>
                </a:solidFill>
                <a:latin typeface="Arial"/>
                <a:cs typeface="Arial"/>
              </a:rPr>
              <a:t>, listen to the following recordings from the SWP Accelerator Workshop Series:</a:t>
            </a:r>
            <a:endParaRPr lang="en-AU" sz="1400" dirty="0">
              <a:latin typeface="Arial"/>
              <a:cs typeface="Arial"/>
            </a:endParaRPr>
          </a:p>
          <a:p>
            <a:endParaRPr lang="en-AU" sz="1400" b="1" dirty="0">
              <a:latin typeface="Arial" panose="020B0604020202020204" pitchFamily="34" charset="0"/>
              <a:cs typeface="Arial" panose="020B0604020202020204" pitchFamily="34" charset="0"/>
            </a:endParaRPr>
          </a:p>
          <a:p>
            <a:pPr marL="285750" indent="-285750">
              <a:buClr>
                <a:schemeClr val="tx1"/>
              </a:buClr>
              <a:buFont typeface="Wingdings" panose="05000000000000000000" pitchFamily="2" charset="2"/>
              <a:buChar char="§"/>
            </a:pPr>
            <a:r>
              <a:rPr lang="en-AU" sz="1400" b="1" u="sng" dirty="0">
                <a:solidFill>
                  <a:srgbClr val="0563C1"/>
                </a:solidFill>
                <a:latin typeface="Arial"/>
                <a:cs typeface="Arial"/>
                <a:hlinkClick r:id="rId4"/>
              </a:rPr>
              <a:t>Winning the case for change</a:t>
            </a:r>
            <a:r>
              <a:rPr lang="en-AU" sz="1400" b="1" dirty="0">
                <a:solidFill>
                  <a:srgbClr val="783875"/>
                </a:solidFill>
                <a:latin typeface="Arial"/>
                <a:cs typeface="Arial"/>
              </a:rPr>
              <a:t> </a:t>
            </a:r>
            <a:r>
              <a:rPr lang="en-AU" sz="1400" dirty="0">
                <a:latin typeface="Arial"/>
                <a:cs typeface="Arial"/>
              </a:rPr>
              <a:t>with Catherine Grummer,</a:t>
            </a:r>
            <a:r>
              <a:rPr lang="en-US" sz="1400" dirty="0">
                <a:latin typeface="Arial"/>
                <a:cs typeface="Arial"/>
              </a:rPr>
              <a:t> Chief Corporate Services Officer at TAFE NSW</a:t>
            </a:r>
            <a:endParaRPr lang="en-AU" sz="1400" dirty="0">
              <a:latin typeface="Arial"/>
              <a:cs typeface="Arial"/>
            </a:endParaRPr>
          </a:p>
          <a:p>
            <a:pPr marL="285750" indent="-285750">
              <a:buClr>
                <a:schemeClr val="tx1"/>
              </a:buClr>
              <a:buFont typeface="Wingdings" panose="05000000000000000000" pitchFamily="2" charset="2"/>
              <a:buChar char="§"/>
            </a:pPr>
            <a:r>
              <a:rPr lang="en-AU" sz="1400" b="1" u="sng" dirty="0">
                <a:solidFill>
                  <a:srgbClr val="0563C1"/>
                </a:solidFill>
                <a:latin typeface="Arial"/>
                <a:cs typeface="Arial"/>
                <a:hlinkClick r:id="rId5"/>
              </a:rPr>
              <a:t>Assessing the choices in workforce strategy options</a:t>
            </a:r>
            <a:r>
              <a:rPr lang="en-AU" sz="1400" b="1" dirty="0">
                <a:solidFill>
                  <a:srgbClr val="0563C1"/>
                </a:solidFill>
                <a:latin typeface="Arial"/>
                <a:cs typeface="Arial"/>
              </a:rPr>
              <a:t> </a:t>
            </a:r>
            <a:r>
              <a:rPr lang="en-AU" sz="1400" dirty="0">
                <a:latin typeface="Arial"/>
                <a:cs typeface="Arial"/>
              </a:rPr>
              <a:t>with Jaye Matheson, </a:t>
            </a:r>
            <a:r>
              <a:rPr lang="en-GB" sz="1400" dirty="0">
                <a:latin typeface="Arial"/>
                <a:cs typeface="Arial"/>
              </a:rPr>
              <a:t>Director of Workforce Strategy at PwC</a:t>
            </a:r>
          </a:p>
          <a:p>
            <a:pPr>
              <a:buClr>
                <a:schemeClr val="tx1"/>
              </a:buClr>
            </a:pPr>
            <a:endParaRPr lang="en-AU" sz="1400" dirty="0">
              <a:latin typeface="Arial"/>
              <a:cs typeface="Arial"/>
            </a:endParaRPr>
          </a:p>
        </p:txBody>
      </p:sp>
      <p:sp>
        <p:nvSpPr>
          <p:cNvPr id="18" name="Arrow: Right 17">
            <a:extLst>
              <a:ext uri="{FF2B5EF4-FFF2-40B4-BE49-F238E27FC236}">
                <a16:creationId xmlns:a16="http://schemas.microsoft.com/office/drawing/2014/main" id="{E78A5B23-1819-422D-8414-9C4F1359FA95}"/>
              </a:ext>
              <a:ext uri="{C183D7F6-B498-43B3-948B-1728B52AA6E4}">
                <adec:decorative xmlns:adec="http://schemas.microsoft.com/office/drawing/2017/decorative" val="1"/>
              </a:ext>
            </a:extLst>
          </p:cNvPr>
          <p:cNvSpPr/>
          <p:nvPr/>
        </p:nvSpPr>
        <p:spPr>
          <a:xfrm>
            <a:off x="1174459" y="2552926"/>
            <a:ext cx="4507147" cy="1309092"/>
          </a:xfrm>
          <a:prstGeom prst="rightArrow">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9" name="Picture 2" descr="Join our Workforce Planning LinkedIn Group">
            <a:hlinkClick r:id="rId6"/>
            <a:extLst>
              <a:ext uri="{FF2B5EF4-FFF2-40B4-BE49-F238E27FC236}">
                <a16:creationId xmlns:a16="http://schemas.microsoft.com/office/drawing/2014/main" id="{7CB505EC-41F1-4449-AC39-D92DF0952D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4217" y="2540969"/>
            <a:ext cx="4378969" cy="11639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ext&#10;&#10;Description automatically generated">
            <a:hlinkClick r:id="rId8"/>
            <a:extLst>
              <a:ext uri="{FF2B5EF4-FFF2-40B4-BE49-F238E27FC236}">
                <a16:creationId xmlns:a16="http://schemas.microsoft.com/office/drawing/2014/main" id="{A87C4C2B-BA0A-41D2-82B7-034AF8EBCF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4217" y="4205561"/>
            <a:ext cx="4378969" cy="1178269"/>
          </a:xfrm>
          <a:prstGeom prst="rect">
            <a:avLst/>
          </a:prstGeom>
        </p:spPr>
      </p:pic>
      <p:sp>
        <p:nvSpPr>
          <p:cNvPr id="21" name="Arrow: Right 20">
            <a:extLst>
              <a:ext uri="{FF2B5EF4-FFF2-40B4-BE49-F238E27FC236}">
                <a16:creationId xmlns:a16="http://schemas.microsoft.com/office/drawing/2014/main" id="{E294A3DF-7055-475F-8122-D527B26AF7B6}"/>
              </a:ext>
              <a:ext uri="{C183D7F6-B498-43B3-948B-1728B52AA6E4}">
                <adec:decorative xmlns:adec="http://schemas.microsoft.com/office/drawing/2017/decorative" val="1"/>
              </a:ext>
            </a:extLst>
          </p:cNvPr>
          <p:cNvSpPr/>
          <p:nvPr/>
        </p:nvSpPr>
        <p:spPr>
          <a:xfrm>
            <a:off x="1186675" y="4046550"/>
            <a:ext cx="4507147" cy="1309092"/>
          </a:xfrm>
          <a:prstGeom prst="rightArrow">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a:extLst>
              <a:ext uri="{FF2B5EF4-FFF2-40B4-BE49-F238E27FC236}">
                <a16:creationId xmlns:a16="http://schemas.microsoft.com/office/drawing/2014/main" id="{2735D2D7-EBB0-44EA-B1E4-16F4FAB51002}"/>
              </a:ext>
            </a:extLst>
          </p:cNvPr>
          <p:cNvSpPr/>
          <p:nvPr/>
        </p:nvSpPr>
        <p:spPr>
          <a:xfrm>
            <a:off x="1250764" y="2945862"/>
            <a:ext cx="4507147" cy="523220"/>
          </a:xfrm>
          <a:prstGeom prst="rect">
            <a:avLst/>
          </a:prstGeom>
        </p:spPr>
        <p:txBody>
          <a:bodyPr wrap="square">
            <a:spAutoFit/>
          </a:bodyPr>
          <a:lstStyle/>
          <a:p>
            <a:r>
              <a:rPr lang="en-AU" sz="1400" b="1" dirty="0">
                <a:latin typeface="Arial" panose="020B0604020202020204" pitchFamily="34" charset="0"/>
                <a:cs typeface="Arial" panose="020B0604020202020204" pitchFamily="34" charset="0"/>
              </a:rPr>
              <a:t>Join our LinkedIn group </a:t>
            </a:r>
            <a:r>
              <a:rPr lang="en-AU" sz="1400" b="1" dirty="0">
                <a:latin typeface="Arial" panose="020B0604020202020204" pitchFamily="34" charset="0"/>
                <a:cs typeface="Arial" panose="020B0604020202020204" pitchFamily="34" charset="0"/>
                <a:sym typeface="Wingdings" panose="05000000000000000000" pitchFamily="2" charset="2"/>
              </a:rPr>
              <a:t></a:t>
            </a:r>
            <a:r>
              <a:rPr lang="en-AU" sz="1400" b="1" dirty="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hlinkClick r:id="rId6"/>
              </a:rPr>
              <a:t>NSW Government Strategic Workforce Planning Community</a:t>
            </a:r>
            <a:endParaRPr lang="en-AU" sz="1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A4F162E-003E-417E-97C6-5E40FD3A9CF0}"/>
              </a:ext>
            </a:extLst>
          </p:cNvPr>
          <p:cNvSpPr txBox="1"/>
          <p:nvPr/>
        </p:nvSpPr>
        <p:spPr>
          <a:xfrm>
            <a:off x="1290416" y="4439486"/>
            <a:ext cx="4275234" cy="523220"/>
          </a:xfrm>
          <a:prstGeom prst="rect">
            <a:avLst/>
          </a:prstGeom>
          <a:noFill/>
        </p:spPr>
        <p:txBody>
          <a:bodyPr wrap="square" rtlCol="0">
            <a:spAutoFit/>
          </a:bodyPr>
          <a:lstStyle/>
          <a:p>
            <a:r>
              <a:rPr lang="en-AU" sz="1400" b="1" dirty="0">
                <a:latin typeface="Arial" panose="020B0604020202020204" pitchFamily="34" charset="0"/>
                <a:cs typeface="Arial" panose="020B0604020202020204" pitchFamily="34" charset="0"/>
              </a:rPr>
              <a:t>Register for our </a:t>
            </a:r>
            <a:r>
              <a:rPr lang="en-AU" sz="1400" b="1" dirty="0">
                <a:latin typeface="Arial" panose="020B0604020202020204" pitchFamily="34" charset="0"/>
                <a:cs typeface="Arial" panose="020B0604020202020204" pitchFamily="34" charset="0"/>
                <a:hlinkClick r:id="rId8"/>
              </a:rPr>
              <a:t>NSW Government Strategic Workforce Planning Masterclass</a:t>
            </a:r>
            <a:endParaRPr lang="en-AU" sz="1400" b="1" dirty="0">
              <a:latin typeface="Arial" panose="020B0604020202020204" pitchFamily="34" charset="0"/>
              <a:cs typeface="Arial" panose="020B0604020202020204" pitchFamily="34" charset="0"/>
            </a:endParaRPr>
          </a:p>
        </p:txBody>
      </p:sp>
      <p:sp>
        <p:nvSpPr>
          <p:cNvPr id="24" name="Slide Number Placeholder 19">
            <a:extLst>
              <a:ext uri="{FF2B5EF4-FFF2-40B4-BE49-F238E27FC236}">
                <a16:creationId xmlns:a16="http://schemas.microsoft.com/office/drawing/2014/main" id="{DC67CDFD-42E3-439C-AB10-3C8DA7DC4A86}"/>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10</a:t>
            </a:fld>
            <a:endParaRPr lang="en-GB" dirty="0"/>
          </a:p>
        </p:txBody>
      </p:sp>
      <p:pic>
        <p:nvPicPr>
          <p:cNvPr id="25" name="Picture 24" descr="Implement icon">
            <a:extLst>
              <a:ext uri="{FF2B5EF4-FFF2-40B4-BE49-F238E27FC236}">
                <a16:creationId xmlns:a16="http://schemas.microsoft.com/office/drawing/2014/main" id="{7474CC0E-E64A-4267-84EC-79810372A63F}"/>
              </a:ext>
            </a:extLst>
          </p:cNvPr>
          <p:cNvPicPr>
            <a:picLocks noChangeAspect="1"/>
          </p:cNvPicPr>
          <p:nvPr/>
        </p:nvPicPr>
        <p:blipFill>
          <a:blip r:embed="rId10">
            <a:extLst>
              <a:ext uri="{28A0092B-C50C-407E-A947-70E740481C1C}">
                <a14:useLocalDpi xmlns:a14="http://schemas.microsoft.com/office/drawing/2010/main" val="0"/>
              </a:ext>
            </a:extLst>
          </a:blip>
          <a:stretch/>
        </p:blipFill>
        <p:spPr>
          <a:xfrm>
            <a:off x="139699" y="99519"/>
            <a:ext cx="844259" cy="844259"/>
          </a:xfrm>
          <a:prstGeom prst="rect">
            <a:avLst/>
          </a:prstGeom>
        </p:spPr>
      </p:pic>
    </p:spTree>
    <p:extLst>
      <p:ext uri="{BB962C8B-B14F-4D97-AF65-F5344CB8AC3E}">
        <p14:creationId xmlns:p14="http://schemas.microsoft.com/office/powerpoint/2010/main" val="172171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C8B2077-18EA-46DF-B367-CCED94F8D48B}"/>
              </a:ext>
              <a:ext uri="{C183D7F6-B498-43B3-948B-1728B52AA6E4}">
                <adec:decorative xmlns:adec="http://schemas.microsoft.com/office/drawing/2017/decorative" val="1"/>
              </a:ext>
            </a:extLst>
          </p:cNvPr>
          <p:cNvSpPr txBox="1">
            <a:spLocks/>
          </p:cNvSpPr>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rgbClr val="3E2C56">
              <a:alpha val="90000"/>
            </a:srgbClr>
          </a:solidFill>
        </p:spPr>
        <p:txBody>
          <a:bodyPr wrap="square" lIns="864000" tIns="198000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none" baseline="0">
                <a:no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9pPr>
          </a:lstStyle>
          <a:p>
            <a:r>
              <a:rPr lang="en-US"/>
              <a:t>Click to add pull-out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dirty="0"/>
          </a:p>
        </p:txBody>
      </p:sp>
      <p:sp>
        <p:nvSpPr>
          <p:cNvPr id="10" name="Rectangle 9">
            <a:extLst>
              <a:ext uri="{FF2B5EF4-FFF2-40B4-BE49-F238E27FC236}">
                <a16:creationId xmlns:a16="http://schemas.microsoft.com/office/drawing/2014/main" id="{6CB6953C-94BF-4AE4-ABA7-411F4D24FEDC}"/>
              </a:ext>
            </a:extLst>
          </p:cNvPr>
          <p:cNvSpPr/>
          <p:nvPr/>
        </p:nvSpPr>
        <p:spPr>
          <a:xfrm>
            <a:off x="561828" y="2873400"/>
            <a:ext cx="4353072" cy="757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AU" sz="1400" dirty="0">
                <a:latin typeface="Arial" panose="020B0604020202020204" pitchFamily="34" charset="0"/>
                <a:cs typeface="Arial" panose="020B0604020202020204" pitchFamily="34" charset="0"/>
              </a:rPr>
              <a:t>Identify actions to meet work and workforce requirements to achieve organisational goals and manage any associated risks.</a:t>
            </a:r>
          </a:p>
        </p:txBody>
      </p:sp>
      <p:sp>
        <p:nvSpPr>
          <p:cNvPr id="9" name="Rectangle 8">
            <a:extLst>
              <a:ext uri="{FF2B5EF4-FFF2-40B4-BE49-F238E27FC236}">
                <a16:creationId xmlns:a16="http://schemas.microsoft.com/office/drawing/2014/main" id="{0A530927-0747-4293-B321-93BC9E9661DA}"/>
              </a:ext>
            </a:extLst>
          </p:cNvPr>
          <p:cNvSpPr/>
          <p:nvPr/>
        </p:nvSpPr>
        <p:spPr>
          <a:xfrm>
            <a:off x="5764742" y="961098"/>
            <a:ext cx="5766859" cy="421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AU" sz="1600" b="1" dirty="0">
                <a:solidFill>
                  <a:schemeClr val="tx1"/>
                </a:solidFill>
                <a:latin typeface="Arial" panose="020B0604020202020204" pitchFamily="34" charset="0"/>
                <a:cs typeface="Arial" panose="020B0604020202020204" pitchFamily="34" charset="0"/>
              </a:rPr>
              <a:t>Please note:</a:t>
            </a:r>
            <a:endParaRPr lang="en-AU"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1400" dirty="0">
                <a:solidFill>
                  <a:schemeClr val="tx1"/>
                </a:solidFill>
                <a:latin typeface="Arial" panose="020B0604020202020204" pitchFamily="34" charset="0"/>
                <a:cs typeface="Arial" panose="020B0604020202020204" pitchFamily="34" charset="0"/>
              </a:rPr>
              <a:t>This tool has been developed to assist you with:</a:t>
            </a:r>
          </a:p>
          <a:p>
            <a:pPr marL="800100" lvl="1" indent="-342900">
              <a:buFont typeface="+mj-lt"/>
              <a:buAutoNum type="arabicParenR"/>
            </a:pPr>
            <a:r>
              <a:rPr lang="en-AU" sz="1400" dirty="0">
                <a:solidFill>
                  <a:schemeClr val="tx1"/>
                </a:solidFill>
                <a:latin typeface="Arial" panose="020B0604020202020204" pitchFamily="34" charset="0"/>
                <a:cs typeface="Arial" panose="020B0604020202020204" pitchFamily="34" charset="0"/>
              </a:rPr>
              <a:t>Considering workforce options</a:t>
            </a:r>
          </a:p>
          <a:p>
            <a:pPr marL="800100" lvl="1" indent="-342900">
              <a:buFont typeface="+mj-lt"/>
              <a:buAutoNum type="arabicParenR"/>
            </a:pPr>
            <a:r>
              <a:rPr lang="en-AU" sz="1400" dirty="0">
                <a:solidFill>
                  <a:schemeClr val="tx1"/>
                </a:solidFill>
                <a:latin typeface="Arial" panose="020B0604020202020204" pitchFamily="34" charset="0"/>
                <a:cs typeface="Arial" panose="020B0604020202020204" pitchFamily="34" charset="0"/>
              </a:rPr>
              <a:t>Building your plan</a:t>
            </a:r>
            <a:br>
              <a:rPr lang="en-AU" sz="1400" dirty="0">
                <a:solidFill>
                  <a:schemeClr val="tx1"/>
                </a:solidFill>
                <a:latin typeface="Arial" panose="020B0604020202020204" pitchFamily="34" charset="0"/>
                <a:cs typeface="Arial" panose="020B0604020202020204" pitchFamily="34" charset="0"/>
              </a:rPr>
            </a:br>
            <a:endParaRPr lang="en-AU"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1400" dirty="0">
                <a:solidFill>
                  <a:schemeClr val="tx1"/>
                </a:solidFill>
                <a:latin typeface="Arial" panose="020B0604020202020204" pitchFamily="34" charset="0"/>
                <a:cs typeface="Arial" panose="020B0604020202020204" pitchFamily="34" charset="0"/>
              </a:rPr>
              <a:t>This is not a comprehensive tool for the </a:t>
            </a:r>
            <a:r>
              <a:rPr lang="en-AU" sz="1400" dirty="0">
                <a:solidFill>
                  <a:schemeClr val="tx1"/>
                </a:solidFill>
                <a:latin typeface="Arial" panose="020B0604020202020204" pitchFamily="34" charset="0"/>
                <a:cs typeface="Arial" panose="020B0604020202020204" pitchFamily="34" charset="0"/>
                <a:hlinkClick r:id="rId2"/>
              </a:rPr>
              <a:t>Implement stage</a:t>
            </a:r>
            <a:r>
              <a:rPr lang="en-AU" sz="1400" dirty="0">
                <a:solidFill>
                  <a:schemeClr val="tx1"/>
                </a:solidFill>
                <a:latin typeface="Arial" panose="020B0604020202020204" pitchFamily="34" charset="0"/>
                <a:cs typeface="Arial" panose="020B0604020202020204" pitchFamily="34" charset="0"/>
              </a:rPr>
              <a:t> of the </a:t>
            </a:r>
            <a:r>
              <a:rPr lang="en-AU" sz="1400" dirty="0">
                <a:solidFill>
                  <a:schemeClr val="tx1"/>
                </a:solidFill>
                <a:latin typeface="Arial" panose="020B0604020202020204" pitchFamily="34" charset="0"/>
                <a:cs typeface="Arial" panose="020B0604020202020204" pitchFamily="34" charset="0"/>
                <a:hlinkClick r:id="rId3"/>
              </a:rPr>
              <a:t>Strategic Workforce Planning cycle. </a:t>
            </a:r>
            <a:r>
              <a:rPr lang="en-AU" sz="1400" dirty="0">
                <a:solidFill>
                  <a:schemeClr val="tx1"/>
                </a:solidFill>
                <a:latin typeface="Arial" panose="020B0604020202020204" pitchFamily="34" charset="0"/>
                <a:cs typeface="Arial" panose="020B0604020202020204" pitchFamily="34" charset="0"/>
              </a:rPr>
              <a:t>These templates will assist you with certain aspects of the </a:t>
            </a:r>
            <a:r>
              <a:rPr lang="en-AU" sz="1400" dirty="0">
                <a:solidFill>
                  <a:schemeClr val="tx1"/>
                </a:solidFill>
                <a:latin typeface="Arial" panose="020B0604020202020204" pitchFamily="34" charset="0"/>
                <a:cs typeface="Arial" panose="020B0604020202020204" pitchFamily="34" charset="0"/>
                <a:hlinkClick r:id="rId2"/>
              </a:rPr>
              <a:t>Implement stage</a:t>
            </a:r>
            <a:r>
              <a:rPr lang="en-AU" sz="1400" dirty="0">
                <a:solidFill>
                  <a:schemeClr val="tx1"/>
                </a:solidFill>
                <a:latin typeface="Arial" panose="020B0604020202020204" pitchFamily="34" charset="0"/>
                <a:cs typeface="Arial" panose="020B0604020202020204" pitchFamily="34" charset="0"/>
              </a:rPr>
              <a:t>. To learn about all the aspects of the Implement stage, register for the </a:t>
            </a:r>
            <a:r>
              <a:rPr lang="en-AU" sz="1400" dirty="0">
                <a:solidFill>
                  <a:schemeClr val="tx1"/>
                </a:solidFill>
                <a:latin typeface="Arial" panose="020B0604020202020204" pitchFamily="34" charset="0"/>
                <a:cs typeface="Arial" panose="020B0604020202020204" pitchFamily="34" charset="0"/>
                <a:hlinkClick r:id="rId4"/>
              </a:rPr>
              <a:t>NSW Government Strategic Workforce Planning Masterclasses</a:t>
            </a:r>
            <a:br>
              <a:rPr lang="en-AU" sz="1400" dirty="0">
                <a:solidFill>
                  <a:schemeClr val="tx1"/>
                </a:solidFill>
                <a:latin typeface="Arial" panose="020B0604020202020204" pitchFamily="34" charset="0"/>
                <a:cs typeface="Arial" panose="020B0604020202020204" pitchFamily="34" charset="0"/>
              </a:rPr>
            </a:br>
            <a:endParaRPr lang="en-AU"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1400" dirty="0">
                <a:solidFill>
                  <a:schemeClr val="tx1"/>
                </a:solidFill>
                <a:latin typeface="Arial" panose="020B0604020202020204" pitchFamily="34" charset="0"/>
                <a:cs typeface="Arial" panose="020B0604020202020204" pitchFamily="34" charset="0"/>
              </a:rPr>
              <a:t>Please note that you may not need to use all elements of this tool. You may tailor or modify the templates based on the needs and strategic workforce planning maturity of your organisation.</a:t>
            </a:r>
          </a:p>
          <a:p>
            <a:pPr marL="285750" indent="-285750">
              <a:buFont typeface="Wingdings" panose="05000000000000000000" pitchFamily="2" charset="2"/>
              <a:buChar char="§"/>
            </a:pPr>
            <a:endParaRPr lang="en-AU" sz="1400" dirty="0">
              <a:solidFill>
                <a:srgbClr val="3E2C56"/>
              </a:solidFill>
              <a:latin typeface="Arial" panose="020B0604020202020204" pitchFamily="34" charset="0"/>
              <a:cs typeface="Arial" panose="020B0604020202020204" pitchFamily="34" charset="0"/>
            </a:endParaRPr>
          </a:p>
          <a:p>
            <a:r>
              <a:rPr lang="en-AU" sz="1600" b="1" dirty="0">
                <a:solidFill>
                  <a:schemeClr val="tx1"/>
                </a:solidFill>
                <a:latin typeface="Arial" panose="020B0604020202020204" pitchFamily="34" charset="0"/>
                <a:cs typeface="Arial" panose="020B0604020202020204" pitchFamily="34" charset="0"/>
              </a:rPr>
              <a:t>Additional information</a:t>
            </a:r>
          </a:p>
          <a:p>
            <a:r>
              <a:rPr lang="en-AU" sz="1400" dirty="0">
                <a:solidFill>
                  <a:schemeClr val="tx1"/>
                </a:solidFill>
                <a:latin typeface="Arial" panose="020B0604020202020204" pitchFamily="34" charset="0"/>
                <a:cs typeface="Arial" panose="020B0604020202020204" pitchFamily="34" charset="0"/>
              </a:rPr>
              <a:t>If you need further information or would like to provide feedback, please contact the NSW Public Service Commission at </a:t>
            </a:r>
            <a:r>
              <a:rPr lang="en-AU" sz="14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swp@psc.nsw.gov.au</a:t>
            </a:r>
            <a:endParaRPr lang="en-AU" sz="1400" dirty="0">
              <a:solidFill>
                <a:schemeClr val="tx1"/>
              </a:solidFill>
              <a:latin typeface="Arial" panose="020B0604020202020204" pitchFamily="34" charset="0"/>
              <a:cs typeface="Arial" panose="020B0604020202020204" pitchFamily="34" charset="0"/>
            </a:endParaRPr>
          </a:p>
          <a:p>
            <a:endParaRPr lang="en-AU" sz="1400" dirty="0">
              <a:solidFill>
                <a:schemeClr val="tx1"/>
              </a:solidFill>
              <a:latin typeface="Arial" panose="020B0604020202020204" pitchFamily="34" charset="0"/>
              <a:cs typeface="Arial" panose="020B0604020202020204" pitchFamily="34" charset="0"/>
            </a:endParaRPr>
          </a:p>
        </p:txBody>
      </p:sp>
      <p:sp>
        <p:nvSpPr>
          <p:cNvPr id="12" name="Slide Number Placeholder 19">
            <a:extLst>
              <a:ext uri="{FF2B5EF4-FFF2-40B4-BE49-F238E27FC236}">
                <a16:creationId xmlns:a16="http://schemas.microsoft.com/office/drawing/2014/main" id="{80C68766-FB2C-4993-9033-20F6D832E78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2</a:t>
            </a:fld>
            <a:endParaRPr lang="en-GB" dirty="0"/>
          </a:p>
        </p:txBody>
      </p:sp>
      <p:pic>
        <p:nvPicPr>
          <p:cNvPr id="15" name="Picture 14" descr="Implement icon">
            <a:extLst>
              <a:ext uri="{FF2B5EF4-FFF2-40B4-BE49-F238E27FC236}">
                <a16:creationId xmlns:a16="http://schemas.microsoft.com/office/drawing/2014/main" id="{554AE159-7CFA-48DE-9964-4AB72F6C7FC4}"/>
              </a:ext>
            </a:extLst>
          </p:cNvPr>
          <p:cNvPicPr>
            <a:picLocks noChangeAspect="1"/>
          </p:cNvPicPr>
          <p:nvPr/>
        </p:nvPicPr>
        <p:blipFill>
          <a:blip r:embed="rId6">
            <a:extLst>
              <a:ext uri="{28A0092B-C50C-407E-A947-70E740481C1C}">
                <a14:useLocalDpi xmlns:a14="http://schemas.microsoft.com/office/drawing/2010/main" val="0"/>
              </a:ext>
            </a:extLst>
          </a:blip>
          <a:stretch/>
        </p:blipFill>
        <p:spPr>
          <a:xfrm>
            <a:off x="660399" y="1260140"/>
            <a:ext cx="844259" cy="844259"/>
          </a:xfrm>
          <a:prstGeom prst="rect">
            <a:avLst/>
          </a:prstGeom>
        </p:spPr>
      </p:pic>
      <p:sp>
        <p:nvSpPr>
          <p:cNvPr id="4" name="Title 3">
            <a:extLst>
              <a:ext uri="{FF2B5EF4-FFF2-40B4-BE49-F238E27FC236}">
                <a16:creationId xmlns:a16="http://schemas.microsoft.com/office/drawing/2014/main" id="{BF7D847F-11C5-4FC7-8D03-E2F0CCA134A6}"/>
              </a:ext>
            </a:extLst>
          </p:cNvPr>
          <p:cNvSpPr>
            <a:spLocks noGrp="1"/>
          </p:cNvSpPr>
          <p:nvPr>
            <p:ph type="title" idx="4294967295"/>
          </p:nvPr>
        </p:nvSpPr>
        <p:spPr>
          <a:xfrm>
            <a:off x="561828" y="2336825"/>
            <a:ext cx="4353072" cy="595973"/>
          </a:xfrm>
        </p:spPr>
        <p:txBody>
          <a:bodyPr lIns="0" rIns="0">
            <a:noAutofit/>
          </a:bodyPr>
          <a:lstStyle/>
          <a:p>
            <a:r>
              <a:rPr lang="en-AU" sz="2400" b="1" dirty="0">
                <a:solidFill>
                  <a:schemeClr val="lt1"/>
                </a:solidFill>
                <a:latin typeface="Arial" panose="020B0604020202020204" pitchFamily="34" charset="0"/>
                <a:ea typeface="+mn-ea"/>
                <a:cs typeface="Arial" panose="020B0604020202020204" pitchFamily="34" charset="0"/>
              </a:rPr>
              <a:t>Goal of the Implement stage</a:t>
            </a:r>
          </a:p>
        </p:txBody>
      </p:sp>
    </p:spTree>
    <p:extLst>
      <p:ext uri="{BB962C8B-B14F-4D97-AF65-F5344CB8AC3E}">
        <p14:creationId xmlns:p14="http://schemas.microsoft.com/office/powerpoint/2010/main" val="406426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E6FD601-483B-4250-B85C-5267A3898377}"/>
              </a:ext>
            </a:extLst>
          </p:cNvPr>
          <p:cNvSpPr txBox="1"/>
          <p:nvPr/>
        </p:nvSpPr>
        <p:spPr>
          <a:xfrm>
            <a:off x="1048265" y="739455"/>
            <a:ext cx="9708635" cy="1092607"/>
          </a:xfrm>
          <a:prstGeom prst="rect">
            <a:avLst/>
          </a:prstGeom>
          <a:noFill/>
          <a:ln>
            <a:noFill/>
          </a:ln>
        </p:spPr>
        <p:txBody>
          <a:bodyPr wrap="square" lIns="91440" tIns="45720" rIns="91440" bIns="45720" rtlCol="0" anchor="t">
            <a:spAutoFit/>
          </a:bodyPr>
          <a:lstStyle/>
          <a:p>
            <a:pPr>
              <a:spcAft>
                <a:spcPts val="600"/>
              </a:spcAft>
            </a:pPr>
            <a:r>
              <a:rPr lang="en-US" sz="1200" dirty="0">
                <a:latin typeface="Arial"/>
                <a:cs typeface="Arial"/>
              </a:rPr>
              <a:t>In </a:t>
            </a:r>
            <a:r>
              <a:rPr lang="en-AU" sz="1200" dirty="0">
                <a:latin typeface="Arial" panose="020B0604020202020204" pitchFamily="34" charset="0"/>
                <a:cs typeface="Arial" panose="020B0604020202020204" pitchFamily="34" charset="0"/>
              </a:rPr>
              <a:t>the </a:t>
            </a:r>
            <a:r>
              <a:rPr lang="en-AU" sz="1200" dirty="0">
                <a:latin typeface="Arial" panose="020B0604020202020204" pitchFamily="34" charset="0"/>
                <a:cs typeface="Arial" panose="020B0604020202020204" pitchFamily="34" charset="0"/>
                <a:hlinkClick r:id="rId3"/>
              </a:rPr>
              <a:t>Implement stage</a:t>
            </a:r>
            <a:r>
              <a:rPr lang="en-AU" sz="1200" dirty="0">
                <a:latin typeface="Arial" panose="020B0604020202020204" pitchFamily="34" charset="0"/>
                <a:cs typeface="Arial" panose="020B0604020202020204" pitchFamily="34" charset="0"/>
              </a:rPr>
              <a:t> of the </a:t>
            </a:r>
            <a:r>
              <a:rPr lang="en-AU" sz="1200" dirty="0">
                <a:latin typeface="Arial" panose="020B0604020202020204" pitchFamily="34" charset="0"/>
                <a:cs typeface="Arial" panose="020B0604020202020204" pitchFamily="34" charset="0"/>
                <a:hlinkClick r:id="rId4"/>
              </a:rPr>
              <a:t>Strategic Workforce Planning cycle, </a:t>
            </a:r>
            <a:r>
              <a:rPr lang="en-US" sz="1200" dirty="0">
                <a:latin typeface="Arial"/>
                <a:cs typeface="Arial"/>
              </a:rPr>
              <a:t>we look at the diverse range of workforce strategies available to build the workforce we'll need in the future. The 6 B’s model refers to the range of workforce strategies available: </a:t>
            </a:r>
            <a:r>
              <a:rPr lang="en-US" sz="1200" b="1" dirty="0">
                <a:latin typeface="Arial"/>
                <a:cs typeface="Arial"/>
              </a:rPr>
              <a:t>Build, Buy, Borrow, Bind, Bounce, and Boost.</a:t>
            </a:r>
            <a:endParaRPr lang="en-US" sz="1200" b="1" dirty="0">
              <a:latin typeface="Arial" panose="020B0604020202020204" pitchFamily="34" charset="0"/>
              <a:cs typeface="Arial" panose="020B0604020202020204" pitchFamily="34" charset="0"/>
            </a:endParaRPr>
          </a:p>
          <a:p>
            <a:pPr>
              <a:spcAft>
                <a:spcPts val="600"/>
              </a:spcAft>
            </a:pPr>
            <a:r>
              <a:rPr lang="en-US" sz="1200" dirty="0">
                <a:latin typeface="Arial"/>
                <a:cs typeface="Arial"/>
              </a:rPr>
              <a:t>This tool gives a brief overview of each workforce strategy and provides you with a series of questions based on the 6 B’s to help you choose workforce strategies that have a positive impact and helps your organisation achieve its’ strategic objectives.</a:t>
            </a:r>
          </a:p>
        </p:txBody>
      </p:sp>
      <p:pic>
        <p:nvPicPr>
          <p:cNvPr id="7" name="Picture 6">
            <a:extLst>
              <a:ext uri="{FF2B5EF4-FFF2-40B4-BE49-F238E27FC236}">
                <a16:creationId xmlns:a16="http://schemas.microsoft.com/office/drawing/2014/main" id="{1EF05B6E-6B31-4093-9EBD-880106FD023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37594" y="1969448"/>
            <a:ext cx="5751839" cy="3249713"/>
          </a:xfrm>
          <a:prstGeom prst="rect">
            <a:avLst/>
          </a:prstGeom>
        </p:spPr>
      </p:pic>
      <p:sp>
        <p:nvSpPr>
          <p:cNvPr id="12" name="Slide Number Placeholder 19">
            <a:extLst>
              <a:ext uri="{FF2B5EF4-FFF2-40B4-BE49-F238E27FC236}">
                <a16:creationId xmlns:a16="http://schemas.microsoft.com/office/drawing/2014/main" id="{3E49C45B-6871-4E91-8421-366B85F74EF6}"/>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3</a:t>
            </a:fld>
            <a:endParaRPr lang="en-GB" dirty="0"/>
          </a:p>
        </p:txBody>
      </p:sp>
      <p:sp>
        <p:nvSpPr>
          <p:cNvPr id="16" name="Slide Number Placeholder 19">
            <a:extLst>
              <a:ext uri="{FF2B5EF4-FFF2-40B4-BE49-F238E27FC236}">
                <a16:creationId xmlns:a16="http://schemas.microsoft.com/office/drawing/2014/main" id="{A6074830-23EC-4430-9033-9C3B7FE8E0AD}"/>
              </a:ext>
              <a:ext uri="{C183D7F6-B498-43B3-948B-1728B52AA6E4}">
                <adec:decorative xmlns:adec="http://schemas.microsoft.com/office/drawing/2017/decorative" val="1"/>
              </a:ext>
            </a:extLst>
          </p:cNvPr>
          <p:cNvSpPr txBox="1">
            <a:spLocks/>
          </p:cNvSpPr>
          <p:nvPr/>
        </p:nvSpPr>
        <p:spPr>
          <a:xfrm rot="5400000">
            <a:off x="7542795" y="1880548"/>
            <a:ext cx="4144380" cy="414438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rgbClr val="13D0CA"/>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7" name="TextBox 16">
            <a:extLst>
              <a:ext uri="{FF2B5EF4-FFF2-40B4-BE49-F238E27FC236}">
                <a16:creationId xmlns:a16="http://schemas.microsoft.com/office/drawing/2014/main" id="{B93A51E0-24A7-4F37-9CD0-2328649D200D}"/>
              </a:ext>
            </a:extLst>
          </p:cNvPr>
          <p:cNvSpPr txBox="1"/>
          <p:nvPr/>
        </p:nvSpPr>
        <p:spPr>
          <a:xfrm>
            <a:off x="7657095" y="2338718"/>
            <a:ext cx="3610980" cy="2631490"/>
          </a:xfrm>
          <a:prstGeom prst="rect">
            <a:avLst/>
          </a:prstGeom>
          <a:noFill/>
          <a:ln w="12700">
            <a:noFill/>
          </a:ln>
          <a:effectLst/>
        </p:spPr>
        <p:txBody>
          <a:bodyPr wrap="square" lIns="91440" tIns="45720" rIns="91440" bIns="45720" rtlCol="0" anchor="t">
            <a:spAutoFit/>
          </a:bodyPr>
          <a:lstStyle/>
          <a:p>
            <a:pPr marL="100012" lvl="1">
              <a:spcAft>
                <a:spcPts val="600"/>
              </a:spcAft>
            </a:pPr>
            <a:r>
              <a:rPr lang="en-US" b="1" dirty="0">
                <a:latin typeface="Arial"/>
                <a:cs typeface="Arial"/>
              </a:rPr>
              <a:t>Tips on how to use this tool</a:t>
            </a:r>
          </a:p>
          <a:p>
            <a:pPr marL="271462" lvl="1" indent="-171450">
              <a:spcAft>
                <a:spcPts val="600"/>
              </a:spcAft>
              <a:buFont typeface="Wingdings" panose="05000000000000000000" pitchFamily="2" charset="2"/>
              <a:buChar char="§"/>
            </a:pPr>
            <a:r>
              <a:rPr lang="en-AU" sz="1200" dirty="0">
                <a:latin typeface="Arial"/>
                <a:cs typeface="Arial"/>
              </a:rPr>
              <a:t>Be objective and aware of any biases or assumptions you might have when asking yourself these questions</a:t>
            </a:r>
          </a:p>
          <a:p>
            <a:pPr marL="271462" lvl="1" indent="-171450">
              <a:spcAft>
                <a:spcPts val="600"/>
              </a:spcAft>
              <a:buFont typeface="Wingdings" panose="05000000000000000000" pitchFamily="2" charset="2"/>
              <a:buChar char="§"/>
            </a:pPr>
            <a:r>
              <a:rPr lang="en-AU" sz="1200" dirty="0">
                <a:latin typeface="Arial"/>
                <a:cs typeface="Arial"/>
              </a:rPr>
              <a:t>This can be used as a discussion framework with your team and stakeholders, so you can agree on the right actions to take</a:t>
            </a:r>
          </a:p>
          <a:p>
            <a:pPr marL="271462" lvl="1" indent="-171450">
              <a:spcAft>
                <a:spcPts val="600"/>
              </a:spcAft>
              <a:buFont typeface="Wingdings" panose="05000000000000000000" pitchFamily="2" charset="2"/>
              <a:buChar char="§"/>
            </a:pPr>
            <a:r>
              <a:rPr lang="en-AU" sz="1200" dirty="0">
                <a:latin typeface="Arial"/>
                <a:cs typeface="Arial"/>
              </a:rPr>
              <a:t>Note that the ease of implementation is about your capacity and capability – something that’s high impact might be hard to implement, but worth the investment because of the potential value and outcomes it will achieve</a:t>
            </a:r>
          </a:p>
        </p:txBody>
      </p:sp>
      <p:pic>
        <p:nvPicPr>
          <p:cNvPr id="18" name="Picture 17" descr="Implement icon">
            <a:extLst>
              <a:ext uri="{FF2B5EF4-FFF2-40B4-BE49-F238E27FC236}">
                <a16:creationId xmlns:a16="http://schemas.microsoft.com/office/drawing/2014/main" id="{E1945E5A-2B7E-4AD4-A00F-9A033F27F232}"/>
              </a:ext>
            </a:extLst>
          </p:cNvPr>
          <p:cNvPicPr>
            <a:picLocks noChangeAspect="1"/>
          </p:cNvPicPr>
          <p:nvPr/>
        </p:nvPicPr>
        <p:blipFill>
          <a:blip r:embed="rId6">
            <a:extLst>
              <a:ext uri="{28A0092B-C50C-407E-A947-70E740481C1C}">
                <a14:useLocalDpi xmlns:a14="http://schemas.microsoft.com/office/drawing/2010/main" val="0"/>
              </a:ext>
            </a:extLst>
          </a:blip>
          <a:stretch/>
        </p:blipFill>
        <p:spPr>
          <a:xfrm>
            <a:off x="139699" y="99519"/>
            <a:ext cx="844259" cy="844259"/>
          </a:xfrm>
          <a:prstGeom prst="rect">
            <a:avLst/>
          </a:prstGeom>
        </p:spPr>
      </p:pic>
      <p:sp>
        <p:nvSpPr>
          <p:cNvPr id="3" name="Title 2">
            <a:extLst>
              <a:ext uri="{FF2B5EF4-FFF2-40B4-BE49-F238E27FC236}">
                <a16:creationId xmlns:a16="http://schemas.microsoft.com/office/drawing/2014/main" id="{204D14D7-3F92-4344-B3F6-EB6395961573}"/>
              </a:ext>
            </a:extLst>
          </p:cNvPr>
          <p:cNvSpPr>
            <a:spLocks noGrp="1"/>
          </p:cNvSpPr>
          <p:nvPr>
            <p:ph type="title" idx="4294967295"/>
          </p:nvPr>
        </p:nvSpPr>
        <p:spPr>
          <a:xfrm>
            <a:off x="1137594" y="301848"/>
            <a:ext cx="8267700" cy="388800"/>
          </a:xfrm>
        </p:spPr>
        <p:txBody>
          <a:bodyPr lIns="0" rIns="0" anchor="t" anchorCtr="0">
            <a:noAutofit/>
          </a:bodyPr>
          <a:lstStyle/>
          <a:p>
            <a:pPr rtl="0" eaLnBrk="1" latinLnBrk="0" hangingPunct="1"/>
            <a:r>
              <a:rPr lang="en-US" sz="2800" b="1" kern="1200" dirty="0">
                <a:solidFill>
                  <a:srgbClr val="3E2C56"/>
                </a:solidFill>
                <a:effectLst/>
                <a:latin typeface="Arial" panose="020B0604020202020204" pitchFamily="34" charset="0"/>
                <a:ea typeface="+mn-ea"/>
                <a:cs typeface="Arial" panose="020B0604020202020204" pitchFamily="34" charset="0"/>
              </a:rPr>
              <a:t>Considering workforce options – the 6 B's</a:t>
            </a:r>
            <a:endParaRPr lang="en-AU" dirty="0">
              <a:effectLst/>
            </a:endParaRPr>
          </a:p>
          <a:p>
            <a:endParaRPr lang="en-AU" dirty="0"/>
          </a:p>
        </p:txBody>
      </p:sp>
    </p:spTree>
    <p:extLst>
      <p:ext uri="{BB962C8B-B14F-4D97-AF65-F5344CB8AC3E}">
        <p14:creationId xmlns:p14="http://schemas.microsoft.com/office/powerpoint/2010/main" val="282745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BUY - Recruit internally or externally.&#10;Talent pools, secondments. &#10;Workforce as referrers.&#10;Employee value proposition.&#10;&#10;">
            <a:extLst>
              <a:ext uri="{FF2B5EF4-FFF2-40B4-BE49-F238E27FC236}">
                <a16:creationId xmlns:a16="http://schemas.microsoft.com/office/drawing/2014/main" id="{6EB5A596-9124-4F16-B884-25C55B93705E}"/>
              </a:ext>
            </a:extLst>
          </p:cNvPr>
          <p:cNvGrpSpPr/>
          <p:nvPr/>
        </p:nvGrpSpPr>
        <p:grpSpPr>
          <a:xfrm>
            <a:off x="792059" y="874749"/>
            <a:ext cx="3269960" cy="1686654"/>
            <a:chOff x="322159" y="1039849"/>
            <a:chExt cx="3269960" cy="1686654"/>
          </a:xfrm>
        </p:grpSpPr>
        <p:grpSp>
          <p:nvGrpSpPr>
            <p:cNvPr id="114" name="Group 113" descr="This section lists what the workforce option to buy means">
              <a:extLst>
                <a:ext uri="{FF2B5EF4-FFF2-40B4-BE49-F238E27FC236}">
                  <a16:creationId xmlns:a16="http://schemas.microsoft.com/office/drawing/2014/main" id="{21804677-7318-4E14-8470-517E40022DDD}"/>
                </a:ext>
              </a:extLst>
            </p:cNvPr>
            <p:cNvGrpSpPr/>
            <p:nvPr/>
          </p:nvGrpSpPr>
          <p:grpSpPr>
            <a:xfrm>
              <a:off x="322159" y="1039849"/>
              <a:ext cx="3269960" cy="1686654"/>
              <a:chOff x="6215175" y="1442935"/>
              <a:chExt cx="2716850" cy="1805703"/>
            </a:xfrm>
          </p:grpSpPr>
          <p:sp>
            <p:nvSpPr>
              <p:cNvPr id="115" name="Rectangle 114">
                <a:extLst>
                  <a:ext uri="{FF2B5EF4-FFF2-40B4-BE49-F238E27FC236}">
                    <a16:creationId xmlns:a16="http://schemas.microsoft.com/office/drawing/2014/main" id="{D3AA8BDE-BB9F-4F25-8F36-E82EDDAE65BA}"/>
                  </a:ext>
                </a:extLst>
              </p:cNvPr>
              <p:cNvSpPr/>
              <p:nvPr/>
            </p:nvSpPr>
            <p:spPr>
              <a:xfrm>
                <a:off x="6215175" y="1765886"/>
                <a:ext cx="2716850" cy="1482752"/>
              </a:xfrm>
              <a:prstGeom prst="rect">
                <a:avLst/>
              </a:prstGeom>
            </p:spPr>
            <p:txBody>
              <a:bodyPr wrap="square" anchor="t">
                <a:spAutoFit/>
              </a:bodyPr>
              <a:lstStyle/>
              <a:p>
                <a:pPr algn="r"/>
                <a:r>
                  <a:rPr lang="en-IN" sz="1600" b="1" dirty="0">
                    <a:solidFill>
                      <a:srgbClr val="A3D55F"/>
                    </a:solidFill>
                    <a:latin typeface="Arial" panose="020B0604020202020204" pitchFamily="34" charset="0"/>
                    <a:cs typeface="Arial" panose="020B0604020202020204" pitchFamily="34" charset="0"/>
                  </a:rPr>
                  <a:t>Recruit internally or externally</a:t>
                </a:r>
                <a:endParaRPr lang="en-US" sz="1600" b="1" dirty="0">
                  <a:solidFill>
                    <a:srgbClr val="A3D55F"/>
                  </a:solidFill>
                  <a:latin typeface="Arial" panose="020B0604020202020204" pitchFamily="34" charset="0"/>
                  <a:cs typeface="Arial" panose="020B0604020202020204" pitchFamily="34" charset="0"/>
                </a:endParaRPr>
              </a:p>
              <a:p>
                <a:pPr algn="r"/>
                <a:r>
                  <a:rPr lang="en-IN" sz="1600" b="1" dirty="0">
                    <a:solidFill>
                      <a:srgbClr val="A3D55F"/>
                    </a:solidFill>
                    <a:latin typeface="Arial" panose="020B0604020202020204" pitchFamily="34" charset="0"/>
                    <a:cs typeface="Arial" panose="020B0604020202020204" pitchFamily="34" charset="0"/>
                  </a:rPr>
                  <a:t>Talent pools, secondments </a:t>
                </a:r>
                <a:br>
                  <a:rPr lang="en-IN" sz="1600" b="1" dirty="0">
                    <a:solidFill>
                      <a:srgbClr val="A3D55F"/>
                    </a:solidFill>
                    <a:latin typeface="Arial" panose="020B0604020202020204" pitchFamily="34" charset="0"/>
                    <a:cs typeface="Arial" panose="020B0604020202020204" pitchFamily="34" charset="0"/>
                  </a:rPr>
                </a:br>
                <a:r>
                  <a:rPr lang="en-IN" sz="1600" b="1" dirty="0">
                    <a:solidFill>
                      <a:srgbClr val="A3D55F"/>
                    </a:solidFill>
                    <a:latin typeface="Arial" panose="020B0604020202020204" pitchFamily="34" charset="0"/>
                    <a:cs typeface="Arial" panose="020B0604020202020204" pitchFamily="34" charset="0"/>
                  </a:rPr>
                  <a:t>Workforce as referrers</a:t>
                </a:r>
              </a:p>
              <a:p>
                <a:pPr algn="r"/>
                <a:r>
                  <a:rPr lang="en-IN" sz="1600" b="1" dirty="0">
                    <a:solidFill>
                      <a:srgbClr val="A3D55F"/>
                    </a:solidFill>
                    <a:latin typeface="Arial" panose="020B0604020202020204" pitchFamily="34" charset="0"/>
                    <a:cs typeface="Arial" panose="020B0604020202020204" pitchFamily="34" charset="0"/>
                  </a:rPr>
                  <a:t>Employee value proposition</a:t>
                </a:r>
                <a:endParaRPr lang="en-US" sz="1600" b="1" dirty="0">
                  <a:solidFill>
                    <a:srgbClr val="A3D55F"/>
                  </a:solidFill>
                  <a:latin typeface="Arial" panose="020B0604020202020204" pitchFamily="34" charset="0"/>
                  <a:cs typeface="Arial" panose="020B0604020202020204" pitchFamily="34" charset="0"/>
                </a:endParaRPr>
              </a:p>
              <a:p>
                <a:pPr algn="r"/>
                <a:endParaRPr lang="en-IN" dirty="0">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6711F6F9-E1BF-4328-B637-4C0EE2793FF5}"/>
                  </a:ext>
                </a:extLst>
              </p:cNvPr>
              <p:cNvSpPr txBox="1"/>
              <p:nvPr/>
            </p:nvSpPr>
            <p:spPr>
              <a:xfrm>
                <a:off x="6712960" y="1442935"/>
                <a:ext cx="2060919" cy="395401"/>
              </a:xfrm>
              <a:prstGeom prst="rect">
                <a:avLst/>
              </a:prstGeom>
              <a:noFill/>
            </p:spPr>
            <p:txBody>
              <a:bodyPr wrap="square" rtlCol="0">
                <a:spAutoFit/>
              </a:bodyPr>
              <a:lstStyle/>
              <a:p>
                <a:pPr algn="r"/>
                <a:r>
                  <a:rPr lang="en-IN" b="1" dirty="0">
                    <a:solidFill>
                      <a:srgbClr val="A3D55F"/>
                    </a:solidFill>
                    <a:latin typeface="Arial" panose="020B0604020202020204" pitchFamily="34" charset="0"/>
                    <a:cs typeface="Arial" panose="020B0604020202020204" pitchFamily="34" charset="0"/>
                  </a:rPr>
                  <a:t>BUY</a:t>
                </a:r>
              </a:p>
            </p:txBody>
          </p:sp>
        </p:grpSp>
        <p:sp>
          <p:nvSpPr>
            <p:cNvPr id="123" name="Isosceles Triangle 122">
              <a:extLst>
                <a:ext uri="{FF2B5EF4-FFF2-40B4-BE49-F238E27FC236}">
                  <a16:creationId xmlns:a16="http://schemas.microsoft.com/office/drawing/2014/main" id="{C505355E-66CE-49C5-BE96-E596060DBFBB}"/>
                </a:ext>
                <a:ext uri="{C183D7F6-B498-43B3-948B-1728B52AA6E4}">
                  <adec:decorative xmlns:adec="http://schemas.microsoft.com/office/drawing/2017/decorative" val="1"/>
                </a:ext>
              </a:extLst>
            </p:cNvPr>
            <p:cNvSpPr/>
            <p:nvPr/>
          </p:nvSpPr>
          <p:spPr>
            <a:xfrm rot="16200000" flipH="1">
              <a:off x="3372264" y="1173704"/>
              <a:ext cx="137828" cy="119031"/>
            </a:xfrm>
            <a:prstGeom prst="triangle">
              <a:avLst/>
            </a:prstGeom>
            <a:solidFill>
              <a:srgbClr val="A3D55F"/>
            </a:solidFill>
            <a:ln>
              <a:solidFill>
                <a:srgbClr val="A3D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grpSp>
      <p:grpSp>
        <p:nvGrpSpPr>
          <p:cNvPr id="9" name="Group 8" descr="BUILD - Capability uplift.&#10;Learning and development.&#10;Cross skill, upskill and reskill.&#10;Promotion.&#10;Job shadowing and job swaps.&#10;">
            <a:extLst>
              <a:ext uri="{FF2B5EF4-FFF2-40B4-BE49-F238E27FC236}">
                <a16:creationId xmlns:a16="http://schemas.microsoft.com/office/drawing/2014/main" id="{28E66572-94E1-4F2C-BAFA-E67E15ED648E}"/>
              </a:ext>
            </a:extLst>
          </p:cNvPr>
          <p:cNvGrpSpPr/>
          <p:nvPr/>
        </p:nvGrpSpPr>
        <p:grpSpPr>
          <a:xfrm>
            <a:off x="211502" y="2525876"/>
            <a:ext cx="3399455" cy="1611600"/>
            <a:chOff x="-4398" y="2729076"/>
            <a:chExt cx="3399455" cy="1611600"/>
          </a:xfrm>
        </p:grpSpPr>
        <p:grpSp>
          <p:nvGrpSpPr>
            <p:cNvPr id="117" name="Group 116" descr="This section lists what the workforce option to build means">
              <a:extLst>
                <a:ext uri="{FF2B5EF4-FFF2-40B4-BE49-F238E27FC236}">
                  <a16:creationId xmlns:a16="http://schemas.microsoft.com/office/drawing/2014/main" id="{C6544074-6411-4A77-98C6-DD0794DEBC20}"/>
                </a:ext>
              </a:extLst>
            </p:cNvPr>
            <p:cNvGrpSpPr/>
            <p:nvPr/>
          </p:nvGrpSpPr>
          <p:grpSpPr>
            <a:xfrm>
              <a:off x="-4398" y="2729076"/>
              <a:ext cx="3399455" cy="1611600"/>
              <a:chOff x="6671365" y="1479104"/>
              <a:chExt cx="2642999" cy="1611600"/>
            </a:xfrm>
          </p:grpSpPr>
          <p:sp>
            <p:nvSpPr>
              <p:cNvPr id="118" name="Rectangle 117">
                <a:extLst>
                  <a:ext uri="{FF2B5EF4-FFF2-40B4-BE49-F238E27FC236}">
                    <a16:creationId xmlns:a16="http://schemas.microsoft.com/office/drawing/2014/main" id="{D8CF98F2-A5DB-411B-A188-91FB0C6A8D24}"/>
                  </a:ext>
                </a:extLst>
              </p:cNvPr>
              <p:cNvSpPr/>
              <p:nvPr/>
            </p:nvSpPr>
            <p:spPr>
              <a:xfrm>
                <a:off x="6671365" y="1767265"/>
                <a:ext cx="2642999" cy="1323439"/>
              </a:xfrm>
              <a:prstGeom prst="rect">
                <a:avLst/>
              </a:prstGeom>
            </p:spPr>
            <p:txBody>
              <a:bodyPr wrap="square" anchor="t">
                <a:spAutoFit/>
              </a:bodyPr>
              <a:lstStyle/>
              <a:p>
                <a:pPr algn="r"/>
                <a:r>
                  <a:rPr lang="en-IN" sz="1600" b="1" dirty="0">
                    <a:solidFill>
                      <a:srgbClr val="00B0F0"/>
                    </a:solidFill>
                    <a:latin typeface="Arial" panose="020B0604020202020204" pitchFamily="34" charset="0"/>
                    <a:cs typeface="Arial" panose="020B0604020202020204" pitchFamily="34" charset="0"/>
                  </a:rPr>
                  <a:t>Capability uplift</a:t>
                </a:r>
              </a:p>
              <a:p>
                <a:pPr algn="r"/>
                <a:r>
                  <a:rPr lang="en-IN" sz="1600" b="1" dirty="0">
                    <a:solidFill>
                      <a:srgbClr val="00B0F0"/>
                    </a:solidFill>
                    <a:latin typeface="Arial" panose="020B0604020202020204" pitchFamily="34" charset="0"/>
                    <a:cs typeface="Arial" panose="020B0604020202020204" pitchFamily="34" charset="0"/>
                  </a:rPr>
                  <a:t>Learning and development</a:t>
                </a:r>
              </a:p>
              <a:p>
                <a:pPr algn="r"/>
                <a:r>
                  <a:rPr lang="en-IN" sz="1600" b="1" dirty="0">
                    <a:solidFill>
                      <a:srgbClr val="00B0F0"/>
                    </a:solidFill>
                    <a:latin typeface="Arial" panose="020B0604020202020204" pitchFamily="34" charset="0"/>
                    <a:cs typeface="Arial" panose="020B0604020202020204" pitchFamily="34" charset="0"/>
                  </a:rPr>
                  <a:t>Cross skill, upskill and reskill</a:t>
                </a:r>
              </a:p>
              <a:p>
                <a:pPr algn="r"/>
                <a:r>
                  <a:rPr lang="en-IN" sz="1600" b="1" dirty="0">
                    <a:solidFill>
                      <a:srgbClr val="00B0F0"/>
                    </a:solidFill>
                    <a:latin typeface="Arial" panose="020B0604020202020204" pitchFamily="34" charset="0"/>
                    <a:cs typeface="Arial" panose="020B0604020202020204" pitchFamily="34" charset="0"/>
                  </a:rPr>
                  <a:t>Promotion</a:t>
                </a:r>
              </a:p>
              <a:p>
                <a:pPr algn="r"/>
                <a:r>
                  <a:rPr lang="en-IN" sz="1600" b="1" dirty="0">
                    <a:solidFill>
                      <a:srgbClr val="00B0F0"/>
                    </a:solidFill>
                    <a:latin typeface="Arial" panose="020B0604020202020204" pitchFamily="34" charset="0"/>
                    <a:cs typeface="Arial" panose="020B0604020202020204" pitchFamily="34" charset="0"/>
                  </a:rPr>
                  <a:t>Job shadowing and job swaps</a:t>
                </a:r>
              </a:p>
            </p:txBody>
          </p:sp>
          <p:sp>
            <p:nvSpPr>
              <p:cNvPr id="119" name="TextBox 118">
                <a:extLst>
                  <a:ext uri="{FF2B5EF4-FFF2-40B4-BE49-F238E27FC236}">
                    <a16:creationId xmlns:a16="http://schemas.microsoft.com/office/drawing/2014/main" id="{12179C9C-CE6C-46A0-ADB7-781280C9D4E6}"/>
                  </a:ext>
                </a:extLst>
              </p:cNvPr>
              <p:cNvSpPr txBox="1"/>
              <p:nvPr/>
            </p:nvSpPr>
            <p:spPr>
              <a:xfrm>
                <a:off x="6873080" y="1479104"/>
                <a:ext cx="2210731" cy="369332"/>
              </a:xfrm>
              <a:prstGeom prst="rect">
                <a:avLst/>
              </a:prstGeom>
              <a:noFill/>
            </p:spPr>
            <p:txBody>
              <a:bodyPr wrap="square" rtlCol="0">
                <a:spAutoFit/>
              </a:bodyPr>
              <a:lstStyle/>
              <a:p>
                <a:pPr algn="r"/>
                <a:r>
                  <a:rPr lang="en-IN" b="1">
                    <a:solidFill>
                      <a:srgbClr val="3CB4E7"/>
                    </a:solidFill>
                    <a:latin typeface="Arial" panose="020B0604020202020204" pitchFamily="34" charset="0"/>
                    <a:cs typeface="Arial" panose="020B0604020202020204" pitchFamily="34" charset="0"/>
                  </a:rPr>
                  <a:t>BUILD</a:t>
                </a:r>
              </a:p>
            </p:txBody>
          </p:sp>
        </p:grpSp>
        <p:sp>
          <p:nvSpPr>
            <p:cNvPr id="124" name="Isosceles Triangle 123">
              <a:extLst>
                <a:ext uri="{FF2B5EF4-FFF2-40B4-BE49-F238E27FC236}">
                  <a16:creationId xmlns:a16="http://schemas.microsoft.com/office/drawing/2014/main" id="{7BF3DF59-31C0-460F-9B96-D19C4E4E6E84}"/>
                </a:ext>
                <a:ext uri="{C183D7F6-B498-43B3-948B-1728B52AA6E4}">
                  <adec:decorative xmlns:adec="http://schemas.microsoft.com/office/drawing/2017/decorative" val="1"/>
                </a:ext>
              </a:extLst>
            </p:cNvPr>
            <p:cNvSpPr/>
            <p:nvPr/>
          </p:nvSpPr>
          <p:spPr>
            <a:xfrm rot="16200000" flipH="1">
              <a:off x="3113000" y="2839126"/>
              <a:ext cx="137828" cy="119031"/>
            </a:xfrm>
            <a:prstGeom prst="triangle">
              <a:avLst/>
            </a:prstGeom>
            <a:solidFill>
              <a:srgbClr val="3CB4E7"/>
            </a:solidFill>
            <a:ln>
              <a:solidFill>
                <a:srgbClr val="3CB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0FFA49E2-3036-46EE-A9D5-2AB9716C1B6C}"/>
              </a:ext>
              <a:ext uri="{C183D7F6-B498-43B3-948B-1728B52AA6E4}">
                <adec:decorative xmlns:adec="http://schemas.microsoft.com/office/drawing/2017/decorative" val="1"/>
              </a:ext>
            </a:extLst>
          </p:cNvPr>
          <p:cNvGrpSpPr/>
          <p:nvPr/>
        </p:nvGrpSpPr>
        <p:grpSpPr>
          <a:xfrm>
            <a:off x="3497969" y="1021142"/>
            <a:ext cx="5022000" cy="4663135"/>
            <a:chOff x="3281995" y="1353939"/>
            <a:chExt cx="5016490" cy="4663135"/>
          </a:xfrm>
        </p:grpSpPr>
        <p:sp>
          <p:nvSpPr>
            <p:cNvPr id="32" name="Oval 31">
              <a:extLst>
                <a:ext uri="{FF2B5EF4-FFF2-40B4-BE49-F238E27FC236}">
                  <a16:creationId xmlns:a16="http://schemas.microsoft.com/office/drawing/2014/main" id="{4F4490F9-6516-4E84-A9DC-F163AA1A6A29}"/>
                </a:ext>
              </a:extLst>
            </p:cNvPr>
            <p:cNvSpPr/>
            <p:nvPr/>
          </p:nvSpPr>
          <p:spPr>
            <a:xfrm rot="16200000">
              <a:off x="2792785" y="3462210"/>
              <a:ext cx="1449939" cy="471520"/>
            </a:xfrm>
            <a:prstGeom prst="ellipse">
              <a:avLst/>
            </a:prstGeom>
            <a:gradFill flip="none" rotWithShape="1">
              <a:gsLst>
                <a:gs pos="0">
                  <a:schemeClr val="tx1">
                    <a:lumMod val="0"/>
                    <a:alpha val="2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3A46E1BF-2275-40E2-8233-DB6BED81EA4F}"/>
                </a:ext>
              </a:extLst>
            </p:cNvPr>
            <p:cNvSpPr/>
            <p:nvPr/>
          </p:nvSpPr>
          <p:spPr>
            <a:xfrm rot="12659762">
              <a:off x="3943189" y="5450404"/>
              <a:ext cx="1452560" cy="470670"/>
            </a:xfrm>
            <a:prstGeom prst="ellipse">
              <a:avLst/>
            </a:prstGeom>
            <a:gradFill flip="none" rotWithShape="1">
              <a:gsLst>
                <a:gs pos="0">
                  <a:schemeClr val="tx1">
                    <a:lumMod val="0"/>
                    <a:alpha val="2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9EFCE5A1-34E1-4DB7-80D4-1B11F6FC4D0A}"/>
                </a:ext>
              </a:extLst>
            </p:cNvPr>
            <p:cNvSpPr/>
            <p:nvPr/>
          </p:nvSpPr>
          <p:spPr>
            <a:xfrm rot="9032585">
              <a:off x="6251969" y="5473325"/>
              <a:ext cx="1452560" cy="470670"/>
            </a:xfrm>
            <a:prstGeom prst="ellipse">
              <a:avLst/>
            </a:prstGeom>
            <a:gradFill flip="none" rotWithShape="1">
              <a:gsLst>
                <a:gs pos="0">
                  <a:schemeClr val="tx1">
                    <a:lumMod val="0"/>
                    <a:alpha val="2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5F22330A-E3F7-4E51-ABA7-02FD1051C9AC}"/>
                </a:ext>
              </a:extLst>
            </p:cNvPr>
            <p:cNvSpPr/>
            <p:nvPr/>
          </p:nvSpPr>
          <p:spPr>
            <a:xfrm rot="5574299">
              <a:off x="7337755" y="3445671"/>
              <a:ext cx="1449939" cy="471520"/>
            </a:xfrm>
            <a:prstGeom prst="ellipse">
              <a:avLst/>
            </a:prstGeom>
            <a:gradFill flip="none" rotWithShape="1">
              <a:gsLst>
                <a:gs pos="0">
                  <a:schemeClr val="tx1">
                    <a:lumMod val="0"/>
                    <a:alpha val="2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108767E1-C514-4898-8107-784E90E6BA01}"/>
                </a:ext>
              </a:extLst>
            </p:cNvPr>
            <p:cNvSpPr/>
            <p:nvPr/>
          </p:nvSpPr>
          <p:spPr>
            <a:xfrm rot="1423873">
              <a:off x="6201811" y="1505993"/>
              <a:ext cx="1452560" cy="470670"/>
            </a:xfrm>
            <a:prstGeom prst="ellipse">
              <a:avLst/>
            </a:prstGeom>
            <a:gradFill flip="none" rotWithShape="1">
              <a:gsLst>
                <a:gs pos="0">
                  <a:schemeClr val="tx1">
                    <a:lumMod val="0"/>
                    <a:alpha val="2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4FA5DF3B-38F9-4F72-9051-55E549D6A1CA}"/>
                </a:ext>
              </a:extLst>
            </p:cNvPr>
            <p:cNvSpPr/>
            <p:nvPr/>
          </p:nvSpPr>
          <p:spPr>
            <a:xfrm rot="19804893">
              <a:off x="3932802" y="1518553"/>
              <a:ext cx="1452560" cy="470670"/>
            </a:xfrm>
            <a:prstGeom prst="ellipse">
              <a:avLst/>
            </a:prstGeom>
            <a:gradFill flip="none" rotWithShape="1">
              <a:gsLst>
                <a:gs pos="0">
                  <a:schemeClr val="tx1">
                    <a:lumMod val="0"/>
                    <a:alpha val="20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8" name="Freeform 6">
              <a:extLst>
                <a:ext uri="{FF2B5EF4-FFF2-40B4-BE49-F238E27FC236}">
                  <a16:creationId xmlns:a16="http://schemas.microsoft.com/office/drawing/2014/main" id="{77455244-A505-473C-9562-DE3B332D8A0C}"/>
                </a:ext>
              </a:extLst>
            </p:cNvPr>
            <p:cNvSpPr>
              <a:spLocks/>
            </p:cNvSpPr>
            <p:nvPr/>
          </p:nvSpPr>
          <p:spPr bwMode="auto">
            <a:xfrm>
              <a:off x="4731067" y="2272913"/>
              <a:ext cx="1086349" cy="1411281"/>
            </a:xfrm>
            <a:custGeom>
              <a:avLst/>
              <a:gdLst>
                <a:gd name="T0" fmla="*/ 609 w 826"/>
                <a:gd name="T1" fmla="*/ 0 h 1075"/>
                <a:gd name="T2" fmla="*/ 826 w 826"/>
                <a:gd name="T3" fmla="*/ 1075 h 1075"/>
                <a:gd name="T4" fmla="*/ 0 w 826"/>
                <a:gd name="T5" fmla="*/ 352 h 1075"/>
                <a:gd name="T6" fmla="*/ 54 w 826"/>
                <a:gd name="T7" fmla="*/ 295 h 1075"/>
                <a:gd name="T8" fmla="*/ 112 w 826"/>
                <a:gd name="T9" fmla="*/ 242 h 1075"/>
                <a:gd name="T10" fmla="*/ 173 w 826"/>
                <a:gd name="T11" fmla="*/ 193 h 1075"/>
                <a:gd name="T12" fmla="*/ 239 w 826"/>
                <a:gd name="T13" fmla="*/ 148 h 1075"/>
                <a:gd name="T14" fmla="*/ 307 w 826"/>
                <a:gd name="T15" fmla="*/ 108 h 1075"/>
                <a:gd name="T16" fmla="*/ 379 w 826"/>
                <a:gd name="T17" fmla="*/ 73 h 1075"/>
                <a:gd name="T18" fmla="*/ 454 w 826"/>
                <a:gd name="T19" fmla="*/ 43 h 1075"/>
                <a:gd name="T20" fmla="*/ 530 w 826"/>
                <a:gd name="T21" fmla="*/ 18 h 1075"/>
                <a:gd name="T22" fmla="*/ 609 w 826"/>
                <a:gd name="T2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1075">
                  <a:moveTo>
                    <a:pt x="609" y="0"/>
                  </a:moveTo>
                  <a:lnTo>
                    <a:pt x="826" y="1075"/>
                  </a:lnTo>
                  <a:lnTo>
                    <a:pt x="0" y="352"/>
                  </a:lnTo>
                  <a:lnTo>
                    <a:pt x="54" y="295"/>
                  </a:lnTo>
                  <a:lnTo>
                    <a:pt x="112" y="242"/>
                  </a:lnTo>
                  <a:lnTo>
                    <a:pt x="173" y="193"/>
                  </a:lnTo>
                  <a:lnTo>
                    <a:pt x="239" y="148"/>
                  </a:lnTo>
                  <a:lnTo>
                    <a:pt x="307" y="108"/>
                  </a:lnTo>
                  <a:lnTo>
                    <a:pt x="379" y="73"/>
                  </a:lnTo>
                  <a:lnTo>
                    <a:pt x="454" y="43"/>
                  </a:lnTo>
                  <a:lnTo>
                    <a:pt x="530" y="18"/>
                  </a:lnTo>
                  <a:lnTo>
                    <a:pt x="609" y="0"/>
                  </a:lnTo>
                  <a:close/>
                </a:path>
              </a:pathLst>
            </a:custGeom>
            <a:solidFill>
              <a:srgbClr val="A3D55F"/>
            </a:solidFill>
            <a:ln w="0">
              <a:solidFill>
                <a:srgbClr val="A3D55F"/>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39" name="Freeform 7">
              <a:extLst>
                <a:ext uri="{FF2B5EF4-FFF2-40B4-BE49-F238E27FC236}">
                  <a16:creationId xmlns:a16="http://schemas.microsoft.com/office/drawing/2014/main" id="{ADD6F56E-A2CC-4303-9AD3-96C3D7167EE2}"/>
                </a:ext>
              </a:extLst>
            </p:cNvPr>
            <p:cNvSpPr>
              <a:spLocks/>
            </p:cNvSpPr>
            <p:nvPr/>
          </p:nvSpPr>
          <p:spPr bwMode="auto">
            <a:xfrm>
              <a:off x="5817416" y="2272913"/>
              <a:ext cx="1086349" cy="1411281"/>
            </a:xfrm>
            <a:custGeom>
              <a:avLst/>
              <a:gdLst>
                <a:gd name="T0" fmla="*/ 218 w 826"/>
                <a:gd name="T1" fmla="*/ 0 h 1075"/>
                <a:gd name="T2" fmla="*/ 297 w 826"/>
                <a:gd name="T3" fmla="*/ 19 h 1075"/>
                <a:gd name="T4" fmla="*/ 374 w 826"/>
                <a:gd name="T5" fmla="*/ 43 h 1075"/>
                <a:gd name="T6" fmla="*/ 449 w 826"/>
                <a:gd name="T7" fmla="*/ 73 h 1075"/>
                <a:gd name="T8" fmla="*/ 520 w 826"/>
                <a:gd name="T9" fmla="*/ 109 h 1075"/>
                <a:gd name="T10" fmla="*/ 588 w 826"/>
                <a:gd name="T11" fmla="*/ 149 h 1075"/>
                <a:gd name="T12" fmla="*/ 653 w 826"/>
                <a:gd name="T13" fmla="*/ 193 h 1075"/>
                <a:gd name="T14" fmla="*/ 715 w 826"/>
                <a:gd name="T15" fmla="*/ 243 h 1075"/>
                <a:gd name="T16" fmla="*/ 772 w 826"/>
                <a:gd name="T17" fmla="*/ 296 h 1075"/>
                <a:gd name="T18" fmla="*/ 826 w 826"/>
                <a:gd name="T19" fmla="*/ 353 h 1075"/>
                <a:gd name="T20" fmla="*/ 0 w 826"/>
                <a:gd name="T21" fmla="*/ 1075 h 1075"/>
                <a:gd name="T22" fmla="*/ 218 w 826"/>
                <a:gd name="T2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1075">
                  <a:moveTo>
                    <a:pt x="218" y="0"/>
                  </a:moveTo>
                  <a:lnTo>
                    <a:pt x="297" y="19"/>
                  </a:lnTo>
                  <a:lnTo>
                    <a:pt x="374" y="43"/>
                  </a:lnTo>
                  <a:lnTo>
                    <a:pt x="449" y="73"/>
                  </a:lnTo>
                  <a:lnTo>
                    <a:pt x="520" y="109"/>
                  </a:lnTo>
                  <a:lnTo>
                    <a:pt x="588" y="149"/>
                  </a:lnTo>
                  <a:lnTo>
                    <a:pt x="653" y="193"/>
                  </a:lnTo>
                  <a:lnTo>
                    <a:pt x="715" y="243"/>
                  </a:lnTo>
                  <a:lnTo>
                    <a:pt x="772" y="296"/>
                  </a:lnTo>
                  <a:lnTo>
                    <a:pt x="826" y="353"/>
                  </a:lnTo>
                  <a:lnTo>
                    <a:pt x="0" y="1075"/>
                  </a:lnTo>
                  <a:lnTo>
                    <a:pt x="218" y="0"/>
                  </a:lnTo>
                  <a:close/>
                </a:path>
              </a:pathLst>
            </a:custGeom>
            <a:solidFill>
              <a:srgbClr val="13D0CA"/>
            </a:solidFill>
            <a:ln w="0">
              <a:solidFill>
                <a:srgbClr val="13D0CA"/>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0" name="Freeform 8">
              <a:extLst>
                <a:ext uri="{FF2B5EF4-FFF2-40B4-BE49-F238E27FC236}">
                  <a16:creationId xmlns:a16="http://schemas.microsoft.com/office/drawing/2014/main" id="{9B79A2C5-F855-4DFB-B47A-A524F7269F9A}"/>
                </a:ext>
              </a:extLst>
            </p:cNvPr>
            <p:cNvSpPr>
              <a:spLocks/>
            </p:cNvSpPr>
            <p:nvPr/>
          </p:nvSpPr>
          <p:spPr bwMode="auto">
            <a:xfrm>
              <a:off x="5817416" y="3215517"/>
              <a:ext cx="1444081" cy="922913"/>
            </a:xfrm>
            <a:custGeom>
              <a:avLst/>
              <a:gdLst>
                <a:gd name="T0" fmla="*/ 1038 w 1098"/>
                <a:gd name="T1" fmla="*/ 0 h 703"/>
                <a:gd name="T2" fmla="*/ 1059 w 1098"/>
                <a:gd name="T3" fmla="*/ 66 h 703"/>
                <a:gd name="T4" fmla="*/ 1075 w 1098"/>
                <a:gd name="T5" fmla="*/ 133 h 703"/>
                <a:gd name="T6" fmla="*/ 1087 w 1098"/>
                <a:gd name="T7" fmla="*/ 202 h 703"/>
                <a:gd name="T8" fmla="*/ 1094 w 1098"/>
                <a:gd name="T9" fmla="*/ 272 h 703"/>
                <a:gd name="T10" fmla="*/ 1098 w 1098"/>
                <a:gd name="T11" fmla="*/ 343 h 703"/>
                <a:gd name="T12" fmla="*/ 1097 w 1098"/>
                <a:gd name="T13" fmla="*/ 419 h 703"/>
                <a:gd name="T14" fmla="*/ 1090 w 1098"/>
                <a:gd name="T15" fmla="*/ 493 h 703"/>
                <a:gd name="T16" fmla="*/ 1078 w 1098"/>
                <a:gd name="T17" fmla="*/ 564 h 703"/>
                <a:gd name="T18" fmla="*/ 1063 w 1098"/>
                <a:gd name="T19" fmla="*/ 634 h 703"/>
                <a:gd name="T20" fmla="*/ 1043 w 1098"/>
                <a:gd name="T21" fmla="*/ 703 h 703"/>
                <a:gd name="T22" fmla="*/ 0 w 1098"/>
                <a:gd name="T23" fmla="*/ 357 h 703"/>
                <a:gd name="T24" fmla="*/ 1038 w 1098"/>
                <a:gd name="T25"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703">
                  <a:moveTo>
                    <a:pt x="1038" y="0"/>
                  </a:moveTo>
                  <a:lnTo>
                    <a:pt x="1059" y="66"/>
                  </a:lnTo>
                  <a:lnTo>
                    <a:pt x="1075" y="133"/>
                  </a:lnTo>
                  <a:lnTo>
                    <a:pt x="1087" y="202"/>
                  </a:lnTo>
                  <a:lnTo>
                    <a:pt x="1094" y="272"/>
                  </a:lnTo>
                  <a:lnTo>
                    <a:pt x="1098" y="343"/>
                  </a:lnTo>
                  <a:lnTo>
                    <a:pt x="1097" y="419"/>
                  </a:lnTo>
                  <a:lnTo>
                    <a:pt x="1090" y="493"/>
                  </a:lnTo>
                  <a:lnTo>
                    <a:pt x="1078" y="564"/>
                  </a:lnTo>
                  <a:lnTo>
                    <a:pt x="1063" y="634"/>
                  </a:lnTo>
                  <a:lnTo>
                    <a:pt x="1043" y="703"/>
                  </a:lnTo>
                  <a:lnTo>
                    <a:pt x="0" y="357"/>
                  </a:lnTo>
                  <a:lnTo>
                    <a:pt x="1038" y="0"/>
                  </a:lnTo>
                  <a:close/>
                </a:path>
              </a:pathLst>
            </a:custGeom>
            <a:solidFill>
              <a:srgbClr val="752F8A"/>
            </a:solidFill>
            <a:ln w="0">
              <a:solidFill>
                <a:srgbClr val="752F8A"/>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1" name="Freeform 9">
              <a:extLst>
                <a:ext uri="{FF2B5EF4-FFF2-40B4-BE49-F238E27FC236}">
                  <a16:creationId xmlns:a16="http://schemas.microsoft.com/office/drawing/2014/main" id="{6F7BA045-D1DE-41BF-8E13-52E80CD00CDA}"/>
                </a:ext>
              </a:extLst>
            </p:cNvPr>
            <p:cNvSpPr>
              <a:spLocks/>
            </p:cNvSpPr>
            <p:nvPr/>
          </p:nvSpPr>
          <p:spPr bwMode="auto">
            <a:xfrm>
              <a:off x="5817416" y="3684194"/>
              <a:ext cx="1082404" cy="1413907"/>
            </a:xfrm>
            <a:custGeom>
              <a:avLst/>
              <a:gdLst>
                <a:gd name="T0" fmla="*/ 0 w 823"/>
                <a:gd name="T1" fmla="*/ 0 h 1077"/>
                <a:gd name="T2" fmla="*/ 823 w 823"/>
                <a:gd name="T3" fmla="*/ 727 h 1077"/>
                <a:gd name="T4" fmla="*/ 769 w 823"/>
                <a:gd name="T5" fmla="*/ 784 h 1077"/>
                <a:gd name="T6" fmla="*/ 710 w 823"/>
                <a:gd name="T7" fmla="*/ 837 h 1077"/>
                <a:gd name="T8" fmla="*/ 649 w 823"/>
                <a:gd name="T9" fmla="*/ 886 h 1077"/>
                <a:gd name="T10" fmla="*/ 583 w 823"/>
                <a:gd name="T11" fmla="*/ 930 h 1077"/>
                <a:gd name="T12" fmla="*/ 515 w 823"/>
                <a:gd name="T13" fmla="*/ 970 h 1077"/>
                <a:gd name="T14" fmla="*/ 443 w 823"/>
                <a:gd name="T15" fmla="*/ 1005 h 1077"/>
                <a:gd name="T16" fmla="*/ 369 w 823"/>
                <a:gd name="T17" fmla="*/ 1034 h 1077"/>
                <a:gd name="T18" fmla="*/ 292 w 823"/>
                <a:gd name="T19" fmla="*/ 1059 h 1077"/>
                <a:gd name="T20" fmla="*/ 212 w 823"/>
                <a:gd name="T21" fmla="*/ 1077 h 1077"/>
                <a:gd name="T22" fmla="*/ 0 w 823"/>
                <a:gd name="T23"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3" h="1077">
                  <a:moveTo>
                    <a:pt x="0" y="0"/>
                  </a:moveTo>
                  <a:lnTo>
                    <a:pt x="823" y="727"/>
                  </a:lnTo>
                  <a:lnTo>
                    <a:pt x="769" y="784"/>
                  </a:lnTo>
                  <a:lnTo>
                    <a:pt x="710" y="837"/>
                  </a:lnTo>
                  <a:lnTo>
                    <a:pt x="649" y="886"/>
                  </a:lnTo>
                  <a:lnTo>
                    <a:pt x="583" y="930"/>
                  </a:lnTo>
                  <a:lnTo>
                    <a:pt x="515" y="970"/>
                  </a:lnTo>
                  <a:lnTo>
                    <a:pt x="443" y="1005"/>
                  </a:lnTo>
                  <a:lnTo>
                    <a:pt x="369" y="1034"/>
                  </a:lnTo>
                  <a:lnTo>
                    <a:pt x="292" y="1059"/>
                  </a:lnTo>
                  <a:lnTo>
                    <a:pt x="212" y="1077"/>
                  </a:lnTo>
                  <a:lnTo>
                    <a:pt x="0" y="0"/>
                  </a:lnTo>
                  <a:close/>
                </a:path>
              </a:pathLst>
            </a:custGeom>
            <a:solidFill>
              <a:srgbClr val="F79552"/>
            </a:solidFill>
            <a:ln w="0">
              <a:solidFill>
                <a:srgbClr val="F79552"/>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2" name="Freeform 10">
              <a:extLst>
                <a:ext uri="{FF2B5EF4-FFF2-40B4-BE49-F238E27FC236}">
                  <a16:creationId xmlns:a16="http://schemas.microsoft.com/office/drawing/2014/main" id="{039DB6AB-5F63-46D1-801E-5EAC7551DD9C}"/>
                </a:ext>
              </a:extLst>
            </p:cNvPr>
            <p:cNvSpPr>
              <a:spLocks/>
            </p:cNvSpPr>
            <p:nvPr/>
          </p:nvSpPr>
          <p:spPr bwMode="auto">
            <a:xfrm>
              <a:off x="4727120" y="3684194"/>
              <a:ext cx="1090295" cy="1411281"/>
            </a:xfrm>
            <a:custGeom>
              <a:avLst/>
              <a:gdLst>
                <a:gd name="T0" fmla="*/ 829 w 829"/>
                <a:gd name="T1" fmla="*/ 0 h 1075"/>
                <a:gd name="T2" fmla="*/ 608 w 829"/>
                <a:gd name="T3" fmla="*/ 1075 h 1075"/>
                <a:gd name="T4" fmla="*/ 529 w 829"/>
                <a:gd name="T5" fmla="*/ 1057 h 1075"/>
                <a:gd name="T6" fmla="*/ 452 w 829"/>
                <a:gd name="T7" fmla="*/ 1032 h 1075"/>
                <a:gd name="T8" fmla="*/ 378 w 829"/>
                <a:gd name="T9" fmla="*/ 1002 h 1075"/>
                <a:gd name="T10" fmla="*/ 306 w 829"/>
                <a:gd name="T11" fmla="*/ 966 h 1075"/>
                <a:gd name="T12" fmla="*/ 238 w 829"/>
                <a:gd name="T13" fmla="*/ 926 h 1075"/>
                <a:gd name="T14" fmla="*/ 173 w 829"/>
                <a:gd name="T15" fmla="*/ 881 h 1075"/>
                <a:gd name="T16" fmla="*/ 111 w 829"/>
                <a:gd name="T17" fmla="*/ 831 h 1075"/>
                <a:gd name="T18" fmla="*/ 54 w 829"/>
                <a:gd name="T19" fmla="*/ 778 h 1075"/>
                <a:gd name="T20" fmla="*/ 0 w 829"/>
                <a:gd name="T21" fmla="*/ 721 h 1075"/>
                <a:gd name="T22" fmla="*/ 829 w 829"/>
                <a:gd name="T2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9" h="1075">
                  <a:moveTo>
                    <a:pt x="829" y="0"/>
                  </a:moveTo>
                  <a:lnTo>
                    <a:pt x="608" y="1075"/>
                  </a:lnTo>
                  <a:lnTo>
                    <a:pt x="529" y="1057"/>
                  </a:lnTo>
                  <a:lnTo>
                    <a:pt x="452" y="1032"/>
                  </a:lnTo>
                  <a:lnTo>
                    <a:pt x="378" y="1002"/>
                  </a:lnTo>
                  <a:lnTo>
                    <a:pt x="306" y="966"/>
                  </a:lnTo>
                  <a:lnTo>
                    <a:pt x="238" y="926"/>
                  </a:lnTo>
                  <a:lnTo>
                    <a:pt x="173" y="881"/>
                  </a:lnTo>
                  <a:lnTo>
                    <a:pt x="111" y="831"/>
                  </a:lnTo>
                  <a:lnTo>
                    <a:pt x="54" y="778"/>
                  </a:lnTo>
                  <a:lnTo>
                    <a:pt x="0" y="721"/>
                  </a:lnTo>
                  <a:lnTo>
                    <a:pt x="829" y="0"/>
                  </a:lnTo>
                  <a:close/>
                </a:path>
              </a:pathLst>
            </a:custGeom>
            <a:solidFill>
              <a:srgbClr val="C08BBF"/>
            </a:solidFill>
            <a:ln w="0">
              <a:solidFill>
                <a:srgbClr val="C08BBF"/>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3" name="Freeform 11">
              <a:extLst>
                <a:ext uri="{FF2B5EF4-FFF2-40B4-BE49-F238E27FC236}">
                  <a16:creationId xmlns:a16="http://schemas.microsoft.com/office/drawing/2014/main" id="{7622B507-80FF-494A-95C8-2E93F4E480CD}"/>
                </a:ext>
              </a:extLst>
            </p:cNvPr>
            <p:cNvSpPr>
              <a:spLocks/>
            </p:cNvSpPr>
            <p:nvPr/>
          </p:nvSpPr>
          <p:spPr bwMode="auto">
            <a:xfrm>
              <a:off x="4373335" y="3233896"/>
              <a:ext cx="1444081" cy="924225"/>
            </a:xfrm>
            <a:custGeom>
              <a:avLst/>
              <a:gdLst>
                <a:gd name="T0" fmla="*/ 55 w 1098"/>
                <a:gd name="T1" fmla="*/ 0 h 704"/>
                <a:gd name="T2" fmla="*/ 1098 w 1098"/>
                <a:gd name="T3" fmla="*/ 343 h 704"/>
                <a:gd name="T4" fmla="*/ 60 w 1098"/>
                <a:gd name="T5" fmla="*/ 704 h 704"/>
                <a:gd name="T6" fmla="*/ 39 w 1098"/>
                <a:gd name="T7" fmla="*/ 634 h 704"/>
                <a:gd name="T8" fmla="*/ 22 w 1098"/>
                <a:gd name="T9" fmla="*/ 564 h 704"/>
                <a:gd name="T10" fmla="*/ 9 w 1098"/>
                <a:gd name="T11" fmla="*/ 492 h 704"/>
                <a:gd name="T12" fmla="*/ 2 w 1098"/>
                <a:gd name="T13" fmla="*/ 418 h 704"/>
                <a:gd name="T14" fmla="*/ 0 w 1098"/>
                <a:gd name="T15" fmla="*/ 343 h 704"/>
                <a:gd name="T16" fmla="*/ 2 w 1098"/>
                <a:gd name="T17" fmla="*/ 272 h 704"/>
                <a:gd name="T18" fmla="*/ 9 w 1098"/>
                <a:gd name="T19" fmla="*/ 202 h 704"/>
                <a:gd name="T20" fmla="*/ 20 w 1098"/>
                <a:gd name="T21" fmla="*/ 133 h 704"/>
                <a:gd name="T22" fmla="*/ 35 w 1098"/>
                <a:gd name="T23" fmla="*/ 66 h 704"/>
                <a:gd name="T24" fmla="*/ 55 w 1098"/>
                <a:gd name="T25"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704">
                  <a:moveTo>
                    <a:pt x="55" y="0"/>
                  </a:moveTo>
                  <a:lnTo>
                    <a:pt x="1098" y="343"/>
                  </a:lnTo>
                  <a:lnTo>
                    <a:pt x="60" y="704"/>
                  </a:lnTo>
                  <a:lnTo>
                    <a:pt x="39" y="634"/>
                  </a:lnTo>
                  <a:lnTo>
                    <a:pt x="22" y="564"/>
                  </a:lnTo>
                  <a:lnTo>
                    <a:pt x="9" y="492"/>
                  </a:lnTo>
                  <a:lnTo>
                    <a:pt x="2" y="418"/>
                  </a:lnTo>
                  <a:lnTo>
                    <a:pt x="0" y="343"/>
                  </a:lnTo>
                  <a:lnTo>
                    <a:pt x="2" y="272"/>
                  </a:lnTo>
                  <a:lnTo>
                    <a:pt x="9" y="202"/>
                  </a:lnTo>
                  <a:lnTo>
                    <a:pt x="20" y="133"/>
                  </a:lnTo>
                  <a:lnTo>
                    <a:pt x="35" y="66"/>
                  </a:lnTo>
                  <a:lnTo>
                    <a:pt x="55" y="0"/>
                  </a:lnTo>
                  <a:close/>
                </a:path>
              </a:pathLst>
            </a:custGeom>
            <a:solidFill>
              <a:srgbClr val="3CB4E7"/>
            </a:solidFill>
            <a:ln w="0">
              <a:solidFill>
                <a:srgbClr val="3CB4E7"/>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4" name="Freeform 12">
              <a:extLst>
                <a:ext uri="{FF2B5EF4-FFF2-40B4-BE49-F238E27FC236}">
                  <a16:creationId xmlns:a16="http://schemas.microsoft.com/office/drawing/2014/main" id="{8492ED0B-168E-45EC-86BC-6D6D3ACDFB73}"/>
                </a:ext>
              </a:extLst>
            </p:cNvPr>
            <p:cNvSpPr>
              <a:spLocks/>
            </p:cNvSpPr>
            <p:nvPr/>
          </p:nvSpPr>
          <p:spPr bwMode="auto">
            <a:xfrm>
              <a:off x="3881453" y="1353939"/>
              <a:ext cx="1842584" cy="1626584"/>
            </a:xfrm>
            <a:custGeom>
              <a:avLst/>
              <a:gdLst>
                <a:gd name="T0" fmla="*/ 1333 w 1401"/>
                <a:gd name="T1" fmla="*/ 0 h 1239"/>
                <a:gd name="T2" fmla="*/ 1401 w 1401"/>
                <a:gd name="T3" fmla="*/ 819 h 1239"/>
                <a:gd name="T4" fmla="*/ 1358 w 1401"/>
                <a:gd name="T5" fmla="*/ 823 h 1239"/>
                <a:gd name="T6" fmla="*/ 1318 w 1401"/>
                <a:gd name="T7" fmla="*/ 829 h 1239"/>
                <a:gd name="T8" fmla="*/ 1280 w 1401"/>
                <a:gd name="T9" fmla="*/ 837 h 1239"/>
                <a:gd name="T10" fmla="*/ 1244 w 1401"/>
                <a:gd name="T11" fmla="*/ 844 h 1239"/>
                <a:gd name="T12" fmla="*/ 1213 w 1401"/>
                <a:gd name="T13" fmla="*/ 853 h 1239"/>
                <a:gd name="T14" fmla="*/ 1184 w 1401"/>
                <a:gd name="T15" fmla="*/ 862 h 1239"/>
                <a:gd name="T16" fmla="*/ 1159 w 1401"/>
                <a:gd name="T17" fmla="*/ 870 h 1239"/>
                <a:gd name="T18" fmla="*/ 1137 w 1401"/>
                <a:gd name="T19" fmla="*/ 878 h 1239"/>
                <a:gd name="T20" fmla="*/ 1121 w 1401"/>
                <a:gd name="T21" fmla="*/ 884 h 1239"/>
                <a:gd name="T22" fmla="*/ 1108 w 1401"/>
                <a:gd name="T23" fmla="*/ 890 h 1239"/>
                <a:gd name="T24" fmla="*/ 1101 w 1401"/>
                <a:gd name="T25" fmla="*/ 893 h 1239"/>
                <a:gd name="T26" fmla="*/ 1098 w 1401"/>
                <a:gd name="T27" fmla="*/ 894 h 1239"/>
                <a:gd name="T28" fmla="*/ 1049 w 1401"/>
                <a:gd name="T29" fmla="*/ 1052 h 1239"/>
                <a:gd name="T30" fmla="*/ 891 w 1401"/>
                <a:gd name="T31" fmla="*/ 1015 h 1239"/>
                <a:gd name="T32" fmla="*/ 868 w 1401"/>
                <a:gd name="T33" fmla="*/ 1032 h 1239"/>
                <a:gd name="T34" fmla="*/ 846 w 1401"/>
                <a:gd name="T35" fmla="*/ 1049 h 1239"/>
                <a:gd name="T36" fmla="*/ 825 w 1401"/>
                <a:gd name="T37" fmla="*/ 1069 h 1239"/>
                <a:gd name="T38" fmla="*/ 803 w 1401"/>
                <a:gd name="T39" fmla="*/ 1090 h 1239"/>
                <a:gd name="T40" fmla="*/ 784 w 1401"/>
                <a:gd name="T41" fmla="*/ 1110 h 1239"/>
                <a:gd name="T42" fmla="*/ 764 w 1401"/>
                <a:gd name="T43" fmla="*/ 1132 h 1239"/>
                <a:gd name="T44" fmla="*/ 746 w 1401"/>
                <a:gd name="T45" fmla="*/ 1153 h 1239"/>
                <a:gd name="T46" fmla="*/ 730 w 1401"/>
                <a:gd name="T47" fmla="*/ 1173 h 1239"/>
                <a:gd name="T48" fmla="*/ 715 w 1401"/>
                <a:gd name="T49" fmla="*/ 1190 h 1239"/>
                <a:gd name="T50" fmla="*/ 703 w 1401"/>
                <a:gd name="T51" fmla="*/ 1207 h 1239"/>
                <a:gd name="T52" fmla="*/ 693 w 1401"/>
                <a:gd name="T53" fmla="*/ 1221 h 1239"/>
                <a:gd name="T54" fmla="*/ 685 w 1401"/>
                <a:gd name="T55" fmla="*/ 1230 h 1239"/>
                <a:gd name="T56" fmla="*/ 680 w 1401"/>
                <a:gd name="T57" fmla="*/ 1237 h 1239"/>
                <a:gd name="T58" fmla="*/ 679 w 1401"/>
                <a:gd name="T59" fmla="*/ 1239 h 1239"/>
                <a:gd name="T60" fmla="*/ 0 w 1401"/>
                <a:gd name="T61" fmla="*/ 770 h 1239"/>
                <a:gd name="T62" fmla="*/ 60 w 1401"/>
                <a:gd name="T63" fmla="*/ 690 h 1239"/>
                <a:gd name="T64" fmla="*/ 123 w 1401"/>
                <a:gd name="T65" fmla="*/ 614 h 1239"/>
                <a:gd name="T66" fmla="*/ 185 w 1401"/>
                <a:gd name="T67" fmla="*/ 545 h 1239"/>
                <a:gd name="T68" fmla="*/ 250 w 1401"/>
                <a:gd name="T69" fmla="*/ 481 h 1239"/>
                <a:gd name="T70" fmla="*/ 316 w 1401"/>
                <a:gd name="T71" fmla="*/ 423 h 1239"/>
                <a:gd name="T72" fmla="*/ 382 w 1401"/>
                <a:gd name="T73" fmla="*/ 369 h 1239"/>
                <a:gd name="T74" fmla="*/ 449 w 1401"/>
                <a:gd name="T75" fmla="*/ 320 h 1239"/>
                <a:gd name="T76" fmla="*/ 516 w 1401"/>
                <a:gd name="T77" fmla="*/ 276 h 1239"/>
                <a:gd name="T78" fmla="*/ 582 w 1401"/>
                <a:gd name="T79" fmla="*/ 236 h 1239"/>
                <a:gd name="T80" fmla="*/ 647 w 1401"/>
                <a:gd name="T81" fmla="*/ 199 h 1239"/>
                <a:gd name="T82" fmla="*/ 712 w 1401"/>
                <a:gd name="T83" fmla="*/ 168 h 1239"/>
                <a:gd name="T84" fmla="*/ 775 w 1401"/>
                <a:gd name="T85" fmla="*/ 138 h 1239"/>
                <a:gd name="T86" fmla="*/ 836 w 1401"/>
                <a:gd name="T87" fmla="*/ 114 h 1239"/>
                <a:gd name="T88" fmla="*/ 895 w 1401"/>
                <a:gd name="T89" fmla="*/ 92 h 1239"/>
                <a:gd name="T90" fmla="*/ 952 w 1401"/>
                <a:gd name="T91" fmla="*/ 74 h 1239"/>
                <a:gd name="T92" fmla="*/ 1006 w 1401"/>
                <a:gd name="T93" fmla="*/ 57 h 1239"/>
                <a:gd name="T94" fmla="*/ 1057 w 1401"/>
                <a:gd name="T95" fmla="*/ 43 h 1239"/>
                <a:gd name="T96" fmla="*/ 1105 w 1401"/>
                <a:gd name="T97" fmla="*/ 32 h 1239"/>
                <a:gd name="T98" fmla="*/ 1149 w 1401"/>
                <a:gd name="T99" fmla="*/ 24 h 1239"/>
                <a:gd name="T100" fmla="*/ 1190 w 1401"/>
                <a:gd name="T101" fmla="*/ 16 h 1239"/>
                <a:gd name="T102" fmla="*/ 1226 w 1401"/>
                <a:gd name="T103" fmla="*/ 11 h 1239"/>
                <a:gd name="T104" fmla="*/ 1257 w 1401"/>
                <a:gd name="T105" fmla="*/ 6 h 1239"/>
                <a:gd name="T106" fmla="*/ 1283 w 1401"/>
                <a:gd name="T107" fmla="*/ 4 h 1239"/>
                <a:gd name="T108" fmla="*/ 1304 w 1401"/>
                <a:gd name="T109" fmla="*/ 2 h 1239"/>
                <a:gd name="T110" fmla="*/ 1320 w 1401"/>
                <a:gd name="T111" fmla="*/ 1 h 1239"/>
                <a:gd name="T112" fmla="*/ 1330 w 1401"/>
                <a:gd name="T113" fmla="*/ 1 h 1239"/>
                <a:gd name="T114" fmla="*/ 1333 w 1401"/>
                <a:gd name="T115" fmla="*/ 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1" h="1239">
                  <a:moveTo>
                    <a:pt x="1333" y="0"/>
                  </a:moveTo>
                  <a:lnTo>
                    <a:pt x="1401" y="819"/>
                  </a:lnTo>
                  <a:lnTo>
                    <a:pt x="1358" y="823"/>
                  </a:lnTo>
                  <a:lnTo>
                    <a:pt x="1318" y="829"/>
                  </a:lnTo>
                  <a:lnTo>
                    <a:pt x="1280" y="837"/>
                  </a:lnTo>
                  <a:lnTo>
                    <a:pt x="1244" y="844"/>
                  </a:lnTo>
                  <a:lnTo>
                    <a:pt x="1213" y="853"/>
                  </a:lnTo>
                  <a:lnTo>
                    <a:pt x="1184" y="862"/>
                  </a:lnTo>
                  <a:lnTo>
                    <a:pt x="1159" y="870"/>
                  </a:lnTo>
                  <a:lnTo>
                    <a:pt x="1137" y="878"/>
                  </a:lnTo>
                  <a:lnTo>
                    <a:pt x="1121" y="884"/>
                  </a:lnTo>
                  <a:lnTo>
                    <a:pt x="1108" y="890"/>
                  </a:lnTo>
                  <a:lnTo>
                    <a:pt x="1101" y="893"/>
                  </a:lnTo>
                  <a:lnTo>
                    <a:pt x="1098" y="894"/>
                  </a:lnTo>
                  <a:lnTo>
                    <a:pt x="1049" y="1052"/>
                  </a:lnTo>
                  <a:lnTo>
                    <a:pt x="891" y="1015"/>
                  </a:lnTo>
                  <a:lnTo>
                    <a:pt x="868" y="1032"/>
                  </a:lnTo>
                  <a:lnTo>
                    <a:pt x="846" y="1049"/>
                  </a:lnTo>
                  <a:lnTo>
                    <a:pt x="825" y="1069"/>
                  </a:lnTo>
                  <a:lnTo>
                    <a:pt x="803" y="1090"/>
                  </a:lnTo>
                  <a:lnTo>
                    <a:pt x="784" y="1110"/>
                  </a:lnTo>
                  <a:lnTo>
                    <a:pt x="764" y="1132"/>
                  </a:lnTo>
                  <a:lnTo>
                    <a:pt x="746" y="1153"/>
                  </a:lnTo>
                  <a:lnTo>
                    <a:pt x="730" y="1173"/>
                  </a:lnTo>
                  <a:lnTo>
                    <a:pt x="715" y="1190"/>
                  </a:lnTo>
                  <a:lnTo>
                    <a:pt x="703" y="1207"/>
                  </a:lnTo>
                  <a:lnTo>
                    <a:pt x="693" y="1221"/>
                  </a:lnTo>
                  <a:lnTo>
                    <a:pt x="685" y="1230"/>
                  </a:lnTo>
                  <a:lnTo>
                    <a:pt x="680" y="1237"/>
                  </a:lnTo>
                  <a:lnTo>
                    <a:pt x="679" y="1239"/>
                  </a:lnTo>
                  <a:lnTo>
                    <a:pt x="0" y="770"/>
                  </a:lnTo>
                  <a:lnTo>
                    <a:pt x="60" y="690"/>
                  </a:lnTo>
                  <a:lnTo>
                    <a:pt x="123" y="614"/>
                  </a:lnTo>
                  <a:lnTo>
                    <a:pt x="185" y="545"/>
                  </a:lnTo>
                  <a:lnTo>
                    <a:pt x="250" y="481"/>
                  </a:lnTo>
                  <a:lnTo>
                    <a:pt x="316" y="423"/>
                  </a:lnTo>
                  <a:lnTo>
                    <a:pt x="382" y="369"/>
                  </a:lnTo>
                  <a:lnTo>
                    <a:pt x="449" y="320"/>
                  </a:lnTo>
                  <a:lnTo>
                    <a:pt x="516" y="276"/>
                  </a:lnTo>
                  <a:lnTo>
                    <a:pt x="582" y="236"/>
                  </a:lnTo>
                  <a:lnTo>
                    <a:pt x="647" y="199"/>
                  </a:lnTo>
                  <a:lnTo>
                    <a:pt x="712" y="168"/>
                  </a:lnTo>
                  <a:lnTo>
                    <a:pt x="775" y="138"/>
                  </a:lnTo>
                  <a:lnTo>
                    <a:pt x="836" y="114"/>
                  </a:lnTo>
                  <a:lnTo>
                    <a:pt x="895" y="92"/>
                  </a:lnTo>
                  <a:lnTo>
                    <a:pt x="952" y="74"/>
                  </a:lnTo>
                  <a:lnTo>
                    <a:pt x="1006" y="57"/>
                  </a:lnTo>
                  <a:lnTo>
                    <a:pt x="1057" y="43"/>
                  </a:lnTo>
                  <a:lnTo>
                    <a:pt x="1105" y="32"/>
                  </a:lnTo>
                  <a:lnTo>
                    <a:pt x="1149" y="24"/>
                  </a:lnTo>
                  <a:lnTo>
                    <a:pt x="1190" y="16"/>
                  </a:lnTo>
                  <a:lnTo>
                    <a:pt x="1226" y="11"/>
                  </a:lnTo>
                  <a:lnTo>
                    <a:pt x="1257" y="6"/>
                  </a:lnTo>
                  <a:lnTo>
                    <a:pt x="1283" y="4"/>
                  </a:lnTo>
                  <a:lnTo>
                    <a:pt x="1304" y="2"/>
                  </a:lnTo>
                  <a:lnTo>
                    <a:pt x="1320" y="1"/>
                  </a:lnTo>
                  <a:lnTo>
                    <a:pt x="1330" y="1"/>
                  </a:lnTo>
                  <a:lnTo>
                    <a:pt x="1333" y="0"/>
                  </a:lnTo>
                  <a:close/>
                </a:path>
              </a:pathLst>
            </a:custGeom>
            <a:solidFill>
              <a:schemeClr val="bg1"/>
            </a:solidFill>
            <a:ln w="0">
              <a:noFill/>
              <a:prstDash val="solid"/>
              <a:round/>
              <a:headEnd/>
              <a:tailEnd/>
            </a:ln>
            <a:effectLst>
              <a:outerShdw blurRad="127000" dist="63500" dir="36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5" name="Freeform 13">
              <a:extLst>
                <a:ext uri="{FF2B5EF4-FFF2-40B4-BE49-F238E27FC236}">
                  <a16:creationId xmlns:a16="http://schemas.microsoft.com/office/drawing/2014/main" id="{AC86F395-7B9C-44AB-B3FB-51B04AC84032}"/>
                </a:ext>
              </a:extLst>
            </p:cNvPr>
            <p:cNvSpPr>
              <a:spLocks/>
            </p:cNvSpPr>
            <p:nvPr/>
          </p:nvSpPr>
          <p:spPr bwMode="auto">
            <a:xfrm>
              <a:off x="5916055" y="1353939"/>
              <a:ext cx="1841269" cy="1629209"/>
            </a:xfrm>
            <a:custGeom>
              <a:avLst/>
              <a:gdLst>
                <a:gd name="T0" fmla="*/ 73 w 1400"/>
                <a:gd name="T1" fmla="*/ 0 h 1241"/>
                <a:gd name="T2" fmla="*/ 170 w 1400"/>
                <a:gd name="T3" fmla="*/ 12 h 1241"/>
                <a:gd name="T4" fmla="*/ 262 w 1400"/>
                <a:gd name="T5" fmla="*/ 28 h 1241"/>
                <a:gd name="T6" fmla="*/ 351 w 1400"/>
                <a:gd name="T7" fmla="*/ 48 h 1241"/>
                <a:gd name="T8" fmla="*/ 436 w 1400"/>
                <a:gd name="T9" fmla="*/ 71 h 1241"/>
                <a:gd name="T10" fmla="*/ 518 w 1400"/>
                <a:gd name="T11" fmla="*/ 98 h 1241"/>
                <a:gd name="T12" fmla="*/ 594 w 1400"/>
                <a:gd name="T13" fmla="*/ 128 h 1241"/>
                <a:gd name="T14" fmla="*/ 669 w 1400"/>
                <a:gd name="T15" fmla="*/ 160 h 1241"/>
                <a:gd name="T16" fmla="*/ 738 w 1400"/>
                <a:gd name="T17" fmla="*/ 194 h 1241"/>
                <a:gd name="T18" fmla="*/ 804 w 1400"/>
                <a:gd name="T19" fmla="*/ 229 h 1241"/>
                <a:gd name="T20" fmla="*/ 867 w 1400"/>
                <a:gd name="T21" fmla="*/ 267 h 1241"/>
                <a:gd name="T22" fmla="*/ 926 w 1400"/>
                <a:gd name="T23" fmla="*/ 305 h 1241"/>
                <a:gd name="T24" fmla="*/ 982 w 1400"/>
                <a:gd name="T25" fmla="*/ 344 h 1241"/>
                <a:gd name="T26" fmla="*/ 1034 w 1400"/>
                <a:gd name="T27" fmla="*/ 384 h 1241"/>
                <a:gd name="T28" fmla="*/ 1082 w 1400"/>
                <a:gd name="T29" fmla="*/ 423 h 1241"/>
                <a:gd name="T30" fmla="*/ 1127 w 1400"/>
                <a:gd name="T31" fmla="*/ 462 h 1241"/>
                <a:gd name="T32" fmla="*/ 1168 w 1400"/>
                <a:gd name="T33" fmla="*/ 501 h 1241"/>
                <a:gd name="T34" fmla="*/ 1206 w 1400"/>
                <a:gd name="T35" fmla="*/ 537 h 1241"/>
                <a:gd name="T36" fmla="*/ 1240 w 1400"/>
                <a:gd name="T37" fmla="*/ 573 h 1241"/>
                <a:gd name="T38" fmla="*/ 1270 w 1400"/>
                <a:gd name="T39" fmla="*/ 608 h 1241"/>
                <a:gd name="T40" fmla="*/ 1299 w 1400"/>
                <a:gd name="T41" fmla="*/ 640 h 1241"/>
                <a:gd name="T42" fmla="*/ 1322 w 1400"/>
                <a:gd name="T43" fmla="*/ 669 h 1241"/>
                <a:gd name="T44" fmla="*/ 1344 w 1400"/>
                <a:gd name="T45" fmla="*/ 696 h 1241"/>
                <a:gd name="T46" fmla="*/ 1361 w 1400"/>
                <a:gd name="T47" fmla="*/ 720 h 1241"/>
                <a:gd name="T48" fmla="*/ 1375 w 1400"/>
                <a:gd name="T49" fmla="*/ 740 h 1241"/>
                <a:gd name="T50" fmla="*/ 1386 w 1400"/>
                <a:gd name="T51" fmla="*/ 756 h 1241"/>
                <a:gd name="T52" fmla="*/ 1395 w 1400"/>
                <a:gd name="T53" fmla="*/ 769 h 1241"/>
                <a:gd name="T54" fmla="*/ 1399 w 1400"/>
                <a:gd name="T55" fmla="*/ 775 h 1241"/>
                <a:gd name="T56" fmla="*/ 1400 w 1400"/>
                <a:gd name="T57" fmla="*/ 779 h 1241"/>
                <a:gd name="T58" fmla="*/ 723 w 1400"/>
                <a:gd name="T59" fmla="*/ 1241 h 1241"/>
                <a:gd name="T60" fmla="*/ 698 w 1400"/>
                <a:gd name="T61" fmla="*/ 1207 h 1241"/>
                <a:gd name="T62" fmla="*/ 672 w 1400"/>
                <a:gd name="T63" fmla="*/ 1174 h 1241"/>
                <a:gd name="T64" fmla="*/ 647 w 1400"/>
                <a:gd name="T65" fmla="*/ 1145 h 1241"/>
                <a:gd name="T66" fmla="*/ 622 w 1400"/>
                <a:gd name="T67" fmla="*/ 1119 h 1241"/>
                <a:gd name="T68" fmla="*/ 600 w 1400"/>
                <a:gd name="T69" fmla="*/ 1095 h 1241"/>
                <a:gd name="T70" fmla="*/ 578 w 1400"/>
                <a:gd name="T71" fmla="*/ 1075 h 1241"/>
                <a:gd name="T72" fmla="*/ 559 w 1400"/>
                <a:gd name="T73" fmla="*/ 1056 h 1241"/>
                <a:gd name="T74" fmla="*/ 541 w 1400"/>
                <a:gd name="T75" fmla="*/ 1042 h 1241"/>
                <a:gd name="T76" fmla="*/ 527 w 1400"/>
                <a:gd name="T77" fmla="*/ 1030 h 1241"/>
                <a:gd name="T78" fmla="*/ 516 w 1400"/>
                <a:gd name="T79" fmla="*/ 1022 h 1241"/>
                <a:gd name="T80" fmla="*/ 510 w 1400"/>
                <a:gd name="T81" fmla="*/ 1017 h 1241"/>
                <a:gd name="T82" fmla="*/ 508 w 1400"/>
                <a:gd name="T83" fmla="*/ 1015 h 1241"/>
                <a:gd name="T84" fmla="*/ 346 w 1400"/>
                <a:gd name="T85" fmla="*/ 1051 h 1241"/>
                <a:gd name="T86" fmla="*/ 299 w 1400"/>
                <a:gd name="T87" fmla="*/ 894 h 1241"/>
                <a:gd name="T88" fmla="*/ 271 w 1400"/>
                <a:gd name="T89" fmla="*/ 881 h 1241"/>
                <a:gd name="T90" fmla="*/ 239 w 1400"/>
                <a:gd name="T91" fmla="*/ 870 h 1241"/>
                <a:gd name="T92" fmla="*/ 206 w 1400"/>
                <a:gd name="T93" fmla="*/ 860 h 1241"/>
                <a:gd name="T94" fmla="*/ 172 w 1400"/>
                <a:gd name="T95" fmla="*/ 851 h 1241"/>
                <a:gd name="T96" fmla="*/ 140 w 1400"/>
                <a:gd name="T97" fmla="*/ 843 h 1241"/>
                <a:gd name="T98" fmla="*/ 109 w 1400"/>
                <a:gd name="T99" fmla="*/ 837 h 1241"/>
                <a:gd name="T100" fmla="*/ 79 w 1400"/>
                <a:gd name="T101" fmla="*/ 832 h 1241"/>
                <a:gd name="T102" fmla="*/ 53 w 1400"/>
                <a:gd name="T103" fmla="*/ 828 h 1241"/>
                <a:gd name="T104" fmla="*/ 32 w 1400"/>
                <a:gd name="T105" fmla="*/ 825 h 1241"/>
                <a:gd name="T106" fmla="*/ 14 w 1400"/>
                <a:gd name="T107" fmla="*/ 823 h 1241"/>
                <a:gd name="T108" fmla="*/ 4 w 1400"/>
                <a:gd name="T109" fmla="*/ 822 h 1241"/>
                <a:gd name="T110" fmla="*/ 0 w 1400"/>
                <a:gd name="T111" fmla="*/ 821 h 1241"/>
                <a:gd name="T112" fmla="*/ 73 w 1400"/>
                <a:gd name="T113" fmla="*/ 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0" h="1241">
                  <a:moveTo>
                    <a:pt x="73" y="0"/>
                  </a:moveTo>
                  <a:lnTo>
                    <a:pt x="170" y="12"/>
                  </a:lnTo>
                  <a:lnTo>
                    <a:pt x="262" y="28"/>
                  </a:lnTo>
                  <a:lnTo>
                    <a:pt x="351" y="48"/>
                  </a:lnTo>
                  <a:lnTo>
                    <a:pt x="436" y="71"/>
                  </a:lnTo>
                  <a:lnTo>
                    <a:pt x="518" y="98"/>
                  </a:lnTo>
                  <a:lnTo>
                    <a:pt x="594" y="128"/>
                  </a:lnTo>
                  <a:lnTo>
                    <a:pt x="669" y="160"/>
                  </a:lnTo>
                  <a:lnTo>
                    <a:pt x="738" y="194"/>
                  </a:lnTo>
                  <a:lnTo>
                    <a:pt x="804" y="229"/>
                  </a:lnTo>
                  <a:lnTo>
                    <a:pt x="867" y="267"/>
                  </a:lnTo>
                  <a:lnTo>
                    <a:pt x="926" y="305"/>
                  </a:lnTo>
                  <a:lnTo>
                    <a:pt x="982" y="344"/>
                  </a:lnTo>
                  <a:lnTo>
                    <a:pt x="1034" y="384"/>
                  </a:lnTo>
                  <a:lnTo>
                    <a:pt x="1082" y="423"/>
                  </a:lnTo>
                  <a:lnTo>
                    <a:pt x="1127" y="462"/>
                  </a:lnTo>
                  <a:lnTo>
                    <a:pt x="1168" y="501"/>
                  </a:lnTo>
                  <a:lnTo>
                    <a:pt x="1206" y="537"/>
                  </a:lnTo>
                  <a:lnTo>
                    <a:pt x="1240" y="573"/>
                  </a:lnTo>
                  <a:lnTo>
                    <a:pt x="1270" y="608"/>
                  </a:lnTo>
                  <a:lnTo>
                    <a:pt x="1299" y="640"/>
                  </a:lnTo>
                  <a:lnTo>
                    <a:pt x="1322" y="669"/>
                  </a:lnTo>
                  <a:lnTo>
                    <a:pt x="1344" y="696"/>
                  </a:lnTo>
                  <a:lnTo>
                    <a:pt x="1361" y="720"/>
                  </a:lnTo>
                  <a:lnTo>
                    <a:pt x="1375" y="740"/>
                  </a:lnTo>
                  <a:lnTo>
                    <a:pt x="1386" y="756"/>
                  </a:lnTo>
                  <a:lnTo>
                    <a:pt x="1395" y="769"/>
                  </a:lnTo>
                  <a:lnTo>
                    <a:pt x="1399" y="775"/>
                  </a:lnTo>
                  <a:lnTo>
                    <a:pt x="1400" y="779"/>
                  </a:lnTo>
                  <a:lnTo>
                    <a:pt x="723" y="1241"/>
                  </a:lnTo>
                  <a:lnTo>
                    <a:pt x="698" y="1207"/>
                  </a:lnTo>
                  <a:lnTo>
                    <a:pt x="672" y="1174"/>
                  </a:lnTo>
                  <a:lnTo>
                    <a:pt x="647" y="1145"/>
                  </a:lnTo>
                  <a:lnTo>
                    <a:pt x="622" y="1119"/>
                  </a:lnTo>
                  <a:lnTo>
                    <a:pt x="600" y="1095"/>
                  </a:lnTo>
                  <a:lnTo>
                    <a:pt x="578" y="1075"/>
                  </a:lnTo>
                  <a:lnTo>
                    <a:pt x="559" y="1056"/>
                  </a:lnTo>
                  <a:lnTo>
                    <a:pt x="541" y="1042"/>
                  </a:lnTo>
                  <a:lnTo>
                    <a:pt x="527" y="1030"/>
                  </a:lnTo>
                  <a:lnTo>
                    <a:pt x="516" y="1022"/>
                  </a:lnTo>
                  <a:lnTo>
                    <a:pt x="510" y="1017"/>
                  </a:lnTo>
                  <a:lnTo>
                    <a:pt x="508" y="1015"/>
                  </a:lnTo>
                  <a:lnTo>
                    <a:pt x="346" y="1051"/>
                  </a:lnTo>
                  <a:lnTo>
                    <a:pt x="299" y="894"/>
                  </a:lnTo>
                  <a:lnTo>
                    <a:pt x="271" y="881"/>
                  </a:lnTo>
                  <a:lnTo>
                    <a:pt x="239" y="870"/>
                  </a:lnTo>
                  <a:lnTo>
                    <a:pt x="206" y="860"/>
                  </a:lnTo>
                  <a:lnTo>
                    <a:pt x="172" y="851"/>
                  </a:lnTo>
                  <a:lnTo>
                    <a:pt x="140" y="843"/>
                  </a:lnTo>
                  <a:lnTo>
                    <a:pt x="109" y="837"/>
                  </a:lnTo>
                  <a:lnTo>
                    <a:pt x="79" y="832"/>
                  </a:lnTo>
                  <a:lnTo>
                    <a:pt x="53" y="828"/>
                  </a:lnTo>
                  <a:lnTo>
                    <a:pt x="32" y="825"/>
                  </a:lnTo>
                  <a:lnTo>
                    <a:pt x="14" y="823"/>
                  </a:lnTo>
                  <a:lnTo>
                    <a:pt x="4" y="822"/>
                  </a:lnTo>
                  <a:lnTo>
                    <a:pt x="0" y="821"/>
                  </a:lnTo>
                  <a:lnTo>
                    <a:pt x="73" y="0"/>
                  </a:lnTo>
                  <a:close/>
                </a:path>
              </a:pathLst>
            </a:custGeom>
            <a:solidFill>
              <a:schemeClr val="bg1"/>
            </a:solidFill>
            <a:ln w="0">
              <a:noFill/>
              <a:prstDash val="solid"/>
              <a:round/>
              <a:headEnd/>
              <a:tailEnd/>
            </a:ln>
            <a:effectLst>
              <a:outerShdw blurRad="127000" dist="63500" dir="7200000" algn="tr"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6" name="Freeform 14">
              <a:extLst>
                <a:ext uri="{FF2B5EF4-FFF2-40B4-BE49-F238E27FC236}">
                  <a16:creationId xmlns:a16="http://schemas.microsoft.com/office/drawing/2014/main" id="{677A46DE-FD16-473C-9E7D-122681F659DE}"/>
                </a:ext>
              </a:extLst>
            </p:cNvPr>
            <p:cNvSpPr>
              <a:spLocks/>
            </p:cNvSpPr>
            <p:nvPr/>
          </p:nvSpPr>
          <p:spPr bwMode="auto">
            <a:xfrm>
              <a:off x="6919547" y="2666758"/>
              <a:ext cx="1237596" cy="2019116"/>
            </a:xfrm>
            <a:custGeom>
              <a:avLst/>
              <a:gdLst>
                <a:gd name="T0" fmla="*/ 767 w 941"/>
                <a:gd name="T1" fmla="*/ 0 h 1538"/>
                <a:gd name="T2" fmla="*/ 806 w 941"/>
                <a:gd name="T3" fmla="*/ 89 h 1538"/>
                <a:gd name="T4" fmla="*/ 840 w 941"/>
                <a:gd name="T5" fmla="*/ 178 h 1538"/>
                <a:gd name="T6" fmla="*/ 867 w 941"/>
                <a:gd name="T7" fmla="*/ 264 h 1538"/>
                <a:gd name="T8" fmla="*/ 890 w 941"/>
                <a:gd name="T9" fmla="*/ 348 h 1538"/>
                <a:gd name="T10" fmla="*/ 909 w 941"/>
                <a:gd name="T11" fmla="*/ 432 h 1538"/>
                <a:gd name="T12" fmla="*/ 922 w 941"/>
                <a:gd name="T13" fmla="*/ 514 h 1538"/>
                <a:gd name="T14" fmla="*/ 933 w 941"/>
                <a:gd name="T15" fmla="*/ 594 h 1538"/>
                <a:gd name="T16" fmla="*/ 938 w 941"/>
                <a:gd name="T17" fmla="*/ 671 h 1538"/>
                <a:gd name="T18" fmla="*/ 941 w 941"/>
                <a:gd name="T19" fmla="*/ 746 h 1538"/>
                <a:gd name="T20" fmla="*/ 941 w 941"/>
                <a:gd name="T21" fmla="*/ 819 h 1538"/>
                <a:gd name="T22" fmla="*/ 938 w 941"/>
                <a:gd name="T23" fmla="*/ 889 h 1538"/>
                <a:gd name="T24" fmla="*/ 933 w 941"/>
                <a:gd name="T25" fmla="*/ 957 h 1538"/>
                <a:gd name="T26" fmla="*/ 925 w 941"/>
                <a:gd name="T27" fmla="*/ 1021 h 1538"/>
                <a:gd name="T28" fmla="*/ 915 w 941"/>
                <a:gd name="T29" fmla="*/ 1083 h 1538"/>
                <a:gd name="T30" fmla="*/ 904 w 941"/>
                <a:gd name="T31" fmla="*/ 1141 h 1538"/>
                <a:gd name="T32" fmla="*/ 893 w 941"/>
                <a:gd name="T33" fmla="*/ 1196 h 1538"/>
                <a:gd name="T34" fmla="*/ 880 w 941"/>
                <a:gd name="T35" fmla="*/ 1248 h 1538"/>
                <a:gd name="T36" fmla="*/ 867 w 941"/>
                <a:gd name="T37" fmla="*/ 1296 h 1538"/>
                <a:gd name="T38" fmla="*/ 853 w 941"/>
                <a:gd name="T39" fmla="*/ 1340 h 1538"/>
                <a:gd name="T40" fmla="*/ 838 w 941"/>
                <a:gd name="T41" fmla="*/ 1380 h 1538"/>
                <a:gd name="T42" fmla="*/ 826 w 941"/>
                <a:gd name="T43" fmla="*/ 1416 h 1538"/>
                <a:gd name="T44" fmla="*/ 814 w 941"/>
                <a:gd name="T45" fmla="*/ 1447 h 1538"/>
                <a:gd name="T46" fmla="*/ 802 w 941"/>
                <a:gd name="T47" fmla="*/ 1474 h 1538"/>
                <a:gd name="T48" fmla="*/ 792 w 941"/>
                <a:gd name="T49" fmla="*/ 1497 h 1538"/>
                <a:gd name="T50" fmla="*/ 783 w 941"/>
                <a:gd name="T51" fmla="*/ 1515 h 1538"/>
                <a:gd name="T52" fmla="*/ 777 w 941"/>
                <a:gd name="T53" fmla="*/ 1528 h 1538"/>
                <a:gd name="T54" fmla="*/ 774 w 941"/>
                <a:gd name="T55" fmla="*/ 1536 h 1538"/>
                <a:gd name="T56" fmla="*/ 771 w 941"/>
                <a:gd name="T57" fmla="*/ 1538 h 1538"/>
                <a:gd name="T58" fmla="*/ 28 w 941"/>
                <a:gd name="T59" fmla="*/ 1191 h 1538"/>
                <a:gd name="T60" fmla="*/ 47 w 941"/>
                <a:gd name="T61" fmla="*/ 1147 h 1538"/>
                <a:gd name="T62" fmla="*/ 62 w 941"/>
                <a:gd name="T63" fmla="*/ 1106 h 1538"/>
                <a:gd name="T64" fmla="*/ 76 w 941"/>
                <a:gd name="T65" fmla="*/ 1066 h 1538"/>
                <a:gd name="T66" fmla="*/ 86 w 941"/>
                <a:gd name="T67" fmla="*/ 1030 h 1538"/>
                <a:gd name="T68" fmla="*/ 94 w 941"/>
                <a:gd name="T69" fmla="*/ 996 h 1538"/>
                <a:gd name="T70" fmla="*/ 101 w 941"/>
                <a:gd name="T71" fmla="*/ 966 h 1538"/>
                <a:gd name="T72" fmla="*/ 106 w 941"/>
                <a:gd name="T73" fmla="*/ 940 h 1538"/>
                <a:gd name="T74" fmla="*/ 109 w 941"/>
                <a:gd name="T75" fmla="*/ 919 h 1538"/>
                <a:gd name="T76" fmla="*/ 112 w 941"/>
                <a:gd name="T77" fmla="*/ 903 h 1538"/>
                <a:gd name="T78" fmla="*/ 113 w 941"/>
                <a:gd name="T79" fmla="*/ 893 h 1538"/>
                <a:gd name="T80" fmla="*/ 113 w 941"/>
                <a:gd name="T81" fmla="*/ 890 h 1538"/>
                <a:gd name="T82" fmla="*/ 0 w 941"/>
                <a:gd name="T83" fmla="*/ 769 h 1538"/>
                <a:gd name="T84" fmla="*/ 112 w 941"/>
                <a:gd name="T85" fmla="*/ 650 h 1538"/>
                <a:gd name="T86" fmla="*/ 108 w 941"/>
                <a:gd name="T87" fmla="*/ 623 h 1538"/>
                <a:gd name="T88" fmla="*/ 104 w 941"/>
                <a:gd name="T89" fmla="*/ 595 h 1538"/>
                <a:gd name="T90" fmla="*/ 97 w 941"/>
                <a:gd name="T91" fmla="*/ 566 h 1538"/>
                <a:gd name="T92" fmla="*/ 90 w 941"/>
                <a:gd name="T93" fmla="*/ 538 h 1538"/>
                <a:gd name="T94" fmla="*/ 81 w 941"/>
                <a:gd name="T95" fmla="*/ 509 h 1538"/>
                <a:gd name="T96" fmla="*/ 73 w 941"/>
                <a:gd name="T97" fmla="*/ 481 h 1538"/>
                <a:gd name="T98" fmla="*/ 64 w 941"/>
                <a:gd name="T99" fmla="*/ 456 h 1538"/>
                <a:gd name="T100" fmla="*/ 54 w 941"/>
                <a:gd name="T101" fmla="*/ 432 h 1538"/>
                <a:gd name="T102" fmla="*/ 47 w 941"/>
                <a:gd name="T103" fmla="*/ 410 h 1538"/>
                <a:gd name="T104" fmla="*/ 38 w 941"/>
                <a:gd name="T105" fmla="*/ 392 h 1538"/>
                <a:gd name="T106" fmla="*/ 31 w 941"/>
                <a:gd name="T107" fmla="*/ 376 h 1538"/>
                <a:gd name="T108" fmla="*/ 27 w 941"/>
                <a:gd name="T109" fmla="*/ 365 h 1538"/>
                <a:gd name="T110" fmla="*/ 24 w 941"/>
                <a:gd name="T111" fmla="*/ 357 h 1538"/>
                <a:gd name="T112" fmla="*/ 22 w 941"/>
                <a:gd name="T113" fmla="*/ 355 h 1538"/>
                <a:gd name="T114" fmla="*/ 767 w 941"/>
                <a:gd name="T115"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1" h="1538">
                  <a:moveTo>
                    <a:pt x="767" y="0"/>
                  </a:moveTo>
                  <a:lnTo>
                    <a:pt x="806" y="89"/>
                  </a:lnTo>
                  <a:lnTo>
                    <a:pt x="840" y="178"/>
                  </a:lnTo>
                  <a:lnTo>
                    <a:pt x="867" y="264"/>
                  </a:lnTo>
                  <a:lnTo>
                    <a:pt x="890" y="348"/>
                  </a:lnTo>
                  <a:lnTo>
                    <a:pt x="909" y="432"/>
                  </a:lnTo>
                  <a:lnTo>
                    <a:pt x="922" y="514"/>
                  </a:lnTo>
                  <a:lnTo>
                    <a:pt x="933" y="594"/>
                  </a:lnTo>
                  <a:lnTo>
                    <a:pt x="938" y="671"/>
                  </a:lnTo>
                  <a:lnTo>
                    <a:pt x="941" y="746"/>
                  </a:lnTo>
                  <a:lnTo>
                    <a:pt x="941" y="819"/>
                  </a:lnTo>
                  <a:lnTo>
                    <a:pt x="938" y="889"/>
                  </a:lnTo>
                  <a:lnTo>
                    <a:pt x="933" y="957"/>
                  </a:lnTo>
                  <a:lnTo>
                    <a:pt x="925" y="1021"/>
                  </a:lnTo>
                  <a:lnTo>
                    <a:pt x="915" y="1083"/>
                  </a:lnTo>
                  <a:lnTo>
                    <a:pt x="904" y="1141"/>
                  </a:lnTo>
                  <a:lnTo>
                    <a:pt x="893" y="1196"/>
                  </a:lnTo>
                  <a:lnTo>
                    <a:pt x="880" y="1248"/>
                  </a:lnTo>
                  <a:lnTo>
                    <a:pt x="867" y="1296"/>
                  </a:lnTo>
                  <a:lnTo>
                    <a:pt x="853" y="1340"/>
                  </a:lnTo>
                  <a:lnTo>
                    <a:pt x="838" y="1380"/>
                  </a:lnTo>
                  <a:lnTo>
                    <a:pt x="826" y="1416"/>
                  </a:lnTo>
                  <a:lnTo>
                    <a:pt x="814" y="1447"/>
                  </a:lnTo>
                  <a:lnTo>
                    <a:pt x="802" y="1474"/>
                  </a:lnTo>
                  <a:lnTo>
                    <a:pt x="792" y="1497"/>
                  </a:lnTo>
                  <a:lnTo>
                    <a:pt x="783" y="1515"/>
                  </a:lnTo>
                  <a:lnTo>
                    <a:pt x="777" y="1528"/>
                  </a:lnTo>
                  <a:lnTo>
                    <a:pt x="774" y="1536"/>
                  </a:lnTo>
                  <a:lnTo>
                    <a:pt x="771" y="1538"/>
                  </a:lnTo>
                  <a:lnTo>
                    <a:pt x="28" y="1191"/>
                  </a:lnTo>
                  <a:lnTo>
                    <a:pt x="47" y="1147"/>
                  </a:lnTo>
                  <a:lnTo>
                    <a:pt x="62" y="1106"/>
                  </a:lnTo>
                  <a:lnTo>
                    <a:pt x="76" y="1066"/>
                  </a:lnTo>
                  <a:lnTo>
                    <a:pt x="86" y="1030"/>
                  </a:lnTo>
                  <a:lnTo>
                    <a:pt x="94" y="996"/>
                  </a:lnTo>
                  <a:lnTo>
                    <a:pt x="101" y="966"/>
                  </a:lnTo>
                  <a:lnTo>
                    <a:pt x="106" y="940"/>
                  </a:lnTo>
                  <a:lnTo>
                    <a:pt x="109" y="919"/>
                  </a:lnTo>
                  <a:lnTo>
                    <a:pt x="112" y="903"/>
                  </a:lnTo>
                  <a:lnTo>
                    <a:pt x="113" y="893"/>
                  </a:lnTo>
                  <a:lnTo>
                    <a:pt x="113" y="890"/>
                  </a:lnTo>
                  <a:lnTo>
                    <a:pt x="0" y="769"/>
                  </a:lnTo>
                  <a:lnTo>
                    <a:pt x="112" y="650"/>
                  </a:lnTo>
                  <a:lnTo>
                    <a:pt x="108" y="623"/>
                  </a:lnTo>
                  <a:lnTo>
                    <a:pt x="104" y="595"/>
                  </a:lnTo>
                  <a:lnTo>
                    <a:pt x="97" y="566"/>
                  </a:lnTo>
                  <a:lnTo>
                    <a:pt x="90" y="538"/>
                  </a:lnTo>
                  <a:lnTo>
                    <a:pt x="81" y="509"/>
                  </a:lnTo>
                  <a:lnTo>
                    <a:pt x="73" y="481"/>
                  </a:lnTo>
                  <a:lnTo>
                    <a:pt x="64" y="456"/>
                  </a:lnTo>
                  <a:lnTo>
                    <a:pt x="54" y="432"/>
                  </a:lnTo>
                  <a:lnTo>
                    <a:pt x="47" y="410"/>
                  </a:lnTo>
                  <a:lnTo>
                    <a:pt x="38" y="392"/>
                  </a:lnTo>
                  <a:lnTo>
                    <a:pt x="31" y="376"/>
                  </a:lnTo>
                  <a:lnTo>
                    <a:pt x="27" y="365"/>
                  </a:lnTo>
                  <a:lnTo>
                    <a:pt x="24" y="357"/>
                  </a:lnTo>
                  <a:lnTo>
                    <a:pt x="22" y="355"/>
                  </a:lnTo>
                  <a:lnTo>
                    <a:pt x="767" y="0"/>
                  </a:lnTo>
                  <a:close/>
                </a:path>
              </a:pathLst>
            </a:custGeom>
            <a:solidFill>
              <a:schemeClr val="bg1"/>
            </a:solidFill>
            <a:ln w="0">
              <a:noFill/>
              <a:prstDash val="solid"/>
              <a:round/>
              <a:headEnd/>
              <a:tailEnd/>
            </a:ln>
            <a:effectLst>
              <a:outerShdw blurRad="127000" dist="63500" dir="10800000" algn="r"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7" name="Freeform 15">
              <a:extLst>
                <a:ext uri="{FF2B5EF4-FFF2-40B4-BE49-F238E27FC236}">
                  <a16:creationId xmlns:a16="http://schemas.microsoft.com/office/drawing/2014/main" id="{C5B6EA64-EDD2-4A64-9AE4-3F95EC7D082C}"/>
                </a:ext>
              </a:extLst>
            </p:cNvPr>
            <p:cNvSpPr>
              <a:spLocks/>
            </p:cNvSpPr>
            <p:nvPr/>
          </p:nvSpPr>
          <p:spPr bwMode="auto">
            <a:xfrm>
              <a:off x="5901588" y="4395742"/>
              <a:ext cx="1841269" cy="1621332"/>
            </a:xfrm>
            <a:custGeom>
              <a:avLst/>
              <a:gdLst>
                <a:gd name="T0" fmla="*/ 725 w 1400"/>
                <a:gd name="T1" fmla="*/ 0 h 1235"/>
                <a:gd name="T2" fmla="*/ 1400 w 1400"/>
                <a:gd name="T3" fmla="*/ 475 h 1235"/>
                <a:gd name="T4" fmla="*/ 1340 w 1400"/>
                <a:gd name="T5" fmla="*/ 555 h 1235"/>
                <a:gd name="T6" fmla="*/ 1277 w 1400"/>
                <a:gd name="T7" fmla="*/ 629 h 1235"/>
                <a:gd name="T8" fmla="*/ 1212 w 1400"/>
                <a:gd name="T9" fmla="*/ 699 h 1235"/>
                <a:gd name="T10" fmla="*/ 1147 w 1400"/>
                <a:gd name="T11" fmla="*/ 762 h 1235"/>
                <a:gd name="T12" fmla="*/ 1081 w 1400"/>
                <a:gd name="T13" fmla="*/ 820 h 1235"/>
                <a:gd name="T14" fmla="*/ 1014 w 1400"/>
                <a:gd name="T15" fmla="*/ 874 h 1235"/>
                <a:gd name="T16" fmla="*/ 947 w 1400"/>
                <a:gd name="T17" fmla="*/ 921 h 1235"/>
                <a:gd name="T18" fmla="*/ 881 w 1400"/>
                <a:gd name="T19" fmla="*/ 966 h 1235"/>
                <a:gd name="T20" fmla="*/ 814 w 1400"/>
                <a:gd name="T21" fmla="*/ 1006 h 1235"/>
                <a:gd name="T22" fmla="*/ 748 w 1400"/>
                <a:gd name="T23" fmla="*/ 1041 h 1235"/>
                <a:gd name="T24" fmla="*/ 684 w 1400"/>
                <a:gd name="T25" fmla="*/ 1073 h 1235"/>
                <a:gd name="T26" fmla="*/ 620 w 1400"/>
                <a:gd name="T27" fmla="*/ 1101 h 1235"/>
                <a:gd name="T28" fmla="*/ 560 w 1400"/>
                <a:gd name="T29" fmla="*/ 1125 h 1235"/>
                <a:gd name="T30" fmla="*/ 500 w 1400"/>
                <a:gd name="T31" fmla="*/ 1146 h 1235"/>
                <a:gd name="T32" fmla="*/ 443 w 1400"/>
                <a:gd name="T33" fmla="*/ 1165 h 1235"/>
                <a:gd name="T34" fmla="*/ 389 w 1400"/>
                <a:gd name="T35" fmla="*/ 1181 h 1235"/>
                <a:gd name="T36" fmla="*/ 337 w 1400"/>
                <a:gd name="T37" fmla="*/ 1194 h 1235"/>
                <a:gd name="T38" fmla="*/ 289 w 1400"/>
                <a:gd name="T39" fmla="*/ 1205 h 1235"/>
                <a:gd name="T40" fmla="*/ 245 w 1400"/>
                <a:gd name="T41" fmla="*/ 1213 h 1235"/>
                <a:gd name="T42" fmla="*/ 205 w 1400"/>
                <a:gd name="T43" fmla="*/ 1220 h 1235"/>
                <a:gd name="T44" fmla="*/ 168 w 1400"/>
                <a:gd name="T45" fmla="*/ 1225 h 1235"/>
                <a:gd name="T46" fmla="*/ 138 w 1400"/>
                <a:gd name="T47" fmla="*/ 1229 h 1235"/>
                <a:gd name="T48" fmla="*/ 111 w 1400"/>
                <a:gd name="T49" fmla="*/ 1232 h 1235"/>
                <a:gd name="T50" fmla="*/ 90 w 1400"/>
                <a:gd name="T51" fmla="*/ 1233 h 1235"/>
                <a:gd name="T52" fmla="*/ 74 w 1400"/>
                <a:gd name="T53" fmla="*/ 1234 h 1235"/>
                <a:gd name="T54" fmla="*/ 65 w 1400"/>
                <a:gd name="T55" fmla="*/ 1235 h 1235"/>
                <a:gd name="T56" fmla="*/ 62 w 1400"/>
                <a:gd name="T57" fmla="*/ 1235 h 1235"/>
                <a:gd name="T58" fmla="*/ 0 w 1400"/>
                <a:gd name="T59" fmla="*/ 416 h 1235"/>
                <a:gd name="T60" fmla="*/ 43 w 1400"/>
                <a:gd name="T61" fmla="*/ 412 h 1235"/>
                <a:gd name="T62" fmla="*/ 83 w 1400"/>
                <a:gd name="T63" fmla="*/ 406 h 1235"/>
                <a:gd name="T64" fmla="*/ 121 w 1400"/>
                <a:gd name="T65" fmla="*/ 399 h 1235"/>
                <a:gd name="T66" fmla="*/ 156 w 1400"/>
                <a:gd name="T67" fmla="*/ 391 h 1235"/>
                <a:gd name="T68" fmla="*/ 188 w 1400"/>
                <a:gd name="T69" fmla="*/ 383 h 1235"/>
                <a:gd name="T70" fmla="*/ 217 w 1400"/>
                <a:gd name="T71" fmla="*/ 374 h 1235"/>
                <a:gd name="T72" fmla="*/ 242 w 1400"/>
                <a:gd name="T73" fmla="*/ 366 h 1235"/>
                <a:gd name="T74" fmla="*/ 263 w 1400"/>
                <a:gd name="T75" fmla="*/ 359 h 1235"/>
                <a:gd name="T76" fmla="*/ 281 w 1400"/>
                <a:gd name="T77" fmla="*/ 353 h 1235"/>
                <a:gd name="T78" fmla="*/ 293 w 1400"/>
                <a:gd name="T79" fmla="*/ 347 h 1235"/>
                <a:gd name="T80" fmla="*/ 300 w 1400"/>
                <a:gd name="T81" fmla="*/ 344 h 1235"/>
                <a:gd name="T82" fmla="*/ 303 w 1400"/>
                <a:gd name="T83" fmla="*/ 343 h 1235"/>
                <a:gd name="T84" fmla="*/ 353 w 1400"/>
                <a:gd name="T85" fmla="*/ 185 h 1235"/>
                <a:gd name="T86" fmla="*/ 512 w 1400"/>
                <a:gd name="T87" fmla="*/ 223 h 1235"/>
                <a:gd name="T88" fmla="*/ 534 w 1400"/>
                <a:gd name="T89" fmla="*/ 208 h 1235"/>
                <a:gd name="T90" fmla="*/ 557 w 1400"/>
                <a:gd name="T91" fmla="*/ 189 h 1235"/>
                <a:gd name="T92" fmla="*/ 578 w 1400"/>
                <a:gd name="T93" fmla="*/ 170 h 1235"/>
                <a:gd name="T94" fmla="*/ 599 w 1400"/>
                <a:gd name="T95" fmla="*/ 149 h 1235"/>
                <a:gd name="T96" fmla="*/ 619 w 1400"/>
                <a:gd name="T97" fmla="*/ 128 h 1235"/>
                <a:gd name="T98" fmla="*/ 639 w 1400"/>
                <a:gd name="T99" fmla="*/ 107 h 1235"/>
                <a:gd name="T100" fmla="*/ 657 w 1400"/>
                <a:gd name="T101" fmla="*/ 87 h 1235"/>
                <a:gd name="T102" fmla="*/ 673 w 1400"/>
                <a:gd name="T103" fmla="*/ 67 h 1235"/>
                <a:gd name="T104" fmla="*/ 689 w 1400"/>
                <a:gd name="T105" fmla="*/ 49 h 1235"/>
                <a:gd name="T106" fmla="*/ 701 w 1400"/>
                <a:gd name="T107" fmla="*/ 33 h 1235"/>
                <a:gd name="T108" fmla="*/ 711 w 1400"/>
                <a:gd name="T109" fmla="*/ 20 h 1235"/>
                <a:gd name="T110" fmla="*/ 719 w 1400"/>
                <a:gd name="T111" fmla="*/ 10 h 1235"/>
                <a:gd name="T112" fmla="*/ 723 w 1400"/>
                <a:gd name="T113" fmla="*/ 3 h 1235"/>
                <a:gd name="T114" fmla="*/ 725 w 1400"/>
                <a:gd name="T11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0" h="1235">
                  <a:moveTo>
                    <a:pt x="725" y="0"/>
                  </a:moveTo>
                  <a:lnTo>
                    <a:pt x="1400" y="475"/>
                  </a:lnTo>
                  <a:lnTo>
                    <a:pt x="1340" y="555"/>
                  </a:lnTo>
                  <a:lnTo>
                    <a:pt x="1277" y="629"/>
                  </a:lnTo>
                  <a:lnTo>
                    <a:pt x="1212" y="699"/>
                  </a:lnTo>
                  <a:lnTo>
                    <a:pt x="1147" y="762"/>
                  </a:lnTo>
                  <a:lnTo>
                    <a:pt x="1081" y="820"/>
                  </a:lnTo>
                  <a:lnTo>
                    <a:pt x="1014" y="874"/>
                  </a:lnTo>
                  <a:lnTo>
                    <a:pt x="947" y="921"/>
                  </a:lnTo>
                  <a:lnTo>
                    <a:pt x="881" y="966"/>
                  </a:lnTo>
                  <a:lnTo>
                    <a:pt x="814" y="1006"/>
                  </a:lnTo>
                  <a:lnTo>
                    <a:pt x="748" y="1041"/>
                  </a:lnTo>
                  <a:lnTo>
                    <a:pt x="684" y="1073"/>
                  </a:lnTo>
                  <a:lnTo>
                    <a:pt x="620" y="1101"/>
                  </a:lnTo>
                  <a:lnTo>
                    <a:pt x="560" y="1125"/>
                  </a:lnTo>
                  <a:lnTo>
                    <a:pt x="500" y="1146"/>
                  </a:lnTo>
                  <a:lnTo>
                    <a:pt x="443" y="1165"/>
                  </a:lnTo>
                  <a:lnTo>
                    <a:pt x="389" y="1181"/>
                  </a:lnTo>
                  <a:lnTo>
                    <a:pt x="337" y="1194"/>
                  </a:lnTo>
                  <a:lnTo>
                    <a:pt x="289" y="1205"/>
                  </a:lnTo>
                  <a:lnTo>
                    <a:pt x="245" y="1213"/>
                  </a:lnTo>
                  <a:lnTo>
                    <a:pt x="205" y="1220"/>
                  </a:lnTo>
                  <a:lnTo>
                    <a:pt x="168" y="1225"/>
                  </a:lnTo>
                  <a:lnTo>
                    <a:pt x="138" y="1229"/>
                  </a:lnTo>
                  <a:lnTo>
                    <a:pt x="111" y="1232"/>
                  </a:lnTo>
                  <a:lnTo>
                    <a:pt x="90" y="1233"/>
                  </a:lnTo>
                  <a:lnTo>
                    <a:pt x="74" y="1234"/>
                  </a:lnTo>
                  <a:lnTo>
                    <a:pt x="65" y="1235"/>
                  </a:lnTo>
                  <a:lnTo>
                    <a:pt x="62" y="1235"/>
                  </a:lnTo>
                  <a:lnTo>
                    <a:pt x="0" y="416"/>
                  </a:lnTo>
                  <a:lnTo>
                    <a:pt x="43" y="412"/>
                  </a:lnTo>
                  <a:lnTo>
                    <a:pt x="83" y="406"/>
                  </a:lnTo>
                  <a:lnTo>
                    <a:pt x="121" y="399"/>
                  </a:lnTo>
                  <a:lnTo>
                    <a:pt x="156" y="391"/>
                  </a:lnTo>
                  <a:lnTo>
                    <a:pt x="188" y="383"/>
                  </a:lnTo>
                  <a:lnTo>
                    <a:pt x="217" y="374"/>
                  </a:lnTo>
                  <a:lnTo>
                    <a:pt x="242" y="366"/>
                  </a:lnTo>
                  <a:lnTo>
                    <a:pt x="263" y="359"/>
                  </a:lnTo>
                  <a:lnTo>
                    <a:pt x="281" y="353"/>
                  </a:lnTo>
                  <a:lnTo>
                    <a:pt x="293" y="347"/>
                  </a:lnTo>
                  <a:lnTo>
                    <a:pt x="300" y="344"/>
                  </a:lnTo>
                  <a:lnTo>
                    <a:pt x="303" y="343"/>
                  </a:lnTo>
                  <a:lnTo>
                    <a:pt x="353" y="185"/>
                  </a:lnTo>
                  <a:lnTo>
                    <a:pt x="512" y="223"/>
                  </a:lnTo>
                  <a:lnTo>
                    <a:pt x="534" y="208"/>
                  </a:lnTo>
                  <a:lnTo>
                    <a:pt x="557" y="189"/>
                  </a:lnTo>
                  <a:lnTo>
                    <a:pt x="578" y="170"/>
                  </a:lnTo>
                  <a:lnTo>
                    <a:pt x="599" y="149"/>
                  </a:lnTo>
                  <a:lnTo>
                    <a:pt x="619" y="128"/>
                  </a:lnTo>
                  <a:lnTo>
                    <a:pt x="639" y="107"/>
                  </a:lnTo>
                  <a:lnTo>
                    <a:pt x="657" y="87"/>
                  </a:lnTo>
                  <a:lnTo>
                    <a:pt x="673" y="67"/>
                  </a:lnTo>
                  <a:lnTo>
                    <a:pt x="689" y="49"/>
                  </a:lnTo>
                  <a:lnTo>
                    <a:pt x="701" y="33"/>
                  </a:lnTo>
                  <a:lnTo>
                    <a:pt x="711" y="20"/>
                  </a:lnTo>
                  <a:lnTo>
                    <a:pt x="719" y="10"/>
                  </a:lnTo>
                  <a:lnTo>
                    <a:pt x="723" y="3"/>
                  </a:lnTo>
                  <a:lnTo>
                    <a:pt x="725" y="0"/>
                  </a:lnTo>
                  <a:close/>
                </a:path>
              </a:pathLst>
            </a:custGeom>
            <a:solidFill>
              <a:schemeClr val="bg1"/>
            </a:solidFill>
            <a:ln w="0">
              <a:noFill/>
              <a:prstDash val="solid"/>
              <a:round/>
              <a:headEnd/>
              <a:tailEnd/>
            </a:ln>
            <a:effectLst>
              <a:outerShdw blurRad="127000" dist="63500" dir="13500000" algn="br"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8" name="Freeform 16">
              <a:extLst>
                <a:ext uri="{FF2B5EF4-FFF2-40B4-BE49-F238E27FC236}">
                  <a16:creationId xmlns:a16="http://schemas.microsoft.com/office/drawing/2014/main" id="{F1769AB2-7C60-4D83-AFCE-7FC96556FB96}"/>
                </a:ext>
              </a:extLst>
            </p:cNvPr>
            <p:cNvSpPr>
              <a:spLocks/>
            </p:cNvSpPr>
            <p:nvPr/>
          </p:nvSpPr>
          <p:spPr bwMode="auto">
            <a:xfrm>
              <a:off x="3877507" y="4387865"/>
              <a:ext cx="1842584" cy="1627896"/>
            </a:xfrm>
            <a:custGeom>
              <a:avLst/>
              <a:gdLst>
                <a:gd name="T0" fmla="*/ 677 w 1401"/>
                <a:gd name="T1" fmla="*/ 0 h 1240"/>
                <a:gd name="T2" fmla="*/ 703 w 1401"/>
                <a:gd name="T3" fmla="*/ 34 h 1240"/>
                <a:gd name="T4" fmla="*/ 728 w 1401"/>
                <a:gd name="T5" fmla="*/ 67 h 1240"/>
                <a:gd name="T6" fmla="*/ 753 w 1401"/>
                <a:gd name="T7" fmla="*/ 96 h 1240"/>
                <a:gd name="T8" fmla="*/ 778 w 1401"/>
                <a:gd name="T9" fmla="*/ 122 h 1240"/>
                <a:gd name="T10" fmla="*/ 801 w 1401"/>
                <a:gd name="T11" fmla="*/ 146 h 1240"/>
                <a:gd name="T12" fmla="*/ 823 w 1401"/>
                <a:gd name="T13" fmla="*/ 166 h 1240"/>
                <a:gd name="T14" fmla="*/ 843 w 1401"/>
                <a:gd name="T15" fmla="*/ 185 h 1240"/>
                <a:gd name="T16" fmla="*/ 859 w 1401"/>
                <a:gd name="T17" fmla="*/ 199 h 1240"/>
                <a:gd name="T18" fmla="*/ 873 w 1401"/>
                <a:gd name="T19" fmla="*/ 211 h 1240"/>
                <a:gd name="T20" fmla="*/ 884 w 1401"/>
                <a:gd name="T21" fmla="*/ 218 h 1240"/>
                <a:gd name="T22" fmla="*/ 890 w 1401"/>
                <a:gd name="T23" fmla="*/ 224 h 1240"/>
                <a:gd name="T24" fmla="*/ 894 w 1401"/>
                <a:gd name="T25" fmla="*/ 226 h 1240"/>
                <a:gd name="T26" fmla="*/ 1055 w 1401"/>
                <a:gd name="T27" fmla="*/ 190 h 1240"/>
                <a:gd name="T28" fmla="*/ 1101 w 1401"/>
                <a:gd name="T29" fmla="*/ 346 h 1240"/>
                <a:gd name="T30" fmla="*/ 1131 w 1401"/>
                <a:gd name="T31" fmla="*/ 359 h 1240"/>
                <a:gd name="T32" fmla="*/ 1162 w 1401"/>
                <a:gd name="T33" fmla="*/ 371 h 1240"/>
                <a:gd name="T34" fmla="*/ 1194 w 1401"/>
                <a:gd name="T35" fmla="*/ 380 h 1240"/>
                <a:gd name="T36" fmla="*/ 1228 w 1401"/>
                <a:gd name="T37" fmla="*/ 389 h 1240"/>
                <a:gd name="T38" fmla="*/ 1262 w 1401"/>
                <a:gd name="T39" fmla="*/ 397 h 1240"/>
                <a:gd name="T40" fmla="*/ 1293 w 1401"/>
                <a:gd name="T41" fmla="*/ 403 h 1240"/>
                <a:gd name="T42" fmla="*/ 1322 w 1401"/>
                <a:gd name="T43" fmla="*/ 408 h 1240"/>
                <a:gd name="T44" fmla="*/ 1348 w 1401"/>
                <a:gd name="T45" fmla="*/ 413 h 1240"/>
                <a:gd name="T46" fmla="*/ 1370 w 1401"/>
                <a:gd name="T47" fmla="*/ 415 h 1240"/>
                <a:gd name="T48" fmla="*/ 1386 w 1401"/>
                <a:gd name="T49" fmla="*/ 417 h 1240"/>
                <a:gd name="T50" fmla="*/ 1397 w 1401"/>
                <a:gd name="T51" fmla="*/ 418 h 1240"/>
                <a:gd name="T52" fmla="*/ 1401 w 1401"/>
                <a:gd name="T53" fmla="*/ 419 h 1240"/>
                <a:gd name="T54" fmla="*/ 1329 w 1401"/>
                <a:gd name="T55" fmla="*/ 1240 h 1240"/>
                <a:gd name="T56" fmla="*/ 1232 w 1401"/>
                <a:gd name="T57" fmla="*/ 1228 h 1240"/>
                <a:gd name="T58" fmla="*/ 1139 w 1401"/>
                <a:gd name="T59" fmla="*/ 1213 h 1240"/>
                <a:gd name="T60" fmla="*/ 1051 w 1401"/>
                <a:gd name="T61" fmla="*/ 1192 h 1240"/>
                <a:gd name="T62" fmla="*/ 965 w 1401"/>
                <a:gd name="T63" fmla="*/ 1170 h 1240"/>
                <a:gd name="T64" fmla="*/ 884 w 1401"/>
                <a:gd name="T65" fmla="*/ 1143 h 1240"/>
                <a:gd name="T66" fmla="*/ 807 w 1401"/>
                <a:gd name="T67" fmla="*/ 1113 h 1240"/>
                <a:gd name="T68" fmla="*/ 734 w 1401"/>
                <a:gd name="T69" fmla="*/ 1081 h 1240"/>
                <a:gd name="T70" fmla="*/ 663 w 1401"/>
                <a:gd name="T71" fmla="*/ 1047 h 1240"/>
                <a:gd name="T72" fmla="*/ 597 w 1401"/>
                <a:gd name="T73" fmla="*/ 1012 h 1240"/>
                <a:gd name="T74" fmla="*/ 535 w 1401"/>
                <a:gd name="T75" fmla="*/ 974 h 1240"/>
                <a:gd name="T76" fmla="*/ 475 w 1401"/>
                <a:gd name="T77" fmla="*/ 936 h 1240"/>
                <a:gd name="T78" fmla="*/ 420 w 1401"/>
                <a:gd name="T79" fmla="*/ 897 h 1240"/>
                <a:gd name="T80" fmla="*/ 368 w 1401"/>
                <a:gd name="T81" fmla="*/ 858 h 1240"/>
                <a:gd name="T82" fmla="*/ 319 w 1401"/>
                <a:gd name="T83" fmla="*/ 818 h 1240"/>
                <a:gd name="T84" fmla="*/ 275 w 1401"/>
                <a:gd name="T85" fmla="*/ 779 h 1240"/>
                <a:gd name="T86" fmla="*/ 234 w 1401"/>
                <a:gd name="T87" fmla="*/ 741 h 1240"/>
                <a:gd name="T88" fmla="*/ 196 w 1401"/>
                <a:gd name="T89" fmla="*/ 704 h 1240"/>
                <a:gd name="T90" fmla="*/ 161 w 1401"/>
                <a:gd name="T91" fmla="*/ 668 h 1240"/>
                <a:gd name="T92" fmla="*/ 130 w 1401"/>
                <a:gd name="T93" fmla="*/ 633 h 1240"/>
                <a:gd name="T94" fmla="*/ 103 w 1401"/>
                <a:gd name="T95" fmla="*/ 602 h 1240"/>
                <a:gd name="T96" fmla="*/ 78 w 1401"/>
                <a:gd name="T97" fmla="*/ 572 h 1240"/>
                <a:gd name="T98" fmla="*/ 57 w 1401"/>
                <a:gd name="T99" fmla="*/ 546 h 1240"/>
                <a:gd name="T100" fmla="*/ 40 w 1401"/>
                <a:gd name="T101" fmla="*/ 522 h 1240"/>
                <a:gd name="T102" fmla="*/ 25 w 1401"/>
                <a:gd name="T103" fmla="*/ 501 h 1240"/>
                <a:gd name="T104" fmla="*/ 14 w 1401"/>
                <a:gd name="T105" fmla="*/ 485 h 1240"/>
                <a:gd name="T106" fmla="*/ 7 w 1401"/>
                <a:gd name="T107" fmla="*/ 473 h 1240"/>
                <a:gd name="T108" fmla="*/ 2 w 1401"/>
                <a:gd name="T109" fmla="*/ 466 h 1240"/>
                <a:gd name="T110" fmla="*/ 0 w 1401"/>
                <a:gd name="T111" fmla="*/ 464 h 1240"/>
                <a:gd name="T112" fmla="*/ 677 w 1401"/>
                <a:gd name="T11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1" h="1240">
                  <a:moveTo>
                    <a:pt x="677" y="0"/>
                  </a:moveTo>
                  <a:lnTo>
                    <a:pt x="703" y="34"/>
                  </a:lnTo>
                  <a:lnTo>
                    <a:pt x="728" y="67"/>
                  </a:lnTo>
                  <a:lnTo>
                    <a:pt x="753" y="96"/>
                  </a:lnTo>
                  <a:lnTo>
                    <a:pt x="778" y="122"/>
                  </a:lnTo>
                  <a:lnTo>
                    <a:pt x="801" y="146"/>
                  </a:lnTo>
                  <a:lnTo>
                    <a:pt x="823" y="166"/>
                  </a:lnTo>
                  <a:lnTo>
                    <a:pt x="843" y="185"/>
                  </a:lnTo>
                  <a:lnTo>
                    <a:pt x="859" y="199"/>
                  </a:lnTo>
                  <a:lnTo>
                    <a:pt x="873" y="211"/>
                  </a:lnTo>
                  <a:lnTo>
                    <a:pt x="884" y="218"/>
                  </a:lnTo>
                  <a:lnTo>
                    <a:pt x="890" y="224"/>
                  </a:lnTo>
                  <a:lnTo>
                    <a:pt x="894" y="226"/>
                  </a:lnTo>
                  <a:lnTo>
                    <a:pt x="1055" y="190"/>
                  </a:lnTo>
                  <a:lnTo>
                    <a:pt x="1101" y="346"/>
                  </a:lnTo>
                  <a:lnTo>
                    <a:pt x="1131" y="359"/>
                  </a:lnTo>
                  <a:lnTo>
                    <a:pt x="1162" y="371"/>
                  </a:lnTo>
                  <a:lnTo>
                    <a:pt x="1194" y="380"/>
                  </a:lnTo>
                  <a:lnTo>
                    <a:pt x="1228" y="389"/>
                  </a:lnTo>
                  <a:lnTo>
                    <a:pt x="1262" y="397"/>
                  </a:lnTo>
                  <a:lnTo>
                    <a:pt x="1293" y="403"/>
                  </a:lnTo>
                  <a:lnTo>
                    <a:pt x="1322" y="408"/>
                  </a:lnTo>
                  <a:lnTo>
                    <a:pt x="1348" y="413"/>
                  </a:lnTo>
                  <a:lnTo>
                    <a:pt x="1370" y="415"/>
                  </a:lnTo>
                  <a:lnTo>
                    <a:pt x="1386" y="417"/>
                  </a:lnTo>
                  <a:lnTo>
                    <a:pt x="1397" y="418"/>
                  </a:lnTo>
                  <a:lnTo>
                    <a:pt x="1401" y="419"/>
                  </a:lnTo>
                  <a:lnTo>
                    <a:pt x="1329" y="1240"/>
                  </a:lnTo>
                  <a:lnTo>
                    <a:pt x="1232" y="1228"/>
                  </a:lnTo>
                  <a:lnTo>
                    <a:pt x="1139" y="1213"/>
                  </a:lnTo>
                  <a:lnTo>
                    <a:pt x="1051" y="1192"/>
                  </a:lnTo>
                  <a:lnTo>
                    <a:pt x="965" y="1170"/>
                  </a:lnTo>
                  <a:lnTo>
                    <a:pt x="884" y="1143"/>
                  </a:lnTo>
                  <a:lnTo>
                    <a:pt x="807" y="1113"/>
                  </a:lnTo>
                  <a:lnTo>
                    <a:pt x="734" y="1081"/>
                  </a:lnTo>
                  <a:lnTo>
                    <a:pt x="663" y="1047"/>
                  </a:lnTo>
                  <a:lnTo>
                    <a:pt x="597" y="1012"/>
                  </a:lnTo>
                  <a:lnTo>
                    <a:pt x="535" y="974"/>
                  </a:lnTo>
                  <a:lnTo>
                    <a:pt x="475" y="936"/>
                  </a:lnTo>
                  <a:lnTo>
                    <a:pt x="420" y="897"/>
                  </a:lnTo>
                  <a:lnTo>
                    <a:pt x="368" y="858"/>
                  </a:lnTo>
                  <a:lnTo>
                    <a:pt x="319" y="818"/>
                  </a:lnTo>
                  <a:lnTo>
                    <a:pt x="275" y="779"/>
                  </a:lnTo>
                  <a:lnTo>
                    <a:pt x="234" y="741"/>
                  </a:lnTo>
                  <a:lnTo>
                    <a:pt x="196" y="704"/>
                  </a:lnTo>
                  <a:lnTo>
                    <a:pt x="161" y="668"/>
                  </a:lnTo>
                  <a:lnTo>
                    <a:pt x="130" y="633"/>
                  </a:lnTo>
                  <a:lnTo>
                    <a:pt x="103" y="602"/>
                  </a:lnTo>
                  <a:lnTo>
                    <a:pt x="78" y="572"/>
                  </a:lnTo>
                  <a:lnTo>
                    <a:pt x="57" y="546"/>
                  </a:lnTo>
                  <a:lnTo>
                    <a:pt x="40" y="522"/>
                  </a:lnTo>
                  <a:lnTo>
                    <a:pt x="25" y="501"/>
                  </a:lnTo>
                  <a:lnTo>
                    <a:pt x="14" y="485"/>
                  </a:lnTo>
                  <a:lnTo>
                    <a:pt x="7" y="473"/>
                  </a:lnTo>
                  <a:lnTo>
                    <a:pt x="2" y="466"/>
                  </a:lnTo>
                  <a:lnTo>
                    <a:pt x="0" y="464"/>
                  </a:lnTo>
                  <a:lnTo>
                    <a:pt x="677" y="0"/>
                  </a:lnTo>
                  <a:close/>
                </a:path>
              </a:pathLst>
            </a:custGeom>
            <a:solidFill>
              <a:schemeClr val="bg1"/>
            </a:solidFill>
            <a:ln w="0">
              <a:noFill/>
              <a:prstDash val="solid"/>
              <a:round/>
              <a:headEnd/>
              <a:tailEnd/>
            </a:ln>
            <a:effectLst>
              <a:outerShdw blurRad="127000" dist="63500" dir="18900000" algn="b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49" name="Freeform 17">
              <a:extLst>
                <a:ext uri="{FF2B5EF4-FFF2-40B4-BE49-F238E27FC236}">
                  <a16:creationId xmlns:a16="http://schemas.microsoft.com/office/drawing/2014/main" id="{4FA3D19F-ECBE-47B7-B7D2-593AA2BEC9B6}"/>
                </a:ext>
              </a:extLst>
            </p:cNvPr>
            <p:cNvSpPr>
              <a:spLocks/>
            </p:cNvSpPr>
            <p:nvPr/>
          </p:nvSpPr>
          <p:spPr bwMode="auto">
            <a:xfrm>
              <a:off x="3477688" y="2681200"/>
              <a:ext cx="1236281" cy="2020429"/>
            </a:xfrm>
            <a:custGeom>
              <a:avLst/>
              <a:gdLst>
                <a:gd name="T0" fmla="*/ 170 w 940"/>
                <a:gd name="T1" fmla="*/ 0 h 1539"/>
                <a:gd name="T2" fmla="*/ 913 w 940"/>
                <a:gd name="T3" fmla="*/ 348 h 1539"/>
                <a:gd name="T4" fmla="*/ 895 w 940"/>
                <a:gd name="T5" fmla="*/ 391 h 1539"/>
                <a:gd name="T6" fmla="*/ 880 w 940"/>
                <a:gd name="T7" fmla="*/ 433 h 1539"/>
                <a:gd name="T8" fmla="*/ 866 w 940"/>
                <a:gd name="T9" fmla="*/ 473 h 1539"/>
                <a:gd name="T10" fmla="*/ 855 w 940"/>
                <a:gd name="T11" fmla="*/ 509 h 1539"/>
                <a:gd name="T12" fmla="*/ 846 w 940"/>
                <a:gd name="T13" fmla="*/ 543 h 1539"/>
                <a:gd name="T14" fmla="*/ 840 w 940"/>
                <a:gd name="T15" fmla="*/ 573 h 1539"/>
                <a:gd name="T16" fmla="*/ 835 w 940"/>
                <a:gd name="T17" fmla="*/ 599 h 1539"/>
                <a:gd name="T18" fmla="*/ 832 w 940"/>
                <a:gd name="T19" fmla="*/ 620 h 1539"/>
                <a:gd name="T20" fmla="*/ 830 w 940"/>
                <a:gd name="T21" fmla="*/ 636 h 1539"/>
                <a:gd name="T22" fmla="*/ 829 w 940"/>
                <a:gd name="T23" fmla="*/ 646 h 1539"/>
                <a:gd name="T24" fmla="*/ 828 w 940"/>
                <a:gd name="T25" fmla="*/ 649 h 1539"/>
                <a:gd name="T26" fmla="*/ 940 w 940"/>
                <a:gd name="T27" fmla="*/ 770 h 1539"/>
                <a:gd name="T28" fmla="*/ 830 w 940"/>
                <a:gd name="T29" fmla="*/ 889 h 1539"/>
                <a:gd name="T30" fmla="*/ 832 w 940"/>
                <a:gd name="T31" fmla="*/ 916 h 1539"/>
                <a:gd name="T32" fmla="*/ 837 w 940"/>
                <a:gd name="T33" fmla="*/ 944 h 1539"/>
                <a:gd name="T34" fmla="*/ 843 w 940"/>
                <a:gd name="T35" fmla="*/ 973 h 1539"/>
                <a:gd name="T36" fmla="*/ 850 w 940"/>
                <a:gd name="T37" fmla="*/ 1001 h 1539"/>
                <a:gd name="T38" fmla="*/ 859 w 940"/>
                <a:gd name="T39" fmla="*/ 1029 h 1539"/>
                <a:gd name="T40" fmla="*/ 868 w 940"/>
                <a:gd name="T41" fmla="*/ 1057 h 1539"/>
                <a:gd name="T42" fmla="*/ 878 w 940"/>
                <a:gd name="T43" fmla="*/ 1083 h 1539"/>
                <a:gd name="T44" fmla="*/ 886 w 940"/>
                <a:gd name="T45" fmla="*/ 1107 h 1539"/>
                <a:gd name="T46" fmla="*/ 895 w 940"/>
                <a:gd name="T47" fmla="*/ 1129 h 1539"/>
                <a:gd name="T48" fmla="*/ 902 w 940"/>
                <a:gd name="T49" fmla="*/ 1147 h 1539"/>
                <a:gd name="T50" fmla="*/ 909 w 940"/>
                <a:gd name="T51" fmla="*/ 1162 h 1539"/>
                <a:gd name="T52" fmla="*/ 914 w 940"/>
                <a:gd name="T53" fmla="*/ 1174 h 1539"/>
                <a:gd name="T54" fmla="*/ 918 w 940"/>
                <a:gd name="T55" fmla="*/ 1182 h 1539"/>
                <a:gd name="T56" fmla="*/ 919 w 940"/>
                <a:gd name="T57" fmla="*/ 1184 h 1539"/>
                <a:gd name="T58" fmla="*/ 173 w 940"/>
                <a:gd name="T59" fmla="*/ 1539 h 1539"/>
                <a:gd name="T60" fmla="*/ 134 w 940"/>
                <a:gd name="T61" fmla="*/ 1449 h 1539"/>
                <a:gd name="T62" fmla="*/ 101 w 940"/>
                <a:gd name="T63" fmla="*/ 1361 h 1539"/>
                <a:gd name="T64" fmla="*/ 74 w 940"/>
                <a:gd name="T65" fmla="*/ 1275 h 1539"/>
                <a:gd name="T66" fmla="*/ 50 w 940"/>
                <a:gd name="T67" fmla="*/ 1189 h 1539"/>
                <a:gd name="T68" fmla="*/ 33 w 940"/>
                <a:gd name="T69" fmla="*/ 1106 h 1539"/>
                <a:gd name="T70" fmla="*/ 19 w 940"/>
                <a:gd name="T71" fmla="*/ 1024 h 1539"/>
                <a:gd name="T72" fmla="*/ 9 w 940"/>
                <a:gd name="T73" fmla="*/ 945 h 1539"/>
                <a:gd name="T74" fmla="*/ 2 w 940"/>
                <a:gd name="T75" fmla="*/ 867 h 1539"/>
                <a:gd name="T76" fmla="*/ 0 w 940"/>
                <a:gd name="T77" fmla="*/ 791 h 1539"/>
                <a:gd name="T78" fmla="*/ 0 w 940"/>
                <a:gd name="T79" fmla="*/ 719 h 1539"/>
                <a:gd name="T80" fmla="*/ 3 w 940"/>
                <a:gd name="T81" fmla="*/ 649 h 1539"/>
                <a:gd name="T82" fmla="*/ 9 w 940"/>
                <a:gd name="T83" fmla="*/ 581 h 1539"/>
                <a:gd name="T84" fmla="*/ 16 w 940"/>
                <a:gd name="T85" fmla="*/ 517 h 1539"/>
                <a:gd name="T86" fmla="*/ 26 w 940"/>
                <a:gd name="T87" fmla="*/ 455 h 1539"/>
                <a:gd name="T88" fmla="*/ 37 w 940"/>
                <a:gd name="T89" fmla="*/ 397 h 1539"/>
                <a:gd name="T90" fmla="*/ 49 w 940"/>
                <a:gd name="T91" fmla="*/ 342 h 1539"/>
                <a:gd name="T92" fmla="*/ 62 w 940"/>
                <a:gd name="T93" fmla="*/ 290 h 1539"/>
                <a:gd name="T94" fmla="*/ 76 w 940"/>
                <a:gd name="T95" fmla="*/ 242 h 1539"/>
                <a:gd name="T96" fmla="*/ 89 w 940"/>
                <a:gd name="T97" fmla="*/ 198 h 1539"/>
                <a:gd name="T98" fmla="*/ 103 w 940"/>
                <a:gd name="T99" fmla="*/ 158 h 1539"/>
                <a:gd name="T100" fmla="*/ 116 w 940"/>
                <a:gd name="T101" fmla="*/ 122 h 1539"/>
                <a:gd name="T102" fmla="*/ 129 w 940"/>
                <a:gd name="T103" fmla="*/ 91 h 1539"/>
                <a:gd name="T104" fmla="*/ 140 w 940"/>
                <a:gd name="T105" fmla="*/ 64 h 1539"/>
                <a:gd name="T106" fmla="*/ 151 w 940"/>
                <a:gd name="T107" fmla="*/ 41 h 1539"/>
                <a:gd name="T108" fmla="*/ 158 w 940"/>
                <a:gd name="T109" fmla="*/ 24 h 1539"/>
                <a:gd name="T110" fmla="*/ 165 w 940"/>
                <a:gd name="T111" fmla="*/ 11 h 1539"/>
                <a:gd name="T112" fmla="*/ 169 w 940"/>
                <a:gd name="T113" fmla="*/ 2 h 1539"/>
                <a:gd name="T114" fmla="*/ 170 w 940"/>
                <a:gd name="T115"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1539">
                  <a:moveTo>
                    <a:pt x="170" y="0"/>
                  </a:moveTo>
                  <a:lnTo>
                    <a:pt x="913" y="348"/>
                  </a:lnTo>
                  <a:lnTo>
                    <a:pt x="895" y="391"/>
                  </a:lnTo>
                  <a:lnTo>
                    <a:pt x="880" y="433"/>
                  </a:lnTo>
                  <a:lnTo>
                    <a:pt x="866" y="473"/>
                  </a:lnTo>
                  <a:lnTo>
                    <a:pt x="855" y="509"/>
                  </a:lnTo>
                  <a:lnTo>
                    <a:pt x="846" y="543"/>
                  </a:lnTo>
                  <a:lnTo>
                    <a:pt x="840" y="573"/>
                  </a:lnTo>
                  <a:lnTo>
                    <a:pt x="835" y="599"/>
                  </a:lnTo>
                  <a:lnTo>
                    <a:pt x="832" y="620"/>
                  </a:lnTo>
                  <a:lnTo>
                    <a:pt x="830" y="636"/>
                  </a:lnTo>
                  <a:lnTo>
                    <a:pt x="829" y="646"/>
                  </a:lnTo>
                  <a:lnTo>
                    <a:pt x="828" y="649"/>
                  </a:lnTo>
                  <a:lnTo>
                    <a:pt x="940" y="770"/>
                  </a:lnTo>
                  <a:lnTo>
                    <a:pt x="830" y="889"/>
                  </a:lnTo>
                  <a:lnTo>
                    <a:pt x="832" y="916"/>
                  </a:lnTo>
                  <a:lnTo>
                    <a:pt x="837" y="944"/>
                  </a:lnTo>
                  <a:lnTo>
                    <a:pt x="843" y="973"/>
                  </a:lnTo>
                  <a:lnTo>
                    <a:pt x="850" y="1001"/>
                  </a:lnTo>
                  <a:lnTo>
                    <a:pt x="859" y="1029"/>
                  </a:lnTo>
                  <a:lnTo>
                    <a:pt x="868" y="1057"/>
                  </a:lnTo>
                  <a:lnTo>
                    <a:pt x="878" y="1083"/>
                  </a:lnTo>
                  <a:lnTo>
                    <a:pt x="886" y="1107"/>
                  </a:lnTo>
                  <a:lnTo>
                    <a:pt x="895" y="1129"/>
                  </a:lnTo>
                  <a:lnTo>
                    <a:pt x="902" y="1147"/>
                  </a:lnTo>
                  <a:lnTo>
                    <a:pt x="909" y="1162"/>
                  </a:lnTo>
                  <a:lnTo>
                    <a:pt x="914" y="1174"/>
                  </a:lnTo>
                  <a:lnTo>
                    <a:pt x="918" y="1182"/>
                  </a:lnTo>
                  <a:lnTo>
                    <a:pt x="919" y="1184"/>
                  </a:lnTo>
                  <a:lnTo>
                    <a:pt x="173" y="1539"/>
                  </a:lnTo>
                  <a:lnTo>
                    <a:pt x="134" y="1449"/>
                  </a:lnTo>
                  <a:lnTo>
                    <a:pt x="101" y="1361"/>
                  </a:lnTo>
                  <a:lnTo>
                    <a:pt x="74" y="1275"/>
                  </a:lnTo>
                  <a:lnTo>
                    <a:pt x="50" y="1189"/>
                  </a:lnTo>
                  <a:lnTo>
                    <a:pt x="33" y="1106"/>
                  </a:lnTo>
                  <a:lnTo>
                    <a:pt x="19" y="1024"/>
                  </a:lnTo>
                  <a:lnTo>
                    <a:pt x="9" y="945"/>
                  </a:lnTo>
                  <a:lnTo>
                    <a:pt x="2" y="867"/>
                  </a:lnTo>
                  <a:lnTo>
                    <a:pt x="0" y="791"/>
                  </a:lnTo>
                  <a:lnTo>
                    <a:pt x="0" y="719"/>
                  </a:lnTo>
                  <a:lnTo>
                    <a:pt x="3" y="649"/>
                  </a:lnTo>
                  <a:lnTo>
                    <a:pt x="9" y="581"/>
                  </a:lnTo>
                  <a:lnTo>
                    <a:pt x="16" y="517"/>
                  </a:lnTo>
                  <a:lnTo>
                    <a:pt x="26" y="455"/>
                  </a:lnTo>
                  <a:lnTo>
                    <a:pt x="37" y="397"/>
                  </a:lnTo>
                  <a:lnTo>
                    <a:pt x="49" y="342"/>
                  </a:lnTo>
                  <a:lnTo>
                    <a:pt x="62" y="290"/>
                  </a:lnTo>
                  <a:lnTo>
                    <a:pt x="76" y="242"/>
                  </a:lnTo>
                  <a:lnTo>
                    <a:pt x="89" y="198"/>
                  </a:lnTo>
                  <a:lnTo>
                    <a:pt x="103" y="158"/>
                  </a:lnTo>
                  <a:lnTo>
                    <a:pt x="116" y="122"/>
                  </a:lnTo>
                  <a:lnTo>
                    <a:pt x="129" y="91"/>
                  </a:lnTo>
                  <a:lnTo>
                    <a:pt x="140" y="64"/>
                  </a:lnTo>
                  <a:lnTo>
                    <a:pt x="151" y="41"/>
                  </a:lnTo>
                  <a:lnTo>
                    <a:pt x="158" y="24"/>
                  </a:lnTo>
                  <a:lnTo>
                    <a:pt x="165" y="11"/>
                  </a:lnTo>
                  <a:lnTo>
                    <a:pt x="169" y="2"/>
                  </a:lnTo>
                  <a:lnTo>
                    <a:pt x="170" y="0"/>
                  </a:lnTo>
                  <a:close/>
                </a:path>
              </a:pathLst>
            </a:custGeom>
            <a:solidFill>
              <a:schemeClr val="bg1"/>
            </a:solidFill>
            <a:ln w="0">
              <a:noFill/>
              <a:prstDash val="solid"/>
              <a:round/>
              <a:headEnd/>
              <a:tailEnd/>
            </a:ln>
            <a:effectLst>
              <a:outerShdw blurRad="127000" dist="63500" algn="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50" name="Freeform 18">
              <a:extLst>
                <a:ext uri="{FF2B5EF4-FFF2-40B4-BE49-F238E27FC236}">
                  <a16:creationId xmlns:a16="http://schemas.microsoft.com/office/drawing/2014/main" id="{472F65A3-15B7-4192-A7C6-95EB18EBC6BF}"/>
                </a:ext>
              </a:extLst>
            </p:cNvPr>
            <p:cNvSpPr>
              <a:spLocks/>
            </p:cNvSpPr>
            <p:nvPr/>
          </p:nvSpPr>
          <p:spPr bwMode="auto">
            <a:xfrm>
              <a:off x="4055058" y="1393323"/>
              <a:ext cx="1476961" cy="1341702"/>
            </a:xfrm>
            <a:custGeom>
              <a:avLst/>
              <a:gdLst>
                <a:gd name="T0" fmla="*/ 988 w 1123"/>
                <a:gd name="T1" fmla="*/ 0 h 1022"/>
                <a:gd name="T2" fmla="*/ 1123 w 1123"/>
                <a:gd name="T3" fmla="*/ 670 h 1022"/>
                <a:gd name="T4" fmla="*/ 1044 w 1123"/>
                <a:gd name="T5" fmla="*/ 688 h 1022"/>
                <a:gd name="T6" fmla="*/ 968 w 1123"/>
                <a:gd name="T7" fmla="*/ 713 h 1022"/>
                <a:gd name="T8" fmla="*/ 893 w 1123"/>
                <a:gd name="T9" fmla="*/ 743 h 1022"/>
                <a:gd name="T10" fmla="*/ 821 w 1123"/>
                <a:gd name="T11" fmla="*/ 778 h 1022"/>
                <a:gd name="T12" fmla="*/ 753 w 1123"/>
                <a:gd name="T13" fmla="*/ 818 h 1022"/>
                <a:gd name="T14" fmla="*/ 687 w 1123"/>
                <a:gd name="T15" fmla="*/ 863 h 1022"/>
                <a:gd name="T16" fmla="*/ 626 w 1123"/>
                <a:gd name="T17" fmla="*/ 912 h 1022"/>
                <a:gd name="T18" fmla="*/ 568 w 1123"/>
                <a:gd name="T19" fmla="*/ 965 h 1022"/>
                <a:gd name="T20" fmla="*/ 514 w 1123"/>
                <a:gd name="T21" fmla="*/ 1022 h 1022"/>
                <a:gd name="T22" fmla="*/ 0 w 1123"/>
                <a:gd name="T23" fmla="*/ 572 h 1022"/>
                <a:gd name="T24" fmla="*/ 72 w 1123"/>
                <a:gd name="T25" fmla="*/ 497 h 1022"/>
                <a:gd name="T26" fmla="*/ 148 w 1123"/>
                <a:gd name="T27" fmla="*/ 424 h 1022"/>
                <a:gd name="T28" fmla="*/ 226 w 1123"/>
                <a:gd name="T29" fmla="*/ 356 h 1022"/>
                <a:gd name="T30" fmla="*/ 310 w 1123"/>
                <a:gd name="T31" fmla="*/ 293 h 1022"/>
                <a:gd name="T32" fmla="*/ 397 w 1123"/>
                <a:gd name="T33" fmla="*/ 235 h 1022"/>
                <a:gd name="T34" fmla="*/ 488 w 1123"/>
                <a:gd name="T35" fmla="*/ 182 h 1022"/>
                <a:gd name="T36" fmla="*/ 582 w 1123"/>
                <a:gd name="T37" fmla="*/ 134 h 1022"/>
                <a:gd name="T38" fmla="*/ 680 w 1123"/>
                <a:gd name="T39" fmla="*/ 92 h 1022"/>
                <a:gd name="T40" fmla="*/ 780 w 1123"/>
                <a:gd name="T41" fmla="*/ 55 h 1022"/>
                <a:gd name="T42" fmla="*/ 883 w 1123"/>
                <a:gd name="T43" fmla="*/ 25 h 1022"/>
                <a:gd name="T44" fmla="*/ 988 w 1123"/>
                <a:gd name="T45"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3" h="1022">
                  <a:moveTo>
                    <a:pt x="988" y="0"/>
                  </a:moveTo>
                  <a:lnTo>
                    <a:pt x="1123" y="670"/>
                  </a:lnTo>
                  <a:lnTo>
                    <a:pt x="1044" y="688"/>
                  </a:lnTo>
                  <a:lnTo>
                    <a:pt x="968" y="713"/>
                  </a:lnTo>
                  <a:lnTo>
                    <a:pt x="893" y="743"/>
                  </a:lnTo>
                  <a:lnTo>
                    <a:pt x="821" y="778"/>
                  </a:lnTo>
                  <a:lnTo>
                    <a:pt x="753" y="818"/>
                  </a:lnTo>
                  <a:lnTo>
                    <a:pt x="687" y="863"/>
                  </a:lnTo>
                  <a:lnTo>
                    <a:pt x="626" y="912"/>
                  </a:lnTo>
                  <a:lnTo>
                    <a:pt x="568" y="965"/>
                  </a:lnTo>
                  <a:lnTo>
                    <a:pt x="514" y="1022"/>
                  </a:lnTo>
                  <a:lnTo>
                    <a:pt x="0" y="572"/>
                  </a:lnTo>
                  <a:lnTo>
                    <a:pt x="72" y="497"/>
                  </a:lnTo>
                  <a:lnTo>
                    <a:pt x="148" y="424"/>
                  </a:lnTo>
                  <a:lnTo>
                    <a:pt x="226" y="356"/>
                  </a:lnTo>
                  <a:lnTo>
                    <a:pt x="310" y="293"/>
                  </a:lnTo>
                  <a:lnTo>
                    <a:pt x="397" y="235"/>
                  </a:lnTo>
                  <a:lnTo>
                    <a:pt x="488" y="182"/>
                  </a:lnTo>
                  <a:lnTo>
                    <a:pt x="582" y="134"/>
                  </a:lnTo>
                  <a:lnTo>
                    <a:pt x="680" y="92"/>
                  </a:lnTo>
                  <a:lnTo>
                    <a:pt x="780" y="55"/>
                  </a:lnTo>
                  <a:lnTo>
                    <a:pt x="883" y="25"/>
                  </a:lnTo>
                  <a:lnTo>
                    <a:pt x="988" y="0"/>
                  </a:lnTo>
                  <a:close/>
                </a:path>
              </a:pathLst>
            </a:custGeom>
            <a:solidFill>
              <a:srgbClr val="A3D55F"/>
            </a:solidFill>
            <a:ln w="0">
              <a:solidFill>
                <a:srgbClr val="A3D55F"/>
              </a:solidFill>
              <a:prstDash val="solid"/>
              <a:round/>
              <a:headEnd/>
              <a:tailEnd/>
            </a:ln>
            <a:effec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51" name="Freeform 19">
              <a:extLst>
                <a:ext uri="{FF2B5EF4-FFF2-40B4-BE49-F238E27FC236}">
                  <a16:creationId xmlns:a16="http://schemas.microsoft.com/office/drawing/2014/main" id="{7AA76DD8-2DA2-4A6C-B26A-272EE4B26338}"/>
                </a:ext>
              </a:extLst>
            </p:cNvPr>
            <p:cNvSpPr>
              <a:spLocks/>
            </p:cNvSpPr>
            <p:nvPr/>
          </p:nvSpPr>
          <p:spPr bwMode="auto">
            <a:xfrm>
              <a:off x="6083741" y="1457995"/>
              <a:ext cx="1476961" cy="1343015"/>
            </a:xfrm>
            <a:custGeom>
              <a:avLst/>
              <a:gdLst>
                <a:gd name="T0" fmla="*/ 135 w 1123"/>
                <a:gd name="T1" fmla="*/ 0 h 1023"/>
                <a:gd name="T2" fmla="*/ 240 w 1123"/>
                <a:gd name="T3" fmla="*/ 25 h 1023"/>
                <a:gd name="T4" fmla="*/ 343 w 1123"/>
                <a:gd name="T5" fmla="*/ 55 h 1023"/>
                <a:gd name="T6" fmla="*/ 444 w 1123"/>
                <a:gd name="T7" fmla="*/ 92 h 1023"/>
                <a:gd name="T8" fmla="*/ 541 w 1123"/>
                <a:gd name="T9" fmla="*/ 134 h 1023"/>
                <a:gd name="T10" fmla="*/ 635 w 1123"/>
                <a:gd name="T11" fmla="*/ 183 h 1023"/>
                <a:gd name="T12" fmla="*/ 726 w 1123"/>
                <a:gd name="T13" fmla="*/ 236 h 1023"/>
                <a:gd name="T14" fmla="*/ 813 w 1123"/>
                <a:gd name="T15" fmla="*/ 294 h 1023"/>
                <a:gd name="T16" fmla="*/ 897 w 1123"/>
                <a:gd name="T17" fmla="*/ 357 h 1023"/>
                <a:gd name="T18" fmla="*/ 976 w 1123"/>
                <a:gd name="T19" fmla="*/ 425 h 1023"/>
                <a:gd name="T20" fmla="*/ 1052 w 1123"/>
                <a:gd name="T21" fmla="*/ 498 h 1023"/>
                <a:gd name="T22" fmla="*/ 1123 w 1123"/>
                <a:gd name="T23" fmla="*/ 574 h 1023"/>
                <a:gd name="T24" fmla="*/ 608 w 1123"/>
                <a:gd name="T25" fmla="*/ 1023 h 1023"/>
                <a:gd name="T26" fmla="*/ 554 w 1123"/>
                <a:gd name="T27" fmla="*/ 966 h 1023"/>
                <a:gd name="T28" fmla="*/ 497 w 1123"/>
                <a:gd name="T29" fmla="*/ 913 h 1023"/>
                <a:gd name="T30" fmla="*/ 435 w 1123"/>
                <a:gd name="T31" fmla="*/ 863 h 1023"/>
                <a:gd name="T32" fmla="*/ 370 w 1123"/>
                <a:gd name="T33" fmla="*/ 819 h 1023"/>
                <a:gd name="T34" fmla="*/ 302 w 1123"/>
                <a:gd name="T35" fmla="*/ 779 h 1023"/>
                <a:gd name="T36" fmla="*/ 231 w 1123"/>
                <a:gd name="T37" fmla="*/ 743 h 1023"/>
                <a:gd name="T38" fmla="*/ 156 w 1123"/>
                <a:gd name="T39" fmla="*/ 713 h 1023"/>
                <a:gd name="T40" fmla="*/ 79 w 1123"/>
                <a:gd name="T41" fmla="*/ 689 h 1023"/>
                <a:gd name="T42" fmla="*/ 0 w 1123"/>
                <a:gd name="T43" fmla="*/ 670 h 1023"/>
                <a:gd name="T44" fmla="*/ 135 w 1123"/>
                <a:gd name="T45"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3" h="1023">
                  <a:moveTo>
                    <a:pt x="135" y="0"/>
                  </a:moveTo>
                  <a:lnTo>
                    <a:pt x="240" y="25"/>
                  </a:lnTo>
                  <a:lnTo>
                    <a:pt x="343" y="55"/>
                  </a:lnTo>
                  <a:lnTo>
                    <a:pt x="444" y="92"/>
                  </a:lnTo>
                  <a:lnTo>
                    <a:pt x="541" y="134"/>
                  </a:lnTo>
                  <a:lnTo>
                    <a:pt x="635" y="183"/>
                  </a:lnTo>
                  <a:lnTo>
                    <a:pt x="726" y="236"/>
                  </a:lnTo>
                  <a:lnTo>
                    <a:pt x="813" y="294"/>
                  </a:lnTo>
                  <a:lnTo>
                    <a:pt x="897" y="357"/>
                  </a:lnTo>
                  <a:lnTo>
                    <a:pt x="976" y="425"/>
                  </a:lnTo>
                  <a:lnTo>
                    <a:pt x="1052" y="498"/>
                  </a:lnTo>
                  <a:lnTo>
                    <a:pt x="1123" y="574"/>
                  </a:lnTo>
                  <a:lnTo>
                    <a:pt x="608" y="1023"/>
                  </a:lnTo>
                  <a:lnTo>
                    <a:pt x="554" y="966"/>
                  </a:lnTo>
                  <a:lnTo>
                    <a:pt x="497" y="913"/>
                  </a:lnTo>
                  <a:lnTo>
                    <a:pt x="435" y="863"/>
                  </a:lnTo>
                  <a:lnTo>
                    <a:pt x="370" y="819"/>
                  </a:lnTo>
                  <a:lnTo>
                    <a:pt x="302" y="779"/>
                  </a:lnTo>
                  <a:lnTo>
                    <a:pt x="231" y="743"/>
                  </a:lnTo>
                  <a:lnTo>
                    <a:pt x="156" y="713"/>
                  </a:lnTo>
                  <a:lnTo>
                    <a:pt x="79" y="689"/>
                  </a:lnTo>
                  <a:lnTo>
                    <a:pt x="0" y="670"/>
                  </a:lnTo>
                  <a:lnTo>
                    <a:pt x="135" y="0"/>
                  </a:lnTo>
                  <a:close/>
                </a:path>
              </a:pathLst>
            </a:custGeom>
            <a:solidFill>
              <a:srgbClr val="13D0CA"/>
            </a:solidFill>
            <a:ln w="0">
              <a:solidFill>
                <a:srgbClr val="13D0CA"/>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52" name="Freeform 20">
              <a:extLst>
                <a:ext uri="{FF2B5EF4-FFF2-40B4-BE49-F238E27FC236}">
                  <a16:creationId xmlns:a16="http://schemas.microsoft.com/office/drawing/2014/main" id="{91D9060E-FB54-40B1-9C2C-50DC80E584E0}"/>
                </a:ext>
              </a:extLst>
            </p:cNvPr>
            <p:cNvSpPr>
              <a:spLocks/>
            </p:cNvSpPr>
            <p:nvPr/>
          </p:nvSpPr>
          <p:spPr bwMode="auto">
            <a:xfrm>
              <a:off x="7182586" y="2922759"/>
              <a:ext cx="975872" cy="1499240"/>
            </a:xfrm>
            <a:custGeom>
              <a:avLst/>
              <a:gdLst>
                <a:gd name="T0" fmla="*/ 646 w 742"/>
                <a:gd name="T1" fmla="*/ 0 h 1142"/>
                <a:gd name="T2" fmla="*/ 674 w 742"/>
                <a:gd name="T3" fmla="*/ 88 h 1142"/>
                <a:gd name="T4" fmla="*/ 697 w 742"/>
                <a:gd name="T5" fmla="*/ 179 h 1142"/>
                <a:gd name="T6" fmla="*/ 716 w 742"/>
                <a:gd name="T7" fmla="*/ 271 h 1142"/>
                <a:gd name="T8" fmla="*/ 730 w 742"/>
                <a:gd name="T9" fmla="*/ 365 h 1142"/>
                <a:gd name="T10" fmla="*/ 739 w 742"/>
                <a:gd name="T11" fmla="*/ 462 h 1142"/>
                <a:gd name="T12" fmla="*/ 742 w 742"/>
                <a:gd name="T13" fmla="*/ 559 h 1142"/>
                <a:gd name="T14" fmla="*/ 741 w 742"/>
                <a:gd name="T15" fmla="*/ 659 h 1142"/>
                <a:gd name="T16" fmla="*/ 734 w 742"/>
                <a:gd name="T17" fmla="*/ 759 h 1142"/>
                <a:gd name="T18" fmla="*/ 722 w 742"/>
                <a:gd name="T19" fmla="*/ 857 h 1142"/>
                <a:gd name="T20" fmla="*/ 703 w 742"/>
                <a:gd name="T21" fmla="*/ 954 h 1142"/>
                <a:gd name="T22" fmla="*/ 681 w 742"/>
                <a:gd name="T23" fmla="*/ 1049 h 1142"/>
                <a:gd name="T24" fmla="*/ 653 w 742"/>
                <a:gd name="T25" fmla="*/ 1142 h 1142"/>
                <a:gd name="T26" fmla="*/ 5 w 742"/>
                <a:gd name="T27" fmla="*/ 926 h 1142"/>
                <a:gd name="T28" fmla="*/ 25 w 742"/>
                <a:gd name="T29" fmla="*/ 857 h 1142"/>
                <a:gd name="T30" fmla="*/ 40 w 742"/>
                <a:gd name="T31" fmla="*/ 787 h 1142"/>
                <a:gd name="T32" fmla="*/ 52 w 742"/>
                <a:gd name="T33" fmla="*/ 716 h 1142"/>
                <a:gd name="T34" fmla="*/ 59 w 742"/>
                <a:gd name="T35" fmla="*/ 642 h 1142"/>
                <a:gd name="T36" fmla="*/ 60 w 742"/>
                <a:gd name="T37" fmla="*/ 566 h 1142"/>
                <a:gd name="T38" fmla="*/ 56 w 742"/>
                <a:gd name="T39" fmla="*/ 495 h 1142"/>
                <a:gd name="T40" fmla="*/ 49 w 742"/>
                <a:gd name="T41" fmla="*/ 425 h 1142"/>
                <a:gd name="T42" fmla="*/ 37 w 742"/>
                <a:gd name="T43" fmla="*/ 356 h 1142"/>
                <a:gd name="T44" fmla="*/ 21 w 742"/>
                <a:gd name="T45" fmla="*/ 289 h 1142"/>
                <a:gd name="T46" fmla="*/ 0 w 742"/>
                <a:gd name="T47" fmla="*/ 223 h 1142"/>
                <a:gd name="T48" fmla="*/ 646 w 742"/>
                <a:gd name="T4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2" h="1142">
                  <a:moveTo>
                    <a:pt x="646" y="0"/>
                  </a:moveTo>
                  <a:lnTo>
                    <a:pt x="674" y="88"/>
                  </a:lnTo>
                  <a:lnTo>
                    <a:pt x="697" y="179"/>
                  </a:lnTo>
                  <a:lnTo>
                    <a:pt x="716" y="271"/>
                  </a:lnTo>
                  <a:lnTo>
                    <a:pt x="730" y="365"/>
                  </a:lnTo>
                  <a:lnTo>
                    <a:pt x="739" y="462"/>
                  </a:lnTo>
                  <a:lnTo>
                    <a:pt x="742" y="559"/>
                  </a:lnTo>
                  <a:lnTo>
                    <a:pt x="741" y="659"/>
                  </a:lnTo>
                  <a:lnTo>
                    <a:pt x="734" y="759"/>
                  </a:lnTo>
                  <a:lnTo>
                    <a:pt x="722" y="857"/>
                  </a:lnTo>
                  <a:lnTo>
                    <a:pt x="703" y="954"/>
                  </a:lnTo>
                  <a:lnTo>
                    <a:pt x="681" y="1049"/>
                  </a:lnTo>
                  <a:lnTo>
                    <a:pt x="653" y="1142"/>
                  </a:lnTo>
                  <a:lnTo>
                    <a:pt x="5" y="926"/>
                  </a:lnTo>
                  <a:lnTo>
                    <a:pt x="25" y="857"/>
                  </a:lnTo>
                  <a:lnTo>
                    <a:pt x="40" y="787"/>
                  </a:lnTo>
                  <a:lnTo>
                    <a:pt x="52" y="716"/>
                  </a:lnTo>
                  <a:lnTo>
                    <a:pt x="59" y="642"/>
                  </a:lnTo>
                  <a:lnTo>
                    <a:pt x="60" y="566"/>
                  </a:lnTo>
                  <a:lnTo>
                    <a:pt x="56" y="495"/>
                  </a:lnTo>
                  <a:lnTo>
                    <a:pt x="49" y="425"/>
                  </a:lnTo>
                  <a:lnTo>
                    <a:pt x="37" y="356"/>
                  </a:lnTo>
                  <a:lnTo>
                    <a:pt x="21" y="289"/>
                  </a:lnTo>
                  <a:lnTo>
                    <a:pt x="0" y="223"/>
                  </a:lnTo>
                  <a:lnTo>
                    <a:pt x="646" y="0"/>
                  </a:lnTo>
                  <a:close/>
                </a:path>
              </a:pathLst>
            </a:custGeom>
            <a:solidFill>
              <a:srgbClr val="752F8A"/>
            </a:solidFill>
            <a:ln w="0">
              <a:solidFill>
                <a:srgbClr val="752F8A"/>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53" name="Freeform 21">
              <a:extLst>
                <a:ext uri="{FF2B5EF4-FFF2-40B4-BE49-F238E27FC236}">
                  <a16:creationId xmlns:a16="http://schemas.microsoft.com/office/drawing/2014/main" id="{39C1E27D-2ED1-4E81-88B9-CB94A98F5F3B}"/>
                </a:ext>
              </a:extLst>
            </p:cNvPr>
            <p:cNvSpPr>
              <a:spLocks/>
            </p:cNvSpPr>
            <p:nvPr/>
          </p:nvSpPr>
          <p:spPr bwMode="auto">
            <a:xfrm>
              <a:off x="6096237" y="4638613"/>
              <a:ext cx="1476961" cy="1340389"/>
            </a:xfrm>
            <a:custGeom>
              <a:avLst/>
              <a:gdLst>
                <a:gd name="T0" fmla="*/ 611 w 1123"/>
                <a:gd name="T1" fmla="*/ 0 h 1021"/>
                <a:gd name="T2" fmla="*/ 1123 w 1123"/>
                <a:gd name="T3" fmla="*/ 452 h 1021"/>
                <a:gd name="T4" fmla="*/ 1051 w 1123"/>
                <a:gd name="T5" fmla="*/ 529 h 1021"/>
                <a:gd name="T6" fmla="*/ 976 w 1123"/>
                <a:gd name="T7" fmla="*/ 600 h 1021"/>
                <a:gd name="T8" fmla="*/ 895 w 1123"/>
                <a:gd name="T9" fmla="*/ 668 h 1021"/>
                <a:gd name="T10" fmla="*/ 811 w 1123"/>
                <a:gd name="T11" fmla="*/ 730 h 1021"/>
                <a:gd name="T12" fmla="*/ 723 w 1123"/>
                <a:gd name="T13" fmla="*/ 788 h 1021"/>
                <a:gd name="T14" fmla="*/ 633 w 1123"/>
                <a:gd name="T15" fmla="*/ 841 h 1021"/>
                <a:gd name="T16" fmla="*/ 538 w 1123"/>
                <a:gd name="T17" fmla="*/ 888 h 1021"/>
                <a:gd name="T18" fmla="*/ 441 w 1123"/>
                <a:gd name="T19" fmla="*/ 930 h 1021"/>
                <a:gd name="T20" fmla="*/ 340 w 1123"/>
                <a:gd name="T21" fmla="*/ 966 h 1021"/>
                <a:gd name="T22" fmla="*/ 238 w 1123"/>
                <a:gd name="T23" fmla="*/ 996 h 1021"/>
                <a:gd name="T24" fmla="*/ 132 w 1123"/>
                <a:gd name="T25" fmla="*/ 1021 h 1021"/>
                <a:gd name="T26" fmla="*/ 0 w 1123"/>
                <a:gd name="T27" fmla="*/ 350 h 1021"/>
                <a:gd name="T28" fmla="*/ 80 w 1123"/>
                <a:gd name="T29" fmla="*/ 332 h 1021"/>
                <a:gd name="T30" fmla="*/ 157 w 1123"/>
                <a:gd name="T31" fmla="*/ 307 h 1021"/>
                <a:gd name="T32" fmla="*/ 231 w 1123"/>
                <a:gd name="T33" fmla="*/ 278 h 1021"/>
                <a:gd name="T34" fmla="*/ 303 w 1123"/>
                <a:gd name="T35" fmla="*/ 243 h 1021"/>
                <a:gd name="T36" fmla="*/ 371 w 1123"/>
                <a:gd name="T37" fmla="*/ 203 h 1021"/>
                <a:gd name="T38" fmla="*/ 437 w 1123"/>
                <a:gd name="T39" fmla="*/ 159 h 1021"/>
                <a:gd name="T40" fmla="*/ 498 w 1123"/>
                <a:gd name="T41" fmla="*/ 110 h 1021"/>
                <a:gd name="T42" fmla="*/ 557 w 1123"/>
                <a:gd name="T43" fmla="*/ 57 h 1021"/>
                <a:gd name="T44" fmla="*/ 611 w 1123"/>
                <a:gd name="T45" fmla="*/ 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3" h="1021">
                  <a:moveTo>
                    <a:pt x="611" y="0"/>
                  </a:moveTo>
                  <a:lnTo>
                    <a:pt x="1123" y="452"/>
                  </a:lnTo>
                  <a:lnTo>
                    <a:pt x="1051" y="529"/>
                  </a:lnTo>
                  <a:lnTo>
                    <a:pt x="976" y="600"/>
                  </a:lnTo>
                  <a:lnTo>
                    <a:pt x="895" y="668"/>
                  </a:lnTo>
                  <a:lnTo>
                    <a:pt x="811" y="730"/>
                  </a:lnTo>
                  <a:lnTo>
                    <a:pt x="723" y="788"/>
                  </a:lnTo>
                  <a:lnTo>
                    <a:pt x="633" y="841"/>
                  </a:lnTo>
                  <a:lnTo>
                    <a:pt x="538" y="888"/>
                  </a:lnTo>
                  <a:lnTo>
                    <a:pt x="441" y="930"/>
                  </a:lnTo>
                  <a:lnTo>
                    <a:pt x="340" y="966"/>
                  </a:lnTo>
                  <a:lnTo>
                    <a:pt x="238" y="996"/>
                  </a:lnTo>
                  <a:lnTo>
                    <a:pt x="132" y="1021"/>
                  </a:lnTo>
                  <a:lnTo>
                    <a:pt x="0" y="350"/>
                  </a:lnTo>
                  <a:lnTo>
                    <a:pt x="80" y="332"/>
                  </a:lnTo>
                  <a:lnTo>
                    <a:pt x="157" y="307"/>
                  </a:lnTo>
                  <a:lnTo>
                    <a:pt x="231" y="278"/>
                  </a:lnTo>
                  <a:lnTo>
                    <a:pt x="303" y="243"/>
                  </a:lnTo>
                  <a:lnTo>
                    <a:pt x="371" y="203"/>
                  </a:lnTo>
                  <a:lnTo>
                    <a:pt x="437" y="159"/>
                  </a:lnTo>
                  <a:lnTo>
                    <a:pt x="498" y="110"/>
                  </a:lnTo>
                  <a:lnTo>
                    <a:pt x="557" y="57"/>
                  </a:lnTo>
                  <a:lnTo>
                    <a:pt x="611" y="0"/>
                  </a:lnTo>
                  <a:close/>
                </a:path>
              </a:pathLst>
            </a:custGeom>
            <a:solidFill>
              <a:srgbClr val="F79552"/>
            </a:solidFill>
            <a:ln w="0">
              <a:solidFill>
                <a:srgbClr val="F79552"/>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54" name="Freeform 22">
              <a:extLst>
                <a:ext uri="{FF2B5EF4-FFF2-40B4-BE49-F238E27FC236}">
                  <a16:creationId xmlns:a16="http://schemas.microsoft.com/office/drawing/2014/main" id="{7C46504F-226F-4C3E-BA17-2BD12ABEDD40}"/>
                </a:ext>
              </a:extLst>
            </p:cNvPr>
            <p:cNvSpPr>
              <a:spLocks/>
            </p:cNvSpPr>
            <p:nvPr/>
          </p:nvSpPr>
          <p:spPr bwMode="auto">
            <a:xfrm>
              <a:off x="4048482" y="4630736"/>
              <a:ext cx="1478276" cy="1344328"/>
            </a:xfrm>
            <a:custGeom>
              <a:avLst/>
              <a:gdLst>
                <a:gd name="T0" fmla="*/ 516 w 1124"/>
                <a:gd name="T1" fmla="*/ 0 h 1024"/>
                <a:gd name="T2" fmla="*/ 570 w 1124"/>
                <a:gd name="T3" fmla="*/ 57 h 1024"/>
                <a:gd name="T4" fmla="*/ 627 w 1124"/>
                <a:gd name="T5" fmla="*/ 110 h 1024"/>
                <a:gd name="T6" fmla="*/ 689 w 1124"/>
                <a:gd name="T7" fmla="*/ 160 h 1024"/>
                <a:gd name="T8" fmla="*/ 754 w 1124"/>
                <a:gd name="T9" fmla="*/ 205 h 1024"/>
                <a:gd name="T10" fmla="*/ 822 w 1124"/>
                <a:gd name="T11" fmla="*/ 245 h 1024"/>
                <a:gd name="T12" fmla="*/ 894 w 1124"/>
                <a:gd name="T13" fmla="*/ 281 h 1024"/>
                <a:gd name="T14" fmla="*/ 968 w 1124"/>
                <a:gd name="T15" fmla="*/ 311 h 1024"/>
                <a:gd name="T16" fmla="*/ 1045 w 1124"/>
                <a:gd name="T17" fmla="*/ 336 h 1024"/>
                <a:gd name="T18" fmla="*/ 1124 w 1124"/>
                <a:gd name="T19" fmla="*/ 354 h 1024"/>
                <a:gd name="T20" fmla="*/ 986 w 1124"/>
                <a:gd name="T21" fmla="*/ 1024 h 1024"/>
                <a:gd name="T22" fmla="*/ 881 w 1124"/>
                <a:gd name="T23" fmla="*/ 999 h 1024"/>
                <a:gd name="T24" fmla="*/ 778 w 1124"/>
                <a:gd name="T25" fmla="*/ 967 h 1024"/>
                <a:gd name="T26" fmla="*/ 678 w 1124"/>
                <a:gd name="T27" fmla="*/ 931 h 1024"/>
                <a:gd name="T28" fmla="*/ 581 w 1124"/>
                <a:gd name="T29" fmla="*/ 888 h 1024"/>
                <a:gd name="T30" fmla="*/ 487 w 1124"/>
                <a:gd name="T31" fmla="*/ 840 h 1024"/>
                <a:gd name="T32" fmla="*/ 397 w 1124"/>
                <a:gd name="T33" fmla="*/ 787 h 1024"/>
                <a:gd name="T34" fmla="*/ 309 w 1124"/>
                <a:gd name="T35" fmla="*/ 727 h 1024"/>
                <a:gd name="T36" fmla="*/ 226 w 1124"/>
                <a:gd name="T37" fmla="*/ 665 h 1024"/>
                <a:gd name="T38" fmla="*/ 147 w 1124"/>
                <a:gd name="T39" fmla="*/ 596 h 1024"/>
                <a:gd name="T40" fmla="*/ 71 w 1124"/>
                <a:gd name="T41" fmla="*/ 524 h 1024"/>
                <a:gd name="T42" fmla="*/ 0 w 1124"/>
                <a:gd name="T43" fmla="*/ 447 h 1024"/>
                <a:gd name="T44" fmla="*/ 516 w 1124"/>
                <a:gd name="T45"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4" h="1024">
                  <a:moveTo>
                    <a:pt x="516" y="0"/>
                  </a:moveTo>
                  <a:lnTo>
                    <a:pt x="570" y="57"/>
                  </a:lnTo>
                  <a:lnTo>
                    <a:pt x="627" y="110"/>
                  </a:lnTo>
                  <a:lnTo>
                    <a:pt x="689" y="160"/>
                  </a:lnTo>
                  <a:lnTo>
                    <a:pt x="754" y="205"/>
                  </a:lnTo>
                  <a:lnTo>
                    <a:pt x="822" y="245"/>
                  </a:lnTo>
                  <a:lnTo>
                    <a:pt x="894" y="281"/>
                  </a:lnTo>
                  <a:lnTo>
                    <a:pt x="968" y="311"/>
                  </a:lnTo>
                  <a:lnTo>
                    <a:pt x="1045" y="336"/>
                  </a:lnTo>
                  <a:lnTo>
                    <a:pt x="1124" y="354"/>
                  </a:lnTo>
                  <a:lnTo>
                    <a:pt x="986" y="1024"/>
                  </a:lnTo>
                  <a:lnTo>
                    <a:pt x="881" y="999"/>
                  </a:lnTo>
                  <a:lnTo>
                    <a:pt x="778" y="967"/>
                  </a:lnTo>
                  <a:lnTo>
                    <a:pt x="678" y="931"/>
                  </a:lnTo>
                  <a:lnTo>
                    <a:pt x="581" y="888"/>
                  </a:lnTo>
                  <a:lnTo>
                    <a:pt x="487" y="840"/>
                  </a:lnTo>
                  <a:lnTo>
                    <a:pt x="397" y="787"/>
                  </a:lnTo>
                  <a:lnTo>
                    <a:pt x="309" y="727"/>
                  </a:lnTo>
                  <a:lnTo>
                    <a:pt x="226" y="665"/>
                  </a:lnTo>
                  <a:lnTo>
                    <a:pt x="147" y="596"/>
                  </a:lnTo>
                  <a:lnTo>
                    <a:pt x="71" y="524"/>
                  </a:lnTo>
                  <a:lnTo>
                    <a:pt x="0" y="447"/>
                  </a:lnTo>
                  <a:lnTo>
                    <a:pt x="516" y="0"/>
                  </a:lnTo>
                  <a:close/>
                </a:path>
              </a:pathLst>
            </a:custGeom>
            <a:solidFill>
              <a:srgbClr val="C08BBF"/>
            </a:solidFill>
            <a:ln w="0">
              <a:solidFill>
                <a:srgbClr val="C08BBF"/>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sp>
          <p:nvSpPr>
            <p:cNvPr id="55" name="Freeform 23">
              <a:extLst>
                <a:ext uri="{FF2B5EF4-FFF2-40B4-BE49-F238E27FC236}">
                  <a16:creationId xmlns:a16="http://schemas.microsoft.com/office/drawing/2014/main" id="{4FA00E8D-72B6-401D-9F8A-8A0E6D3F0568}"/>
                </a:ext>
              </a:extLst>
            </p:cNvPr>
            <p:cNvSpPr>
              <a:spLocks/>
            </p:cNvSpPr>
            <p:nvPr/>
          </p:nvSpPr>
          <p:spPr bwMode="auto">
            <a:xfrm>
              <a:off x="3476373" y="2952953"/>
              <a:ext cx="975872" cy="1497927"/>
            </a:xfrm>
            <a:custGeom>
              <a:avLst/>
              <a:gdLst>
                <a:gd name="T0" fmla="*/ 89 w 742"/>
                <a:gd name="T1" fmla="*/ 0 h 1141"/>
                <a:gd name="T2" fmla="*/ 737 w 742"/>
                <a:gd name="T3" fmla="*/ 214 h 1141"/>
                <a:gd name="T4" fmla="*/ 717 w 742"/>
                <a:gd name="T5" fmla="*/ 280 h 1141"/>
                <a:gd name="T6" fmla="*/ 702 w 742"/>
                <a:gd name="T7" fmla="*/ 347 h 1141"/>
                <a:gd name="T8" fmla="*/ 691 w 742"/>
                <a:gd name="T9" fmla="*/ 416 h 1141"/>
                <a:gd name="T10" fmla="*/ 684 w 742"/>
                <a:gd name="T11" fmla="*/ 486 h 1141"/>
                <a:gd name="T12" fmla="*/ 682 w 742"/>
                <a:gd name="T13" fmla="*/ 557 h 1141"/>
                <a:gd name="T14" fmla="*/ 684 w 742"/>
                <a:gd name="T15" fmla="*/ 632 h 1141"/>
                <a:gd name="T16" fmla="*/ 691 w 742"/>
                <a:gd name="T17" fmla="*/ 706 h 1141"/>
                <a:gd name="T18" fmla="*/ 704 w 742"/>
                <a:gd name="T19" fmla="*/ 778 h 1141"/>
                <a:gd name="T20" fmla="*/ 721 w 742"/>
                <a:gd name="T21" fmla="*/ 848 h 1141"/>
                <a:gd name="T22" fmla="*/ 742 w 742"/>
                <a:gd name="T23" fmla="*/ 918 h 1141"/>
                <a:gd name="T24" fmla="*/ 97 w 742"/>
                <a:gd name="T25" fmla="*/ 1141 h 1141"/>
                <a:gd name="T26" fmla="*/ 69 w 742"/>
                <a:gd name="T27" fmla="*/ 1056 h 1141"/>
                <a:gd name="T28" fmla="*/ 47 w 742"/>
                <a:gd name="T29" fmla="*/ 968 h 1141"/>
                <a:gd name="T30" fmla="*/ 28 w 742"/>
                <a:gd name="T31" fmla="*/ 880 h 1141"/>
                <a:gd name="T32" fmla="*/ 14 w 742"/>
                <a:gd name="T33" fmla="*/ 789 h 1141"/>
                <a:gd name="T34" fmla="*/ 4 w 742"/>
                <a:gd name="T35" fmla="*/ 697 h 1141"/>
                <a:gd name="T36" fmla="*/ 0 w 742"/>
                <a:gd name="T37" fmla="*/ 604 h 1141"/>
                <a:gd name="T38" fmla="*/ 0 w 742"/>
                <a:gd name="T39" fmla="*/ 499 h 1141"/>
                <a:gd name="T40" fmla="*/ 7 w 742"/>
                <a:gd name="T41" fmla="*/ 395 h 1141"/>
                <a:gd name="T42" fmla="*/ 18 w 742"/>
                <a:gd name="T43" fmla="*/ 294 h 1141"/>
                <a:gd name="T44" fmla="*/ 36 w 742"/>
                <a:gd name="T45" fmla="*/ 193 h 1141"/>
                <a:gd name="T46" fmla="*/ 60 w 742"/>
                <a:gd name="T47" fmla="*/ 96 h 1141"/>
                <a:gd name="T48" fmla="*/ 89 w 742"/>
                <a:gd name="T4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2" h="1141">
                  <a:moveTo>
                    <a:pt x="89" y="0"/>
                  </a:moveTo>
                  <a:lnTo>
                    <a:pt x="737" y="214"/>
                  </a:lnTo>
                  <a:lnTo>
                    <a:pt x="717" y="280"/>
                  </a:lnTo>
                  <a:lnTo>
                    <a:pt x="702" y="347"/>
                  </a:lnTo>
                  <a:lnTo>
                    <a:pt x="691" y="416"/>
                  </a:lnTo>
                  <a:lnTo>
                    <a:pt x="684" y="486"/>
                  </a:lnTo>
                  <a:lnTo>
                    <a:pt x="682" y="557"/>
                  </a:lnTo>
                  <a:lnTo>
                    <a:pt x="684" y="632"/>
                  </a:lnTo>
                  <a:lnTo>
                    <a:pt x="691" y="706"/>
                  </a:lnTo>
                  <a:lnTo>
                    <a:pt x="704" y="778"/>
                  </a:lnTo>
                  <a:lnTo>
                    <a:pt x="721" y="848"/>
                  </a:lnTo>
                  <a:lnTo>
                    <a:pt x="742" y="918"/>
                  </a:lnTo>
                  <a:lnTo>
                    <a:pt x="97" y="1141"/>
                  </a:lnTo>
                  <a:lnTo>
                    <a:pt x="69" y="1056"/>
                  </a:lnTo>
                  <a:lnTo>
                    <a:pt x="47" y="968"/>
                  </a:lnTo>
                  <a:lnTo>
                    <a:pt x="28" y="880"/>
                  </a:lnTo>
                  <a:lnTo>
                    <a:pt x="14" y="789"/>
                  </a:lnTo>
                  <a:lnTo>
                    <a:pt x="4" y="697"/>
                  </a:lnTo>
                  <a:lnTo>
                    <a:pt x="0" y="604"/>
                  </a:lnTo>
                  <a:lnTo>
                    <a:pt x="0" y="499"/>
                  </a:lnTo>
                  <a:lnTo>
                    <a:pt x="7" y="395"/>
                  </a:lnTo>
                  <a:lnTo>
                    <a:pt x="18" y="294"/>
                  </a:lnTo>
                  <a:lnTo>
                    <a:pt x="36" y="193"/>
                  </a:lnTo>
                  <a:lnTo>
                    <a:pt x="60" y="96"/>
                  </a:lnTo>
                  <a:lnTo>
                    <a:pt x="89" y="0"/>
                  </a:lnTo>
                  <a:close/>
                </a:path>
              </a:pathLst>
            </a:custGeom>
            <a:solidFill>
              <a:srgbClr val="3CB4E7"/>
            </a:solidFill>
            <a:ln w="0">
              <a:solidFill>
                <a:srgbClr val="3CB4E7"/>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cs typeface="Arial" panose="020B0604020202020204" pitchFamily="34" charset="0"/>
              </a:endParaRPr>
            </a:p>
          </p:txBody>
        </p:sp>
        <p:grpSp>
          <p:nvGrpSpPr>
            <p:cNvPr id="131" name="Group 4">
              <a:extLst>
                <a:ext uri="{FF2B5EF4-FFF2-40B4-BE49-F238E27FC236}">
                  <a16:creationId xmlns:a16="http://schemas.microsoft.com/office/drawing/2014/main" id="{BF9C3737-521F-44DF-8CC5-92FC5C536F47}"/>
                </a:ext>
              </a:extLst>
            </p:cNvPr>
            <p:cNvGrpSpPr>
              <a:grpSpLocks noChangeAspect="1"/>
            </p:cNvGrpSpPr>
            <p:nvPr/>
          </p:nvGrpSpPr>
          <p:grpSpPr bwMode="auto">
            <a:xfrm>
              <a:off x="6488839" y="5071080"/>
              <a:ext cx="502444" cy="376238"/>
              <a:chOff x="256" y="575"/>
              <a:chExt cx="422" cy="316"/>
            </a:xfrm>
            <a:solidFill>
              <a:schemeClr val="bg1"/>
            </a:solidFill>
          </p:grpSpPr>
          <p:sp>
            <p:nvSpPr>
              <p:cNvPr id="132" name="Freeform 6">
                <a:extLst>
                  <a:ext uri="{FF2B5EF4-FFF2-40B4-BE49-F238E27FC236}">
                    <a16:creationId xmlns:a16="http://schemas.microsoft.com/office/drawing/2014/main" id="{667C1A0A-FEAF-4B3E-BE21-F5744ED64EF2}"/>
                  </a:ext>
                </a:extLst>
              </p:cNvPr>
              <p:cNvSpPr>
                <a:spLocks/>
              </p:cNvSpPr>
              <p:nvPr/>
            </p:nvSpPr>
            <p:spPr bwMode="auto">
              <a:xfrm>
                <a:off x="256" y="608"/>
                <a:ext cx="218" cy="244"/>
              </a:xfrm>
              <a:custGeom>
                <a:avLst/>
                <a:gdLst>
                  <a:gd name="T0" fmla="*/ 0 w 1747"/>
                  <a:gd name="T1" fmla="*/ 0 h 1944"/>
                  <a:gd name="T2" fmla="*/ 1747 w 1747"/>
                  <a:gd name="T3" fmla="*/ 0 h 1944"/>
                  <a:gd name="T4" fmla="*/ 1507 w 1747"/>
                  <a:gd name="T5" fmla="*/ 236 h 1944"/>
                  <a:gd name="T6" fmla="*/ 232 w 1747"/>
                  <a:gd name="T7" fmla="*/ 236 h 1944"/>
                  <a:gd name="T8" fmla="*/ 232 w 1747"/>
                  <a:gd name="T9" fmla="*/ 1707 h 1944"/>
                  <a:gd name="T10" fmla="*/ 928 w 1747"/>
                  <a:gd name="T11" fmla="*/ 1707 h 1944"/>
                  <a:gd name="T12" fmla="*/ 838 w 1747"/>
                  <a:gd name="T13" fmla="*/ 1944 h 1944"/>
                  <a:gd name="T14" fmla="*/ 0 w 1747"/>
                  <a:gd name="T15" fmla="*/ 1944 h 1944"/>
                  <a:gd name="T16" fmla="*/ 0 w 1747"/>
                  <a:gd name="T17" fmla="*/ 0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7" h="1944">
                    <a:moveTo>
                      <a:pt x="0" y="0"/>
                    </a:moveTo>
                    <a:lnTo>
                      <a:pt x="1747" y="0"/>
                    </a:lnTo>
                    <a:lnTo>
                      <a:pt x="1507" y="236"/>
                    </a:lnTo>
                    <a:lnTo>
                      <a:pt x="232" y="236"/>
                    </a:lnTo>
                    <a:lnTo>
                      <a:pt x="232" y="1707"/>
                    </a:lnTo>
                    <a:lnTo>
                      <a:pt x="928" y="1707"/>
                    </a:lnTo>
                    <a:lnTo>
                      <a:pt x="838" y="1944"/>
                    </a:lnTo>
                    <a:lnTo>
                      <a:pt x="0" y="194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33" name="Freeform 7">
                <a:extLst>
                  <a:ext uri="{FF2B5EF4-FFF2-40B4-BE49-F238E27FC236}">
                    <a16:creationId xmlns:a16="http://schemas.microsoft.com/office/drawing/2014/main" id="{20E4B452-C976-4A42-BBBA-2DFAEEE02496}"/>
                  </a:ext>
                </a:extLst>
              </p:cNvPr>
              <p:cNvSpPr>
                <a:spLocks/>
              </p:cNvSpPr>
              <p:nvPr/>
            </p:nvSpPr>
            <p:spPr bwMode="auto">
              <a:xfrm>
                <a:off x="401" y="608"/>
                <a:ext cx="277" cy="244"/>
              </a:xfrm>
              <a:custGeom>
                <a:avLst/>
                <a:gdLst>
                  <a:gd name="T0" fmla="*/ 1009 w 2213"/>
                  <a:gd name="T1" fmla="*/ 0 h 1944"/>
                  <a:gd name="T2" fmla="*/ 1907 w 2213"/>
                  <a:gd name="T3" fmla="*/ 0 h 1944"/>
                  <a:gd name="T4" fmla="*/ 1907 w 2213"/>
                  <a:gd name="T5" fmla="*/ 453 h 1944"/>
                  <a:gd name="T6" fmla="*/ 1922 w 2213"/>
                  <a:gd name="T7" fmla="*/ 453 h 1944"/>
                  <a:gd name="T8" fmla="*/ 1937 w 2213"/>
                  <a:gd name="T9" fmla="*/ 453 h 1944"/>
                  <a:gd name="T10" fmla="*/ 1956 w 2213"/>
                  <a:gd name="T11" fmla="*/ 453 h 1944"/>
                  <a:gd name="T12" fmla="*/ 1974 w 2213"/>
                  <a:gd name="T13" fmla="*/ 453 h 1944"/>
                  <a:gd name="T14" fmla="*/ 1995 w 2213"/>
                  <a:gd name="T15" fmla="*/ 453 h 1944"/>
                  <a:gd name="T16" fmla="*/ 2015 w 2213"/>
                  <a:gd name="T17" fmla="*/ 454 h 1944"/>
                  <a:gd name="T18" fmla="*/ 2037 w 2213"/>
                  <a:gd name="T19" fmla="*/ 457 h 1944"/>
                  <a:gd name="T20" fmla="*/ 2059 w 2213"/>
                  <a:gd name="T21" fmla="*/ 460 h 1944"/>
                  <a:gd name="T22" fmla="*/ 2080 w 2213"/>
                  <a:gd name="T23" fmla="*/ 465 h 1944"/>
                  <a:gd name="T24" fmla="*/ 2101 w 2213"/>
                  <a:gd name="T25" fmla="*/ 471 h 1944"/>
                  <a:gd name="T26" fmla="*/ 2122 w 2213"/>
                  <a:gd name="T27" fmla="*/ 479 h 1944"/>
                  <a:gd name="T28" fmla="*/ 2140 w 2213"/>
                  <a:gd name="T29" fmla="*/ 490 h 1944"/>
                  <a:gd name="T30" fmla="*/ 2158 w 2213"/>
                  <a:gd name="T31" fmla="*/ 503 h 1944"/>
                  <a:gd name="T32" fmla="*/ 2173 w 2213"/>
                  <a:gd name="T33" fmla="*/ 517 h 1944"/>
                  <a:gd name="T34" fmla="*/ 2187 w 2213"/>
                  <a:gd name="T35" fmla="*/ 536 h 1944"/>
                  <a:gd name="T36" fmla="*/ 2198 w 2213"/>
                  <a:gd name="T37" fmla="*/ 557 h 1944"/>
                  <a:gd name="T38" fmla="*/ 2206 w 2213"/>
                  <a:gd name="T39" fmla="*/ 580 h 1944"/>
                  <a:gd name="T40" fmla="*/ 2211 w 2213"/>
                  <a:gd name="T41" fmla="*/ 608 h 1944"/>
                  <a:gd name="T42" fmla="*/ 2213 w 2213"/>
                  <a:gd name="T43" fmla="*/ 640 h 1944"/>
                  <a:gd name="T44" fmla="*/ 2213 w 2213"/>
                  <a:gd name="T45" fmla="*/ 1343 h 1944"/>
                  <a:gd name="T46" fmla="*/ 2211 w 2213"/>
                  <a:gd name="T47" fmla="*/ 1369 h 1944"/>
                  <a:gd name="T48" fmla="*/ 2206 w 2213"/>
                  <a:gd name="T49" fmla="*/ 1394 h 1944"/>
                  <a:gd name="T50" fmla="*/ 2198 w 2213"/>
                  <a:gd name="T51" fmla="*/ 1414 h 1944"/>
                  <a:gd name="T52" fmla="*/ 2185 w 2213"/>
                  <a:gd name="T53" fmla="*/ 1432 h 1944"/>
                  <a:gd name="T54" fmla="*/ 2171 w 2213"/>
                  <a:gd name="T55" fmla="*/ 1447 h 1944"/>
                  <a:gd name="T56" fmla="*/ 2154 w 2213"/>
                  <a:gd name="T57" fmla="*/ 1460 h 1944"/>
                  <a:gd name="T58" fmla="*/ 2137 w 2213"/>
                  <a:gd name="T59" fmla="*/ 1470 h 1944"/>
                  <a:gd name="T60" fmla="*/ 2116 w 2213"/>
                  <a:gd name="T61" fmla="*/ 1479 h 1944"/>
                  <a:gd name="T62" fmla="*/ 2096 w 2213"/>
                  <a:gd name="T63" fmla="*/ 1486 h 1944"/>
                  <a:gd name="T64" fmla="*/ 2073 w 2213"/>
                  <a:gd name="T65" fmla="*/ 1491 h 1944"/>
                  <a:gd name="T66" fmla="*/ 2051 w 2213"/>
                  <a:gd name="T67" fmla="*/ 1494 h 1944"/>
                  <a:gd name="T68" fmla="*/ 2029 w 2213"/>
                  <a:gd name="T69" fmla="*/ 1497 h 1944"/>
                  <a:gd name="T70" fmla="*/ 2006 w 2213"/>
                  <a:gd name="T71" fmla="*/ 1498 h 1944"/>
                  <a:gd name="T72" fmla="*/ 1983 w 2213"/>
                  <a:gd name="T73" fmla="*/ 1499 h 1944"/>
                  <a:gd name="T74" fmla="*/ 1963 w 2213"/>
                  <a:gd name="T75" fmla="*/ 1499 h 1944"/>
                  <a:gd name="T76" fmla="*/ 1942 w 2213"/>
                  <a:gd name="T77" fmla="*/ 1499 h 1944"/>
                  <a:gd name="T78" fmla="*/ 1924 w 2213"/>
                  <a:gd name="T79" fmla="*/ 1499 h 1944"/>
                  <a:gd name="T80" fmla="*/ 1907 w 2213"/>
                  <a:gd name="T81" fmla="*/ 1499 h 1944"/>
                  <a:gd name="T82" fmla="*/ 1907 w 2213"/>
                  <a:gd name="T83" fmla="*/ 1944 h 1944"/>
                  <a:gd name="T84" fmla="*/ 0 w 2213"/>
                  <a:gd name="T85" fmla="*/ 1944 h 1944"/>
                  <a:gd name="T86" fmla="*/ 247 w 2213"/>
                  <a:gd name="T87" fmla="*/ 1707 h 1944"/>
                  <a:gd name="T88" fmla="*/ 1675 w 2213"/>
                  <a:gd name="T89" fmla="*/ 1707 h 1944"/>
                  <a:gd name="T90" fmla="*/ 1675 w 2213"/>
                  <a:gd name="T91" fmla="*/ 236 h 1944"/>
                  <a:gd name="T92" fmla="*/ 926 w 2213"/>
                  <a:gd name="T93" fmla="*/ 236 h 1944"/>
                  <a:gd name="T94" fmla="*/ 1009 w 2213"/>
                  <a:gd name="T95" fmla="*/ 0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3" h="1944">
                    <a:moveTo>
                      <a:pt x="1009" y="0"/>
                    </a:moveTo>
                    <a:lnTo>
                      <a:pt x="1907" y="0"/>
                    </a:lnTo>
                    <a:lnTo>
                      <a:pt x="1907" y="453"/>
                    </a:lnTo>
                    <a:lnTo>
                      <a:pt x="1922" y="453"/>
                    </a:lnTo>
                    <a:lnTo>
                      <a:pt x="1937" y="453"/>
                    </a:lnTo>
                    <a:lnTo>
                      <a:pt x="1956" y="453"/>
                    </a:lnTo>
                    <a:lnTo>
                      <a:pt x="1974" y="453"/>
                    </a:lnTo>
                    <a:lnTo>
                      <a:pt x="1995" y="453"/>
                    </a:lnTo>
                    <a:lnTo>
                      <a:pt x="2015" y="454"/>
                    </a:lnTo>
                    <a:lnTo>
                      <a:pt x="2037" y="457"/>
                    </a:lnTo>
                    <a:lnTo>
                      <a:pt x="2059" y="460"/>
                    </a:lnTo>
                    <a:lnTo>
                      <a:pt x="2080" y="465"/>
                    </a:lnTo>
                    <a:lnTo>
                      <a:pt x="2101" y="471"/>
                    </a:lnTo>
                    <a:lnTo>
                      <a:pt x="2122" y="479"/>
                    </a:lnTo>
                    <a:lnTo>
                      <a:pt x="2140" y="490"/>
                    </a:lnTo>
                    <a:lnTo>
                      <a:pt x="2158" y="503"/>
                    </a:lnTo>
                    <a:lnTo>
                      <a:pt x="2173" y="517"/>
                    </a:lnTo>
                    <a:lnTo>
                      <a:pt x="2187" y="536"/>
                    </a:lnTo>
                    <a:lnTo>
                      <a:pt x="2198" y="557"/>
                    </a:lnTo>
                    <a:lnTo>
                      <a:pt x="2206" y="580"/>
                    </a:lnTo>
                    <a:lnTo>
                      <a:pt x="2211" y="608"/>
                    </a:lnTo>
                    <a:lnTo>
                      <a:pt x="2213" y="640"/>
                    </a:lnTo>
                    <a:lnTo>
                      <a:pt x="2213" y="1343"/>
                    </a:lnTo>
                    <a:lnTo>
                      <a:pt x="2211" y="1369"/>
                    </a:lnTo>
                    <a:lnTo>
                      <a:pt x="2206" y="1394"/>
                    </a:lnTo>
                    <a:lnTo>
                      <a:pt x="2198" y="1414"/>
                    </a:lnTo>
                    <a:lnTo>
                      <a:pt x="2185" y="1432"/>
                    </a:lnTo>
                    <a:lnTo>
                      <a:pt x="2171" y="1447"/>
                    </a:lnTo>
                    <a:lnTo>
                      <a:pt x="2154" y="1460"/>
                    </a:lnTo>
                    <a:lnTo>
                      <a:pt x="2137" y="1470"/>
                    </a:lnTo>
                    <a:lnTo>
                      <a:pt x="2116" y="1479"/>
                    </a:lnTo>
                    <a:lnTo>
                      <a:pt x="2096" y="1486"/>
                    </a:lnTo>
                    <a:lnTo>
                      <a:pt x="2073" y="1491"/>
                    </a:lnTo>
                    <a:lnTo>
                      <a:pt x="2051" y="1494"/>
                    </a:lnTo>
                    <a:lnTo>
                      <a:pt x="2029" y="1497"/>
                    </a:lnTo>
                    <a:lnTo>
                      <a:pt x="2006" y="1498"/>
                    </a:lnTo>
                    <a:lnTo>
                      <a:pt x="1983" y="1499"/>
                    </a:lnTo>
                    <a:lnTo>
                      <a:pt x="1963" y="1499"/>
                    </a:lnTo>
                    <a:lnTo>
                      <a:pt x="1942" y="1499"/>
                    </a:lnTo>
                    <a:lnTo>
                      <a:pt x="1924" y="1499"/>
                    </a:lnTo>
                    <a:lnTo>
                      <a:pt x="1907" y="1499"/>
                    </a:lnTo>
                    <a:lnTo>
                      <a:pt x="1907" y="1944"/>
                    </a:lnTo>
                    <a:lnTo>
                      <a:pt x="0" y="1944"/>
                    </a:lnTo>
                    <a:lnTo>
                      <a:pt x="247" y="1707"/>
                    </a:lnTo>
                    <a:lnTo>
                      <a:pt x="1675" y="1707"/>
                    </a:lnTo>
                    <a:lnTo>
                      <a:pt x="1675" y="236"/>
                    </a:lnTo>
                    <a:lnTo>
                      <a:pt x="926" y="236"/>
                    </a:lnTo>
                    <a:lnTo>
                      <a:pt x="100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34" name="Freeform 8">
                <a:extLst>
                  <a:ext uri="{FF2B5EF4-FFF2-40B4-BE49-F238E27FC236}">
                    <a16:creationId xmlns:a16="http://schemas.microsoft.com/office/drawing/2014/main" id="{DFE59900-0EB1-45DD-B1D9-260CAE5CFABF}"/>
                  </a:ext>
                </a:extLst>
              </p:cNvPr>
              <p:cNvSpPr>
                <a:spLocks/>
              </p:cNvSpPr>
              <p:nvPr/>
            </p:nvSpPr>
            <p:spPr bwMode="auto">
              <a:xfrm>
                <a:off x="310" y="663"/>
                <a:ext cx="109" cy="134"/>
              </a:xfrm>
              <a:custGeom>
                <a:avLst/>
                <a:gdLst>
                  <a:gd name="T0" fmla="*/ 0 w 877"/>
                  <a:gd name="T1" fmla="*/ 0 h 1078"/>
                  <a:gd name="T2" fmla="*/ 877 w 877"/>
                  <a:gd name="T3" fmla="*/ 0 h 1078"/>
                  <a:gd name="T4" fmla="*/ 222 w 877"/>
                  <a:gd name="T5" fmla="*/ 719 h 1078"/>
                  <a:gd name="T6" fmla="*/ 716 w 877"/>
                  <a:gd name="T7" fmla="*/ 719 h 1078"/>
                  <a:gd name="T8" fmla="*/ 574 w 877"/>
                  <a:gd name="T9" fmla="*/ 1078 h 1078"/>
                  <a:gd name="T10" fmla="*/ 0 w 877"/>
                  <a:gd name="T11" fmla="*/ 1078 h 1078"/>
                  <a:gd name="T12" fmla="*/ 0 w 877"/>
                  <a:gd name="T13" fmla="*/ 0 h 1078"/>
                </a:gdLst>
                <a:ahLst/>
                <a:cxnLst>
                  <a:cxn ang="0">
                    <a:pos x="T0" y="T1"/>
                  </a:cxn>
                  <a:cxn ang="0">
                    <a:pos x="T2" y="T3"/>
                  </a:cxn>
                  <a:cxn ang="0">
                    <a:pos x="T4" y="T5"/>
                  </a:cxn>
                  <a:cxn ang="0">
                    <a:pos x="T6" y="T7"/>
                  </a:cxn>
                  <a:cxn ang="0">
                    <a:pos x="T8" y="T9"/>
                  </a:cxn>
                  <a:cxn ang="0">
                    <a:pos x="T10" y="T11"/>
                  </a:cxn>
                  <a:cxn ang="0">
                    <a:pos x="T12" y="T13"/>
                  </a:cxn>
                </a:cxnLst>
                <a:rect l="0" t="0" r="r" b="b"/>
                <a:pathLst>
                  <a:path w="877" h="1078">
                    <a:moveTo>
                      <a:pt x="0" y="0"/>
                    </a:moveTo>
                    <a:lnTo>
                      <a:pt x="877" y="0"/>
                    </a:lnTo>
                    <a:lnTo>
                      <a:pt x="222" y="719"/>
                    </a:lnTo>
                    <a:lnTo>
                      <a:pt x="716" y="719"/>
                    </a:lnTo>
                    <a:lnTo>
                      <a:pt x="574" y="1078"/>
                    </a:lnTo>
                    <a:lnTo>
                      <a:pt x="0" y="107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35" name="Freeform 9">
                <a:extLst>
                  <a:ext uri="{FF2B5EF4-FFF2-40B4-BE49-F238E27FC236}">
                    <a16:creationId xmlns:a16="http://schemas.microsoft.com/office/drawing/2014/main" id="{5ED7960F-A767-4945-BBBC-1BD9D2F3F81F}"/>
                  </a:ext>
                </a:extLst>
              </p:cNvPr>
              <p:cNvSpPr>
                <a:spLocks/>
              </p:cNvSpPr>
              <p:nvPr/>
            </p:nvSpPr>
            <p:spPr bwMode="auto">
              <a:xfrm>
                <a:off x="457" y="663"/>
                <a:ext cx="131" cy="134"/>
              </a:xfrm>
              <a:custGeom>
                <a:avLst/>
                <a:gdLst>
                  <a:gd name="T0" fmla="*/ 386 w 1045"/>
                  <a:gd name="T1" fmla="*/ 0 h 1078"/>
                  <a:gd name="T2" fmla="*/ 1045 w 1045"/>
                  <a:gd name="T3" fmla="*/ 0 h 1078"/>
                  <a:gd name="T4" fmla="*/ 1044 w 1045"/>
                  <a:gd name="T5" fmla="*/ 1078 h 1078"/>
                  <a:gd name="T6" fmla="*/ 0 w 1045"/>
                  <a:gd name="T7" fmla="*/ 1078 h 1078"/>
                  <a:gd name="T8" fmla="*/ 799 w 1045"/>
                  <a:gd name="T9" fmla="*/ 227 h 1078"/>
                  <a:gd name="T10" fmla="*/ 300 w 1045"/>
                  <a:gd name="T11" fmla="*/ 227 h 1078"/>
                  <a:gd name="T12" fmla="*/ 386 w 1045"/>
                  <a:gd name="T13" fmla="*/ 0 h 1078"/>
                </a:gdLst>
                <a:ahLst/>
                <a:cxnLst>
                  <a:cxn ang="0">
                    <a:pos x="T0" y="T1"/>
                  </a:cxn>
                  <a:cxn ang="0">
                    <a:pos x="T2" y="T3"/>
                  </a:cxn>
                  <a:cxn ang="0">
                    <a:pos x="T4" y="T5"/>
                  </a:cxn>
                  <a:cxn ang="0">
                    <a:pos x="T6" y="T7"/>
                  </a:cxn>
                  <a:cxn ang="0">
                    <a:pos x="T8" y="T9"/>
                  </a:cxn>
                  <a:cxn ang="0">
                    <a:pos x="T10" y="T11"/>
                  </a:cxn>
                  <a:cxn ang="0">
                    <a:pos x="T12" y="T13"/>
                  </a:cxn>
                </a:cxnLst>
                <a:rect l="0" t="0" r="r" b="b"/>
                <a:pathLst>
                  <a:path w="1045" h="1078">
                    <a:moveTo>
                      <a:pt x="386" y="0"/>
                    </a:moveTo>
                    <a:lnTo>
                      <a:pt x="1045" y="0"/>
                    </a:lnTo>
                    <a:lnTo>
                      <a:pt x="1044" y="1078"/>
                    </a:lnTo>
                    <a:lnTo>
                      <a:pt x="0" y="1078"/>
                    </a:lnTo>
                    <a:lnTo>
                      <a:pt x="799" y="227"/>
                    </a:lnTo>
                    <a:lnTo>
                      <a:pt x="300" y="227"/>
                    </a:lnTo>
                    <a:lnTo>
                      <a:pt x="38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36" name="Freeform 10">
                <a:extLst>
                  <a:ext uri="{FF2B5EF4-FFF2-40B4-BE49-F238E27FC236}">
                    <a16:creationId xmlns:a16="http://schemas.microsoft.com/office/drawing/2014/main" id="{19B583B9-C035-4D8C-9D5A-738BDA5D665B}"/>
                  </a:ext>
                </a:extLst>
              </p:cNvPr>
              <p:cNvSpPr>
                <a:spLocks/>
              </p:cNvSpPr>
              <p:nvPr/>
            </p:nvSpPr>
            <p:spPr bwMode="auto">
              <a:xfrm>
                <a:off x="355" y="575"/>
                <a:ext cx="175" cy="316"/>
              </a:xfrm>
              <a:custGeom>
                <a:avLst/>
                <a:gdLst>
                  <a:gd name="T0" fmla="*/ 1380 w 1401"/>
                  <a:gd name="T1" fmla="*/ 0 h 2530"/>
                  <a:gd name="T2" fmla="*/ 966 w 1401"/>
                  <a:gd name="T3" fmla="*/ 1034 h 2530"/>
                  <a:gd name="T4" fmla="*/ 1401 w 1401"/>
                  <a:gd name="T5" fmla="*/ 1028 h 2530"/>
                  <a:gd name="T6" fmla="*/ 0 w 1401"/>
                  <a:gd name="T7" fmla="*/ 2530 h 2530"/>
                  <a:gd name="T8" fmla="*/ 537 w 1401"/>
                  <a:gd name="T9" fmla="*/ 1319 h 2530"/>
                  <a:gd name="T10" fmla="*/ 102 w 1401"/>
                  <a:gd name="T11" fmla="*/ 1324 h 2530"/>
                  <a:gd name="T12" fmla="*/ 1380 w 1401"/>
                  <a:gd name="T13" fmla="*/ 0 h 2530"/>
                </a:gdLst>
                <a:ahLst/>
                <a:cxnLst>
                  <a:cxn ang="0">
                    <a:pos x="T0" y="T1"/>
                  </a:cxn>
                  <a:cxn ang="0">
                    <a:pos x="T2" y="T3"/>
                  </a:cxn>
                  <a:cxn ang="0">
                    <a:pos x="T4" y="T5"/>
                  </a:cxn>
                  <a:cxn ang="0">
                    <a:pos x="T6" y="T7"/>
                  </a:cxn>
                  <a:cxn ang="0">
                    <a:pos x="T8" y="T9"/>
                  </a:cxn>
                  <a:cxn ang="0">
                    <a:pos x="T10" y="T11"/>
                  </a:cxn>
                  <a:cxn ang="0">
                    <a:pos x="T12" y="T13"/>
                  </a:cxn>
                </a:cxnLst>
                <a:rect l="0" t="0" r="r" b="b"/>
                <a:pathLst>
                  <a:path w="1401" h="2530">
                    <a:moveTo>
                      <a:pt x="1380" y="0"/>
                    </a:moveTo>
                    <a:lnTo>
                      <a:pt x="966" y="1034"/>
                    </a:lnTo>
                    <a:lnTo>
                      <a:pt x="1401" y="1028"/>
                    </a:lnTo>
                    <a:lnTo>
                      <a:pt x="0" y="2530"/>
                    </a:lnTo>
                    <a:lnTo>
                      <a:pt x="537" y="1319"/>
                    </a:lnTo>
                    <a:lnTo>
                      <a:pt x="102" y="1324"/>
                    </a:lnTo>
                    <a:lnTo>
                      <a:pt x="138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grpSp>
        <p:grpSp>
          <p:nvGrpSpPr>
            <p:cNvPr id="137" name="Group 9">
              <a:extLst>
                <a:ext uri="{FF2B5EF4-FFF2-40B4-BE49-F238E27FC236}">
                  <a16:creationId xmlns:a16="http://schemas.microsoft.com/office/drawing/2014/main" id="{9BA378D6-A946-4128-8FD4-94A3B7627DA6}"/>
                </a:ext>
              </a:extLst>
            </p:cNvPr>
            <p:cNvGrpSpPr>
              <a:grpSpLocks noChangeAspect="1"/>
            </p:cNvGrpSpPr>
            <p:nvPr/>
          </p:nvGrpSpPr>
          <p:grpSpPr bwMode="auto">
            <a:xfrm>
              <a:off x="7415471" y="3326696"/>
              <a:ext cx="544397" cy="670806"/>
              <a:chOff x="2374" y="2027"/>
              <a:chExt cx="1559" cy="1921"/>
            </a:xfrm>
            <a:solidFill>
              <a:schemeClr val="bg1"/>
            </a:solidFill>
          </p:grpSpPr>
          <p:sp>
            <p:nvSpPr>
              <p:cNvPr id="138" name="Freeform 11">
                <a:extLst>
                  <a:ext uri="{FF2B5EF4-FFF2-40B4-BE49-F238E27FC236}">
                    <a16:creationId xmlns:a16="http://schemas.microsoft.com/office/drawing/2014/main" id="{ED691D48-E85F-4A31-BAC9-672E3C929868}"/>
                  </a:ext>
                </a:extLst>
              </p:cNvPr>
              <p:cNvSpPr>
                <a:spLocks/>
              </p:cNvSpPr>
              <p:nvPr/>
            </p:nvSpPr>
            <p:spPr bwMode="auto">
              <a:xfrm>
                <a:off x="2374" y="2935"/>
                <a:ext cx="1556" cy="1013"/>
              </a:xfrm>
              <a:custGeom>
                <a:avLst/>
                <a:gdLst>
                  <a:gd name="T0" fmla="*/ 1064 w 3112"/>
                  <a:gd name="T1" fmla="*/ 2 h 2027"/>
                  <a:gd name="T2" fmla="*/ 1377 w 3112"/>
                  <a:gd name="T3" fmla="*/ 2 h 2027"/>
                  <a:gd name="T4" fmla="*/ 1698 w 3112"/>
                  <a:gd name="T5" fmla="*/ 3 h 2027"/>
                  <a:gd name="T6" fmla="*/ 2013 w 3112"/>
                  <a:gd name="T7" fmla="*/ 4 h 2027"/>
                  <a:gd name="T8" fmla="*/ 2310 w 3112"/>
                  <a:gd name="T9" fmla="*/ 5 h 2027"/>
                  <a:gd name="T10" fmla="*/ 2577 w 3112"/>
                  <a:gd name="T11" fmla="*/ 5 h 2027"/>
                  <a:gd name="T12" fmla="*/ 2802 w 3112"/>
                  <a:gd name="T13" fmla="*/ 6 h 2027"/>
                  <a:gd name="T14" fmla="*/ 2973 w 3112"/>
                  <a:gd name="T15" fmla="*/ 8 h 2027"/>
                  <a:gd name="T16" fmla="*/ 3077 w 3112"/>
                  <a:gd name="T17" fmla="*/ 9 h 2027"/>
                  <a:gd name="T18" fmla="*/ 3111 w 3112"/>
                  <a:gd name="T19" fmla="*/ 17 h 2027"/>
                  <a:gd name="T20" fmla="*/ 3101 w 3112"/>
                  <a:gd name="T21" fmla="*/ 58 h 2027"/>
                  <a:gd name="T22" fmla="*/ 3055 w 3112"/>
                  <a:gd name="T23" fmla="*/ 131 h 2027"/>
                  <a:gd name="T24" fmla="*/ 2979 w 3112"/>
                  <a:gd name="T25" fmla="*/ 226 h 2027"/>
                  <a:gd name="T26" fmla="*/ 2878 w 3112"/>
                  <a:gd name="T27" fmla="*/ 339 h 2027"/>
                  <a:gd name="T28" fmla="*/ 2761 w 3112"/>
                  <a:gd name="T29" fmla="*/ 464 h 2027"/>
                  <a:gd name="T30" fmla="*/ 2633 w 3112"/>
                  <a:gd name="T31" fmla="*/ 596 h 2027"/>
                  <a:gd name="T32" fmla="*/ 2502 w 3112"/>
                  <a:gd name="T33" fmla="*/ 728 h 2027"/>
                  <a:gd name="T34" fmla="*/ 2374 w 3112"/>
                  <a:gd name="T35" fmla="*/ 856 h 2027"/>
                  <a:gd name="T36" fmla="*/ 2255 w 3112"/>
                  <a:gd name="T37" fmla="*/ 972 h 2027"/>
                  <a:gd name="T38" fmla="*/ 2152 w 3112"/>
                  <a:gd name="T39" fmla="*/ 1072 h 2027"/>
                  <a:gd name="T40" fmla="*/ 2071 w 3112"/>
                  <a:gd name="T41" fmla="*/ 1149 h 2027"/>
                  <a:gd name="T42" fmla="*/ 2020 w 3112"/>
                  <a:gd name="T43" fmla="*/ 1199 h 2027"/>
                  <a:gd name="T44" fmla="*/ 1975 w 3112"/>
                  <a:gd name="T45" fmla="*/ 1247 h 2027"/>
                  <a:gd name="T46" fmla="*/ 1916 w 3112"/>
                  <a:gd name="T47" fmla="*/ 1324 h 2027"/>
                  <a:gd name="T48" fmla="*/ 1860 w 3112"/>
                  <a:gd name="T49" fmla="*/ 1408 h 2027"/>
                  <a:gd name="T50" fmla="*/ 1812 w 3112"/>
                  <a:gd name="T51" fmla="*/ 1488 h 2027"/>
                  <a:gd name="T52" fmla="*/ 1778 w 3112"/>
                  <a:gd name="T53" fmla="*/ 1546 h 2027"/>
                  <a:gd name="T54" fmla="*/ 1764 w 3112"/>
                  <a:gd name="T55" fmla="*/ 1567 h 2027"/>
                  <a:gd name="T56" fmla="*/ 1705 w 3112"/>
                  <a:gd name="T57" fmla="*/ 1816 h 2027"/>
                  <a:gd name="T58" fmla="*/ 1432 w 3112"/>
                  <a:gd name="T59" fmla="*/ 2027 h 2027"/>
                  <a:gd name="T60" fmla="*/ 1341 w 3112"/>
                  <a:gd name="T61" fmla="*/ 1578 h 2027"/>
                  <a:gd name="T62" fmla="*/ 1273 w 3112"/>
                  <a:gd name="T63" fmla="*/ 1567 h 2027"/>
                  <a:gd name="T64" fmla="*/ 1240 w 3112"/>
                  <a:gd name="T65" fmla="*/ 1516 h 2027"/>
                  <a:gd name="T66" fmla="*/ 1190 w 3112"/>
                  <a:gd name="T67" fmla="*/ 1436 h 2027"/>
                  <a:gd name="T68" fmla="*/ 1130 w 3112"/>
                  <a:gd name="T69" fmla="*/ 1342 h 2027"/>
                  <a:gd name="T70" fmla="*/ 1071 w 3112"/>
                  <a:gd name="T71" fmla="*/ 1249 h 2027"/>
                  <a:gd name="T72" fmla="*/ 1027 w 3112"/>
                  <a:gd name="T73" fmla="*/ 1182 h 2027"/>
                  <a:gd name="T74" fmla="*/ 979 w 3112"/>
                  <a:gd name="T75" fmla="*/ 1124 h 2027"/>
                  <a:gd name="T76" fmla="*/ 902 w 3112"/>
                  <a:gd name="T77" fmla="*/ 1041 h 2027"/>
                  <a:gd name="T78" fmla="*/ 803 w 3112"/>
                  <a:gd name="T79" fmla="*/ 936 h 2027"/>
                  <a:gd name="T80" fmla="*/ 689 w 3112"/>
                  <a:gd name="T81" fmla="*/ 816 h 2027"/>
                  <a:gd name="T82" fmla="*/ 567 w 3112"/>
                  <a:gd name="T83" fmla="*/ 689 h 2027"/>
                  <a:gd name="T84" fmla="*/ 441 w 3112"/>
                  <a:gd name="T85" fmla="*/ 557 h 2027"/>
                  <a:gd name="T86" fmla="*/ 320 w 3112"/>
                  <a:gd name="T87" fmla="*/ 427 h 2027"/>
                  <a:gd name="T88" fmla="*/ 209 w 3112"/>
                  <a:gd name="T89" fmla="*/ 307 h 2027"/>
                  <a:gd name="T90" fmla="*/ 115 w 3112"/>
                  <a:gd name="T91" fmla="*/ 198 h 2027"/>
                  <a:gd name="T92" fmla="*/ 45 w 3112"/>
                  <a:gd name="T93" fmla="*/ 109 h 2027"/>
                  <a:gd name="T94" fmla="*/ 6 w 3112"/>
                  <a:gd name="T95" fmla="*/ 45 h 2027"/>
                  <a:gd name="T96" fmla="*/ 4 w 3112"/>
                  <a:gd name="T97" fmla="*/ 12 h 2027"/>
                  <a:gd name="T98" fmla="*/ 50 w 3112"/>
                  <a:gd name="T99" fmla="*/ 6 h 2027"/>
                  <a:gd name="T100" fmla="*/ 169 w 3112"/>
                  <a:gd name="T101" fmla="*/ 4 h 2027"/>
                  <a:gd name="T102" fmla="*/ 354 w 3112"/>
                  <a:gd name="T103" fmla="*/ 2 h 2027"/>
                  <a:gd name="T104" fmla="*/ 589 w 3112"/>
                  <a:gd name="T105" fmla="*/ 2 h 2027"/>
                  <a:gd name="T106" fmla="*/ 864 w 3112"/>
                  <a:gd name="T107" fmla="*/ 0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2" h="2027">
                    <a:moveTo>
                      <a:pt x="864" y="0"/>
                    </a:moveTo>
                    <a:lnTo>
                      <a:pt x="962" y="0"/>
                    </a:lnTo>
                    <a:lnTo>
                      <a:pt x="1064" y="2"/>
                    </a:lnTo>
                    <a:lnTo>
                      <a:pt x="1167" y="2"/>
                    </a:lnTo>
                    <a:lnTo>
                      <a:pt x="1271" y="2"/>
                    </a:lnTo>
                    <a:lnTo>
                      <a:pt x="1377" y="2"/>
                    </a:lnTo>
                    <a:lnTo>
                      <a:pt x="1484" y="2"/>
                    </a:lnTo>
                    <a:lnTo>
                      <a:pt x="1590" y="2"/>
                    </a:lnTo>
                    <a:lnTo>
                      <a:pt x="1698" y="3"/>
                    </a:lnTo>
                    <a:lnTo>
                      <a:pt x="1803" y="3"/>
                    </a:lnTo>
                    <a:lnTo>
                      <a:pt x="1909" y="3"/>
                    </a:lnTo>
                    <a:lnTo>
                      <a:pt x="2013" y="4"/>
                    </a:lnTo>
                    <a:lnTo>
                      <a:pt x="2114" y="4"/>
                    </a:lnTo>
                    <a:lnTo>
                      <a:pt x="2214" y="4"/>
                    </a:lnTo>
                    <a:lnTo>
                      <a:pt x="2310" y="5"/>
                    </a:lnTo>
                    <a:lnTo>
                      <a:pt x="2403" y="5"/>
                    </a:lnTo>
                    <a:lnTo>
                      <a:pt x="2493" y="5"/>
                    </a:lnTo>
                    <a:lnTo>
                      <a:pt x="2577" y="5"/>
                    </a:lnTo>
                    <a:lnTo>
                      <a:pt x="2658" y="6"/>
                    </a:lnTo>
                    <a:lnTo>
                      <a:pt x="2733" y="6"/>
                    </a:lnTo>
                    <a:lnTo>
                      <a:pt x="2802" y="6"/>
                    </a:lnTo>
                    <a:lnTo>
                      <a:pt x="2866" y="8"/>
                    </a:lnTo>
                    <a:lnTo>
                      <a:pt x="2922" y="8"/>
                    </a:lnTo>
                    <a:lnTo>
                      <a:pt x="2973" y="8"/>
                    </a:lnTo>
                    <a:lnTo>
                      <a:pt x="3015" y="8"/>
                    </a:lnTo>
                    <a:lnTo>
                      <a:pt x="3050" y="9"/>
                    </a:lnTo>
                    <a:lnTo>
                      <a:pt x="3077" y="9"/>
                    </a:lnTo>
                    <a:lnTo>
                      <a:pt x="3094" y="9"/>
                    </a:lnTo>
                    <a:lnTo>
                      <a:pt x="3105" y="11"/>
                    </a:lnTo>
                    <a:lnTo>
                      <a:pt x="3111" y="17"/>
                    </a:lnTo>
                    <a:lnTo>
                      <a:pt x="3112" y="27"/>
                    </a:lnTo>
                    <a:lnTo>
                      <a:pt x="3110" y="41"/>
                    </a:lnTo>
                    <a:lnTo>
                      <a:pt x="3101" y="58"/>
                    </a:lnTo>
                    <a:lnTo>
                      <a:pt x="3090" y="80"/>
                    </a:lnTo>
                    <a:lnTo>
                      <a:pt x="3074" y="104"/>
                    </a:lnTo>
                    <a:lnTo>
                      <a:pt x="3055" y="131"/>
                    </a:lnTo>
                    <a:lnTo>
                      <a:pt x="3033" y="159"/>
                    </a:lnTo>
                    <a:lnTo>
                      <a:pt x="3007" y="191"/>
                    </a:lnTo>
                    <a:lnTo>
                      <a:pt x="2979" y="226"/>
                    </a:lnTo>
                    <a:lnTo>
                      <a:pt x="2948" y="262"/>
                    </a:lnTo>
                    <a:lnTo>
                      <a:pt x="2914" y="299"/>
                    </a:lnTo>
                    <a:lnTo>
                      <a:pt x="2878" y="339"/>
                    </a:lnTo>
                    <a:lnTo>
                      <a:pt x="2840" y="379"/>
                    </a:lnTo>
                    <a:lnTo>
                      <a:pt x="2802" y="421"/>
                    </a:lnTo>
                    <a:lnTo>
                      <a:pt x="2761" y="464"/>
                    </a:lnTo>
                    <a:lnTo>
                      <a:pt x="2719" y="508"/>
                    </a:lnTo>
                    <a:lnTo>
                      <a:pt x="2678" y="551"/>
                    </a:lnTo>
                    <a:lnTo>
                      <a:pt x="2633" y="596"/>
                    </a:lnTo>
                    <a:lnTo>
                      <a:pt x="2591" y="640"/>
                    </a:lnTo>
                    <a:lnTo>
                      <a:pt x="2547" y="685"/>
                    </a:lnTo>
                    <a:lnTo>
                      <a:pt x="2502" y="728"/>
                    </a:lnTo>
                    <a:lnTo>
                      <a:pt x="2460" y="772"/>
                    </a:lnTo>
                    <a:lnTo>
                      <a:pt x="2417" y="814"/>
                    </a:lnTo>
                    <a:lnTo>
                      <a:pt x="2374" y="856"/>
                    </a:lnTo>
                    <a:lnTo>
                      <a:pt x="2333" y="896"/>
                    </a:lnTo>
                    <a:lnTo>
                      <a:pt x="2293" y="935"/>
                    </a:lnTo>
                    <a:lnTo>
                      <a:pt x="2255" y="972"/>
                    </a:lnTo>
                    <a:lnTo>
                      <a:pt x="2218" y="1008"/>
                    </a:lnTo>
                    <a:lnTo>
                      <a:pt x="2184" y="1041"/>
                    </a:lnTo>
                    <a:lnTo>
                      <a:pt x="2152" y="1072"/>
                    </a:lnTo>
                    <a:lnTo>
                      <a:pt x="2122" y="1101"/>
                    </a:lnTo>
                    <a:lnTo>
                      <a:pt x="2095" y="1126"/>
                    </a:lnTo>
                    <a:lnTo>
                      <a:pt x="2071" y="1149"/>
                    </a:lnTo>
                    <a:lnTo>
                      <a:pt x="2051" y="1170"/>
                    </a:lnTo>
                    <a:lnTo>
                      <a:pt x="2034" y="1187"/>
                    </a:lnTo>
                    <a:lnTo>
                      <a:pt x="2020" y="1199"/>
                    </a:lnTo>
                    <a:lnTo>
                      <a:pt x="2010" y="1208"/>
                    </a:lnTo>
                    <a:lnTo>
                      <a:pt x="1993" y="1226"/>
                    </a:lnTo>
                    <a:lnTo>
                      <a:pt x="1975" y="1247"/>
                    </a:lnTo>
                    <a:lnTo>
                      <a:pt x="1955" y="1271"/>
                    </a:lnTo>
                    <a:lnTo>
                      <a:pt x="1936" y="1296"/>
                    </a:lnTo>
                    <a:lnTo>
                      <a:pt x="1916" y="1324"/>
                    </a:lnTo>
                    <a:lnTo>
                      <a:pt x="1898" y="1352"/>
                    </a:lnTo>
                    <a:lnTo>
                      <a:pt x="1878" y="1381"/>
                    </a:lnTo>
                    <a:lnTo>
                      <a:pt x="1860" y="1408"/>
                    </a:lnTo>
                    <a:lnTo>
                      <a:pt x="1843" y="1436"/>
                    </a:lnTo>
                    <a:lnTo>
                      <a:pt x="1827" y="1463"/>
                    </a:lnTo>
                    <a:lnTo>
                      <a:pt x="1812" y="1488"/>
                    </a:lnTo>
                    <a:lnTo>
                      <a:pt x="1798" y="1510"/>
                    </a:lnTo>
                    <a:lnTo>
                      <a:pt x="1786" y="1529"/>
                    </a:lnTo>
                    <a:lnTo>
                      <a:pt x="1778" y="1546"/>
                    </a:lnTo>
                    <a:lnTo>
                      <a:pt x="1770" y="1558"/>
                    </a:lnTo>
                    <a:lnTo>
                      <a:pt x="1767" y="1565"/>
                    </a:lnTo>
                    <a:lnTo>
                      <a:pt x="1764" y="1567"/>
                    </a:lnTo>
                    <a:lnTo>
                      <a:pt x="1764" y="1578"/>
                    </a:lnTo>
                    <a:lnTo>
                      <a:pt x="1705" y="1578"/>
                    </a:lnTo>
                    <a:lnTo>
                      <a:pt x="1705" y="1816"/>
                    </a:lnTo>
                    <a:lnTo>
                      <a:pt x="1615" y="1816"/>
                    </a:lnTo>
                    <a:lnTo>
                      <a:pt x="1615" y="2027"/>
                    </a:lnTo>
                    <a:lnTo>
                      <a:pt x="1432" y="2027"/>
                    </a:lnTo>
                    <a:lnTo>
                      <a:pt x="1432" y="1816"/>
                    </a:lnTo>
                    <a:lnTo>
                      <a:pt x="1341" y="1816"/>
                    </a:lnTo>
                    <a:lnTo>
                      <a:pt x="1341" y="1578"/>
                    </a:lnTo>
                    <a:lnTo>
                      <a:pt x="1281" y="1578"/>
                    </a:lnTo>
                    <a:lnTo>
                      <a:pt x="1278" y="1575"/>
                    </a:lnTo>
                    <a:lnTo>
                      <a:pt x="1273" y="1567"/>
                    </a:lnTo>
                    <a:lnTo>
                      <a:pt x="1265" y="1554"/>
                    </a:lnTo>
                    <a:lnTo>
                      <a:pt x="1254" y="1537"/>
                    </a:lnTo>
                    <a:lnTo>
                      <a:pt x="1240" y="1516"/>
                    </a:lnTo>
                    <a:lnTo>
                      <a:pt x="1226" y="1491"/>
                    </a:lnTo>
                    <a:lnTo>
                      <a:pt x="1208" y="1465"/>
                    </a:lnTo>
                    <a:lnTo>
                      <a:pt x="1190" y="1436"/>
                    </a:lnTo>
                    <a:lnTo>
                      <a:pt x="1170" y="1406"/>
                    </a:lnTo>
                    <a:lnTo>
                      <a:pt x="1151" y="1375"/>
                    </a:lnTo>
                    <a:lnTo>
                      <a:pt x="1130" y="1342"/>
                    </a:lnTo>
                    <a:lnTo>
                      <a:pt x="1110" y="1311"/>
                    </a:lnTo>
                    <a:lnTo>
                      <a:pt x="1091" y="1279"/>
                    </a:lnTo>
                    <a:lnTo>
                      <a:pt x="1071" y="1249"/>
                    </a:lnTo>
                    <a:lnTo>
                      <a:pt x="1053" y="1220"/>
                    </a:lnTo>
                    <a:lnTo>
                      <a:pt x="1036" y="1194"/>
                    </a:lnTo>
                    <a:lnTo>
                      <a:pt x="1027" y="1182"/>
                    </a:lnTo>
                    <a:lnTo>
                      <a:pt x="1015" y="1166"/>
                    </a:lnTo>
                    <a:lnTo>
                      <a:pt x="999" y="1147"/>
                    </a:lnTo>
                    <a:lnTo>
                      <a:pt x="979" y="1124"/>
                    </a:lnTo>
                    <a:lnTo>
                      <a:pt x="956" y="1099"/>
                    </a:lnTo>
                    <a:lnTo>
                      <a:pt x="930" y="1071"/>
                    </a:lnTo>
                    <a:lnTo>
                      <a:pt x="902" y="1041"/>
                    </a:lnTo>
                    <a:lnTo>
                      <a:pt x="872" y="1008"/>
                    </a:lnTo>
                    <a:lnTo>
                      <a:pt x="839" y="973"/>
                    </a:lnTo>
                    <a:lnTo>
                      <a:pt x="803" y="936"/>
                    </a:lnTo>
                    <a:lnTo>
                      <a:pt x="766" y="897"/>
                    </a:lnTo>
                    <a:lnTo>
                      <a:pt x="728" y="857"/>
                    </a:lnTo>
                    <a:lnTo>
                      <a:pt x="689" y="816"/>
                    </a:lnTo>
                    <a:lnTo>
                      <a:pt x="649" y="775"/>
                    </a:lnTo>
                    <a:lnTo>
                      <a:pt x="607" y="732"/>
                    </a:lnTo>
                    <a:lnTo>
                      <a:pt x="567" y="689"/>
                    </a:lnTo>
                    <a:lnTo>
                      <a:pt x="524" y="645"/>
                    </a:lnTo>
                    <a:lnTo>
                      <a:pt x="482" y="601"/>
                    </a:lnTo>
                    <a:lnTo>
                      <a:pt x="441" y="557"/>
                    </a:lnTo>
                    <a:lnTo>
                      <a:pt x="399" y="514"/>
                    </a:lnTo>
                    <a:lnTo>
                      <a:pt x="359" y="470"/>
                    </a:lnTo>
                    <a:lnTo>
                      <a:pt x="320" y="427"/>
                    </a:lnTo>
                    <a:lnTo>
                      <a:pt x="282" y="386"/>
                    </a:lnTo>
                    <a:lnTo>
                      <a:pt x="245" y="345"/>
                    </a:lnTo>
                    <a:lnTo>
                      <a:pt x="209" y="307"/>
                    </a:lnTo>
                    <a:lnTo>
                      <a:pt x="176" y="268"/>
                    </a:lnTo>
                    <a:lnTo>
                      <a:pt x="144" y="232"/>
                    </a:lnTo>
                    <a:lnTo>
                      <a:pt x="115" y="198"/>
                    </a:lnTo>
                    <a:lnTo>
                      <a:pt x="89" y="165"/>
                    </a:lnTo>
                    <a:lnTo>
                      <a:pt x="66" y="137"/>
                    </a:lnTo>
                    <a:lnTo>
                      <a:pt x="45" y="109"/>
                    </a:lnTo>
                    <a:lnTo>
                      <a:pt x="29" y="85"/>
                    </a:lnTo>
                    <a:lnTo>
                      <a:pt x="16" y="63"/>
                    </a:lnTo>
                    <a:lnTo>
                      <a:pt x="6" y="45"/>
                    </a:lnTo>
                    <a:lnTo>
                      <a:pt x="1" y="30"/>
                    </a:lnTo>
                    <a:lnTo>
                      <a:pt x="0" y="20"/>
                    </a:lnTo>
                    <a:lnTo>
                      <a:pt x="4" y="12"/>
                    </a:lnTo>
                    <a:lnTo>
                      <a:pt x="11" y="9"/>
                    </a:lnTo>
                    <a:lnTo>
                      <a:pt x="26" y="8"/>
                    </a:lnTo>
                    <a:lnTo>
                      <a:pt x="50" y="6"/>
                    </a:lnTo>
                    <a:lnTo>
                      <a:pt x="82" y="5"/>
                    </a:lnTo>
                    <a:lnTo>
                      <a:pt x="122" y="4"/>
                    </a:lnTo>
                    <a:lnTo>
                      <a:pt x="169" y="4"/>
                    </a:lnTo>
                    <a:lnTo>
                      <a:pt x="224" y="3"/>
                    </a:lnTo>
                    <a:lnTo>
                      <a:pt x="285" y="3"/>
                    </a:lnTo>
                    <a:lnTo>
                      <a:pt x="354" y="2"/>
                    </a:lnTo>
                    <a:lnTo>
                      <a:pt x="426" y="2"/>
                    </a:lnTo>
                    <a:lnTo>
                      <a:pt x="506" y="2"/>
                    </a:lnTo>
                    <a:lnTo>
                      <a:pt x="589" y="2"/>
                    </a:lnTo>
                    <a:lnTo>
                      <a:pt x="677" y="2"/>
                    </a:lnTo>
                    <a:lnTo>
                      <a:pt x="769" y="2"/>
                    </a:lnTo>
                    <a:lnTo>
                      <a:pt x="8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39" name="Freeform 12">
                <a:extLst>
                  <a:ext uri="{FF2B5EF4-FFF2-40B4-BE49-F238E27FC236}">
                    <a16:creationId xmlns:a16="http://schemas.microsoft.com/office/drawing/2014/main" id="{5403EDDD-5DE0-472A-A824-764648FAB189}"/>
                  </a:ext>
                </a:extLst>
              </p:cNvPr>
              <p:cNvSpPr>
                <a:spLocks/>
              </p:cNvSpPr>
              <p:nvPr/>
            </p:nvSpPr>
            <p:spPr bwMode="auto">
              <a:xfrm>
                <a:off x="2994" y="2040"/>
                <a:ext cx="506" cy="396"/>
              </a:xfrm>
              <a:custGeom>
                <a:avLst/>
                <a:gdLst>
                  <a:gd name="T0" fmla="*/ 828 w 1011"/>
                  <a:gd name="T1" fmla="*/ 0 h 792"/>
                  <a:gd name="T2" fmla="*/ 1011 w 1011"/>
                  <a:gd name="T3" fmla="*/ 500 h 792"/>
                  <a:gd name="T4" fmla="*/ 190 w 1011"/>
                  <a:gd name="T5" fmla="*/ 792 h 792"/>
                  <a:gd name="T6" fmla="*/ 0 w 1011"/>
                  <a:gd name="T7" fmla="*/ 277 h 792"/>
                  <a:gd name="T8" fmla="*/ 1 w 1011"/>
                  <a:gd name="T9" fmla="*/ 275 h 792"/>
                  <a:gd name="T10" fmla="*/ 1 w 1011"/>
                  <a:gd name="T11" fmla="*/ 274 h 792"/>
                  <a:gd name="T12" fmla="*/ 516 w 1011"/>
                  <a:gd name="T13" fmla="*/ 476 h 792"/>
                  <a:gd name="T14" fmla="*/ 530 w 1011"/>
                  <a:gd name="T15" fmla="*/ 479 h 792"/>
                  <a:gd name="T16" fmla="*/ 543 w 1011"/>
                  <a:gd name="T17" fmla="*/ 474 h 792"/>
                  <a:gd name="T18" fmla="*/ 551 w 1011"/>
                  <a:gd name="T19" fmla="*/ 463 h 792"/>
                  <a:gd name="T20" fmla="*/ 828 w 1011"/>
                  <a:gd name="T21"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1" h="792">
                    <a:moveTo>
                      <a:pt x="828" y="0"/>
                    </a:moveTo>
                    <a:lnTo>
                      <a:pt x="1011" y="500"/>
                    </a:lnTo>
                    <a:lnTo>
                      <a:pt x="190" y="792"/>
                    </a:lnTo>
                    <a:lnTo>
                      <a:pt x="0" y="277"/>
                    </a:lnTo>
                    <a:lnTo>
                      <a:pt x="1" y="275"/>
                    </a:lnTo>
                    <a:lnTo>
                      <a:pt x="1" y="274"/>
                    </a:lnTo>
                    <a:lnTo>
                      <a:pt x="516" y="476"/>
                    </a:lnTo>
                    <a:lnTo>
                      <a:pt x="530" y="479"/>
                    </a:lnTo>
                    <a:lnTo>
                      <a:pt x="543" y="474"/>
                    </a:lnTo>
                    <a:lnTo>
                      <a:pt x="551" y="463"/>
                    </a:lnTo>
                    <a:lnTo>
                      <a:pt x="82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0" name="Freeform 13">
                <a:extLst>
                  <a:ext uri="{FF2B5EF4-FFF2-40B4-BE49-F238E27FC236}">
                    <a16:creationId xmlns:a16="http://schemas.microsoft.com/office/drawing/2014/main" id="{ABDA8815-2A22-43A2-82FD-661DC5632F38}"/>
                  </a:ext>
                </a:extLst>
              </p:cNvPr>
              <p:cNvSpPr>
                <a:spLocks/>
              </p:cNvSpPr>
              <p:nvPr/>
            </p:nvSpPr>
            <p:spPr bwMode="auto">
              <a:xfrm>
                <a:off x="3017" y="2027"/>
                <a:ext cx="367" cy="222"/>
              </a:xfrm>
              <a:custGeom>
                <a:avLst/>
                <a:gdLst>
                  <a:gd name="T0" fmla="*/ 730 w 735"/>
                  <a:gd name="T1" fmla="*/ 0 h 445"/>
                  <a:gd name="T2" fmla="*/ 733 w 735"/>
                  <a:gd name="T3" fmla="*/ 0 h 445"/>
                  <a:gd name="T4" fmla="*/ 735 w 735"/>
                  <a:gd name="T5" fmla="*/ 1 h 445"/>
                  <a:gd name="T6" fmla="*/ 471 w 735"/>
                  <a:gd name="T7" fmla="*/ 445 h 445"/>
                  <a:gd name="T8" fmla="*/ 418 w 735"/>
                  <a:gd name="T9" fmla="*/ 424 h 445"/>
                  <a:gd name="T10" fmla="*/ 248 w 735"/>
                  <a:gd name="T11" fmla="*/ 357 h 445"/>
                  <a:gd name="T12" fmla="*/ 0 w 735"/>
                  <a:gd name="T13" fmla="*/ 259 h 445"/>
                  <a:gd name="T14" fmla="*/ 730 w 735"/>
                  <a:gd name="T15" fmla="*/ 0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445">
                    <a:moveTo>
                      <a:pt x="730" y="0"/>
                    </a:moveTo>
                    <a:lnTo>
                      <a:pt x="733" y="0"/>
                    </a:lnTo>
                    <a:lnTo>
                      <a:pt x="735" y="1"/>
                    </a:lnTo>
                    <a:lnTo>
                      <a:pt x="471" y="445"/>
                    </a:lnTo>
                    <a:lnTo>
                      <a:pt x="418" y="424"/>
                    </a:lnTo>
                    <a:lnTo>
                      <a:pt x="248" y="357"/>
                    </a:lnTo>
                    <a:lnTo>
                      <a:pt x="0" y="259"/>
                    </a:lnTo>
                    <a:lnTo>
                      <a:pt x="7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1" name="Freeform 14">
                <a:extLst>
                  <a:ext uri="{FF2B5EF4-FFF2-40B4-BE49-F238E27FC236}">
                    <a16:creationId xmlns:a16="http://schemas.microsoft.com/office/drawing/2014/main" id="{05445E6E-EAF4-4DC3-8B39-4DAF6FC05939}"/>
                  </a:ext>
                </a:extLst>
              </p:cNvPr>
              <p:cNvSpPr>
                <a:spLocks/>
              </p:cNvSpPr>
              <p:nvPr/>
            </p:nvSpPr>
            <p:spPr bwMode="auto">
              <a:xfrm>
                <a:off x="2963" y="2581"/>
                <a:ext cx="200" cy="166"/>
              </a:xfrm>
              <a:custGeom>
                <a:avLst/>
                <a:gdLst>
                  <a:gd name="T0" fmla="*/ 179 w 399"/>
                  <a:gd name="T1" fmla="*/ 0 h 330"/>
                  <a:gd name="T2" fmla="*/ 196 w 399"/>
                  <a:gd name="T3" fmla="*/ 2 h 330"/>
                  <a:gd name="T4" fmla="*/ 214 w 399"/>
                  <a:gd name="T5" fmla="*/ 11 h 330"/>
                  <a:gd name="T6" fmla="*/ 230 w 399"/>
                  <a:gd name="T7" fmla="*/ 25 h 330"/>
                  <a:gd name="T8" fmla="*/ 245 w 399"/>
                  <a:gd name="T9" fmla="*/ 42 h 330"/>
                  <a:gd name="T10" fmla="*/ 260 w 399"/>
                  <a:gd name="T11" fmla="*/ 60 h 330"/>
                  <a:gd name="T12" fmla="*/ 272 w 399"/>
                  <a:gd name="T13" fmla="*/ 79 h 330"/>
                  <a:gd name="T14" fmla="*/ 283 w 399"/>
                  <a:gd name="T15" fmla="*/ 99 h 330"/>
                  <a:gd name="T16" fmla="*/ 293 w 399"/>
                  <a:gd name="T17" fmla="*/ 114 h 330"/>
                  <a:gd name="T18" fmla="*/ 300 w 399"/>
                  <a:gd name="T19" fmla="*/ 128 h 330"/>
                  <a:gd name="T20" fmla="*/ 350 w 399"/>
                  <a:gd name="T21" fmla="*/ 208 h 330"/>
                  <a:gd name="T22" fmla="*/ 398 w 399"/>
                  <a:gd name="T23" fmla="*/ 291 h 330"/>
                  <a:gd name="T24" fmla="*/ 399 w 399"/>
                  <a:gd name="T25" fmla="*/ 297 h 330"/>
                  <a:gd name="T26" fmla="*/ 395 w 399"/>
                  <a:gd name="T27" fmla="*/ 304 h 330"/>
                  <a:gd name="T28" fmla="*/ 389 w 399"/>
                  <a:gd name="T29" fmla="*/ 308 h 330"/>
                  <a:gd name="T30" fmla="*/ 382 w 399"/>
                  <a:gd name="T31" fmla="*/ 311 h 330"/>
                  <a:gd name="T32" fmla="*/ 18 w 399"/>
                  <a:gd name="T33" fmla="*/ 330 h 330"/>
                  <a:gd name="T34" fmla="*/ 15 w 399"/>
                  <a:gd name="T35" fmla="*/ 330 h 330"/>
                  <a:gd name="T36" fmla="*/ 11 w 399"/>
                  <a:gd name="T37" fmla="*/ 329 h 330"/>
                  <a:gd name="T38" fmla="*/ 7 w 399"/>
                  <a:gd name="T39" fmla="*/ 328 h 330"/>
                  <a:gd name="T40" fmla="*/ 5 w 399"/>
                  <a:gd name="T41" fmla="*/ 326 h 330"/>
                  <a:gd name="T42" fmla="*/ 2 w 399"/>
                  <a:gd name="T43" fmla="*/ 324 h 330"/>
                  <a:gd name="T44" fmla="*/ 0 w 399"/>
                  <a:gd name="T45" fmla="*/ 320 h 330"/>
                  <a:gd name="T46" fmla="*/ 0 w 399"/>
                  <a:gd name="T47" fmla="*/ 317 h 330"/>
                  <a:gd name="T48" fmla="*/ 0 w 399"/>
                  <a:gd name="T49" fmla="*/ 313 h 330"/>
                  <a:gd name="T50" fmla="*/ 35 w 399"/>
                  <a:gd name="T51" fmla="*/ 229 h 330"/>
                  <a:gd name="T52" fmla="*/ 72 w 399"/>
                  <a:gd name="T53" fmla="*/ 144 h 330"/>
                  <a:gd name="T54" fmla="*/ 78 w 399"/>
                  <a:gd name="T55" fmla="*/ 132 h 330"/>
                  <a:gd name="T56" fmla="*/ 86 w 399"/>
                  <a:gd name="T57" fmla="*/ 114 h 330"/>
                  <a:gd name="T58" fmla="*/ 94 w 399"/>
                  <a:gd name="T59" fmla="*/ 94 h 330"/>
                  <a:gd name="T60" fmla="*/ 105 w 399"/>
                  <a:gd name="T61" fmla="*/ 72 h 330"/>
                  <a:gd name="T62" fmla="*/ 118 w 399"/>
                  <a:gd name="T63" fmla="*/ 50 h 330"/>
                  <a:gd name="T64" fmla="*/ 131 w 399"/>
                  <a:gd name="T65" fmla="*/ 31 h 330"/>
                  <a:gd name="T66" fmla="*/ 146 w 399"/>
                  <a:gd name="T67" fmla="*/ 15 h 330"/>
                  <a:gd name="T68" fmla="*/ 162 w 399"/>
                  <a:gd name="T69" fmla="*/ 3 h 330"/>
                  <a:gd name="T70" fmla="*/ 179 w 399"/>
                  <a:gd name="T7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30">
                    <a:moveTo>
                      <a:pt x="179" y="0"/>
                    </a:moveTo>
                    <a:lnTo>
                      <a:pt x="196" y="2"/>
                    </a:lnTo>
                    <a:lnTo>
                      <a:pt x="214" y="11"/>
                    </a:lnTo>
                    <a:lnTo>
                      <a:pt x="230" y="25"/>
                    </a:lnTo>
                    <a:lnTo>
                      <a:pt x="245" y="42"/>
                    </a:lnTo>
                    <a:lnTo>
                      <a:pt x="260" y="60"/>
                    </a:lnTo>
                    <a:lnTo>
                      <a:pt x="272" y="79"/>
                    </a:lnTo>
                    <a:lnTo>
                      <a:pt x="283" y="99"/>
                    </a:lnTo>
                    <a:lnTo>
                      <a:pt x="293" y="114"/>
                    </a:lnTo>
                    <a:lnTo>
                      <a:pt x="300" y="128"/>
                    </a:lnTo>
                    <a:lnTo>
                      <a:pt x="350" y="208"/>
                    </a:lnTo>
                    <a:lnTo>
                      <a:pt x="398" y="291"/>
                    </a:lnTo>
                    <a:lnTo>
                      <a:pt x="399" y="297"/>
                    </a:lnTo>
                    <a:lnTo>
                      <a:pt x="395" y="304"/>
                    </a:lnTo>
                    <a:lnTo>
                      <a:pt x="389" y="308"/>
                    </a:lnTo>
                    <a:lnTo>
                      <a:pt x="382" y="311"/>
                    </a:lnTo>
                    <a:lnTo>
                      <a:pt x="18" y="330"/>
                    </a:lnTo>
                    <a:lnTo>
                      <a:pt x="15" y="330"/>
                    </a:lnTo>
                    <a:lnTo>
                      <a:pt x="11" y="329"/>
                    </a:lnTo>
                    <a:lnTo>
                      <a:pt x="7" y="328"/>
                    </a:lnTo>
                    <a:lnTo>
                      <a:pt x="5" y="326"/>
                    </a:lnTo>
                    <a:lnTo>
                      <a:pt x="2" y="324"/>
                    </a:lnTo>
                    <a:lnTo>
                      <a:pt x="0" y="320"/>
                    </a:lnTo>
                    <a:lnTo>
                      <a:pt x="0" y="317"/>
                    </a:lnTo>
                    <a:lnTo>
                      <a:pt x="0" y="313"/>
                    </a:lnTo>
                    <a:lnTo>
                      <a:pt x="35" y="229"/>
                    </a:lnTo>
                    <a:lnTo>
                      <a:pt x="72" y="144"/>
                    </a:lnTo>
                    <a:lnTo>
                      <a:pt x="78" y="132"/>
                    </a:lnTo>
                    <a:lnTo>
                      <a:pt x="86" y="114"/>
                    </a:lnTo>
                    <a:lnTo>
                      <a:pt x="94" y="94"/>
                    </a:lnTo>
                    <a:lnTo>
                      <a:pt x="105" y="72"/>
                    </a:lnTo>
                    <a:lnTo>
                      <a:pt x="118" y="50"/>
                    </a:lnTo>
                    <a:lnTo>
                      <a:pt x="131" y="31"/>
                    </a:lnTo>
                    <a:lnTo>
                      <a:pt x="146" y="15"/>
                    </a:lnTo>
                    <a:lnTo>
                      <a:pt x="162" y="3"/>
                    </a:lnTo>
                    <a:lnTo>
                      <a:pt x="17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2" name="Freeform 15">
                <a:extLst>
                  <a:ext uri="{FF2B5EF4-FFF2-40B4-BE49-F238E27FC236}">
                    <a16:creationId xmlns:a16="http://schemas.microsoft.com/office/drawing/2014/main" id="{405F55D2-00CC-443F-84C5-75BC02562B25}"/>
                  </a:ext>
                </a:extLst>
              </p:cNvPr>
              <p:cNvSpPr>
                <a:spLocks/>
              </p:cNvSpPr>
              <p:nvPr/>
            </p:nvSpPr>
            <p:spPr bwMode="auto">
              <a:xfrm>
                <a:off x="3131" y="2616"/>
                <a:ext cx="116" cy="118"/>
              </a:xfrm>
              <a:custGeom>
                <a:avLst/>
                <a:gdLst>
                  <a:gd name="T0" fmla="*/ 70 w 233"/>
                  <a:gd name="T1" fmla="*/ 0 h 238"/>
                  <a:gd name="T2" fmla="*/ 82 w 233"/>
                  <a:gd name="T3" fmla="*/ 3 h 238"/>
                  <a:gd name="T4" fmla="*/ 94 w 233"/>
                  <a:gd name="T5" fmla="*/ 10 h 238"/>
                  <a:gd name="T6" fmla="*/ 108 w 233"/>
                  <a:gd name="T7" fmla="*/ 22 h 238"/>
                  <a:gd name="T8" fmla="*/ 120 w 233"/>
                  <a:gd name="T9" fmla="*/ 37 h 238"/>
                  <a:gd name="T10" fmla="*/ 134 w 233"/>
                  <a:gd name="T11" fmla="*/ 53 h 238"/>
                  <a:gd name="T12" fmla="*/ 145 w 233"/>
                  <a:gd name="T13" fmla="*/ 69 h 238"/>
                  <a:gd name="T14" fmla="*/ 153 w 233"/>
                  <a:gd name="T15" fmla="*/ 84 h 238"/>
                  <a:gd name="T16" fmla="*/ 161 w 233"/>
                  <a:gd name="T17" fmla="*/ 94 h 238"/>
                  <a:gd name="T18" fmla="*/ 197 w 233"/>
                  <a:gd name="T19" fmla="*/ 154 h 238"/>
                  <a:gd name="T20" fmla="*/ 232 w 233"/>
                  <a:gd name="T21" fmla="*/ 214 h 238"/>
                  <a:gd name="T22" fmla="*/ 233 w 233"/>
                  <a:gd name="T23" fmla="*/ 217 h 238"/>
                  <a:gd name="T24" fmla="*/ 232 w 233"/>
                  <a:gd name="T25" fmla="*/ 222 h 238"/>
                  <a:gd name="T26" fmla="*/ 230 w 233"/>
                  <a:gd name="T27" fmla="*/ 225 h 238"/>
                  <a:gd name="T28" fmla="*/ 227 w 233"/>
                  <a:gd name="T29" fmla="*/ 228 h 238"/>
                  <a:gd name="T30" fmla="*/ 222 w 233"/>
                  <a:gd name="T31" fmla="*/ 229 h 238"/>
                  <a:gd name="T32" fmla="*/ 218 w 233"/>
                  <a:gd name="T33" fmla="*/ 231 h 238"/>
                  <a:gd name="T34" fmla="*/ 85 w 233"/>
                  <a:gd name="T35" fmla="*/ 238 h 238"/>
                  <a:gd name="T36" fmla="*/ 85 w 233"/>
                  <a:gd name="T37" fmla="*/ 233 h 238"/>
                  <a:gd name="T38" fmla="*/ 82 w 233"/>
                  <a:gd name="T39" fmla="*/ 228 h 238"/>
                  <a:gd name="T40" fmla="*/ 42 w 233"/>
                  <a:gd name="T41" fmla="*/ 157 h 238"/>
                  <a:gd name="T42" fmla="*/ 0 w 233"/>
                  <a:gd name="T43" fmla="*/ 88 h 238"/>
                  <a:gd name="T44" fmla="*/ 10 w 233"/>
                  <a:gd name="T45" fmla="*/ 72 h 238"/>
                  <a:gd name="T46" fmla="*/ 20 w 233"/>
                  <a:gd name="T47" fmla="*/ 52 h 238"/>
                  <a:gd name="T48" fmla="*/ 32 w 233"/>
                  <a:gd name="T49" fmla="*/ 34 h 238"/>
                  <a:gd name="T50" fmla="*/ 44 w 233"/>
                  <a:gd name="T51" fmla="*/ 19 h 238"/>
                  <a:gd name="T52" fmla="*/ 58 w 233"/>
                  <a:gd name="T53" fmla="*/ 6 h 238"/>
                  <a:gd name="T54" fmla="*/ 70 w 233"/>
                  <a:gd name="T5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38">
                    <a:moveTo>
                      <a:pt x="70" y="0"/>
                    </a:moveTo>
                    <a:lnTo>
                      <a:pt x="82" y="3"/>
                    </a:lnTo>
                    <a:lnTo>
                      <a:pt x="94" y="10"/>
                    </a:lnTo>
                    <a:lnTo>
                      <a:pt x="108" y="22"/>
                    </a:lnTo>
                    <a:lnTo>
                      <a:pt x="120" y="37"/>
                    </a:lnTo>
                    <a:lnTo>
                      <a:pt x="134" y="53"/>
                    </a:lnTo>
                    <a:lnTo>
                      <a:pt x="145" y="69"/>
                    </a:lnTo>
                    <a:lnTo>
                      <a:pt x="153" y="84"/>
                    </a:lnTo>
                    <a:lnTo>
                      <a:pt x="161" y="94"/>
                    </a:lnTo>
                    <a:lnTo>
                      <a:pt x="197" y="154"/>
                    </a:lnTo>
                    <a:lnTo>
                      <a:pt x="232" y="214"/>
                    </a:lnTo>
                    <a:lnTo>
                      <a:pt x="233" y="217"/>
                    </a:lnTo>
                    <a:lnTo>
                      <a:pt x="232" y="222"/>
                    </a:lnTo>
                    <a:lnTo>
                      <a:pt x="230" y="225"/>
                    </a:lnTo>
                    <a:lnTo>
                      <a:pt x="227" y="228"/>
                    </a:lnTo>
                    <a:lnTo>
                      <a:pt x="222" y="229"/>
                    </a:lnTo>
                    <a:lnTo>
                      <a:pt x="218" y="231"/>
                    </a:lnTo>
                    <a:lnTo>
                      <a:pt x="85" y="238"/>
                    </a:lnTo>
                    <a:lnTo>
                      <a:pt x="85" y="233"/>
                    </a:lnTo>
                    <a:lnTo>
                      <a:pt x="82" y="228"/>
                    </a:lnTo>
                    <a:lnTo>
                      <a:pt x="42" y="157"/>
                    </a:lnTo>
                    <a:lnTo>
                      <a:pt x="0" y="88"/>
                    </a:lnTo>
                    <a:lnTo>
                      <a:pt x="10" y="72"/>
                    </a:lnTo>
                    <a:lnTo>
                      <a:pt x="20" y="52"/>
                    </a:lnTo>
                    <a:lnTo>
                      <a:pt x="32" y="34"/>
                    </a:lnTo>
                    <a:lnTo>
                      <a:pt x="44" y="19"/>
                    </a:lnTo>
                    <a:lnTo>
                      <a:pt x="58" y="6"/>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3" name="Freeform 16">
                <a:extLst>
                  <a:ext uri="{FF2B5EF4-FFF2-40B4-BE49-F238E27FC236}">
                    <a16:creationId xmlns:a16="http://schemas.microsoft.com/office/drawing/2014/main" id="{C519070C-7A0E-47CD-BA26-2D1FBFB673F0}"/>
                  </a:ext>
                </a:extLst>
              </p:cNvPr>
              <p:cNvSpPr>
                <a:spLocks/>
              </p:cNvSpPr>
              <p:nvPr/>
            </p:nvSpPr>
            <p:spPr bwMode="auto">
              <a:xfrm>
                <a:off x="3098" y="2538"/>
                <a:ext cx="64" cy="64"/>
              </a:xfrm>
              <a:custGeom>
                <a:avLst/>
                <a:gdLst>
                  <a:gd name="T0" fmla="*/ 61 w 130"/>
                  <a:gd name="T1" fmla="*/ 0 h 129"/>
                  <a:gd name="T2" fmla="*/ 82 w 130"/>
                  <a:gd name="T3" fmla="*/ 2 h 129"/>
                  <a:gd name="T4" fmla="*/ 100 w 130"/>
                  <a:gd name="T5" fmla="*/ 11 h 129"/>
                  <a:gd name="T6" fmla="*/ 115 w 130"/>
                  <a:gd name="T7" fmla="*/ 24 h 129"/>
                  <a:gd name="T8" fmla="*/ 125 w 130"/>
                  <a:gd name="T9" fmla="*/ 41 h 129"/>
                  <a:gd name="T10" fmla="*/ 130 w 130"/>
                  <a:gd name="T11" fmla="*/ 61 h 129"/>
                  <a:gd name="T12" fmla="*/ 129 w 130"/>
                  <a:gd name="T13" fmla="*/ 77 h 129"/>
                  <a:gd name="T14" fmla="*/ 123 w 130"/>
                  <a:gd name="T15" fmla="*/ 93 h 129"/>
                  <a:gd name="T16" fmla="*/ 114 w 130"/>
                  <a:gd name="T17" fmla="*/ 107 h 129"/>
                  <a:gd name="T18" fmla="*/ 102 w 130"/>
                  <a:gd name="T19" fmla="*/ 118 h 129"/>
                  <a:gd name="T20" fmla="*/ 86 w 130"/>
                  <a:gd name="T21" fmla="*/ 125 h 129"/>
                  <a:gd name="T22" fmla="*/ 69 w 130"/>
                  <a:gd name="T23" fmla="*/ 129 h 129"/>
                  <a:gd name="T24" fmla="*/ 52 w 130"/>
                  <a:gd name="T25" fmla="*/ 127 h 129"/>
                  <a:gd name="T26" fmla="*/ 36 w 130"/>
                  <a:gd name="T27" fmla="*/ 120 h 129"/>
                  <a:gd name="T28" fmla="*/ 22 w 130"/>
                  <a:gd name="T29" fmla="*/ 112 h 129"/>
                  <a:gd name="T30" fmla="*/ 10 w 130"/>
                  <a:gd name="T31" fmla="*/ 100 h 129"/>
                  <a:gd name="T32" fmla="*/ 3 w 130"/>
                  <a:gd name="T33" fmla="*/ 86 h 129"/>
                  <a:gd name="T34" fmla="*/ 0 w 130"/>
                  <a:gd name="T35" fmla="*/ 67 h 129"/>
                  <a:gd name="T36" fmla="*/ 1 w 130"/>
                  <a:gd name="T37" fmla="*/ 52 h 129"/>
                  <a:gd name="T38" fmla="*/ 7 w 130"/>
                  <a:gd name="T39" fmla="*/ 35 h 129"/>
                  <a:gd name="T40" fmla="*/ 16 w 130"/>
                  <a:gd name="T41" fmla="*/ 22 h 129"/>
                  <a:gd name="T42" fmla="*/ 28 w 130"/>
                  <a:gd name="T43" fmla="*/ 10 h 129"/>
                  <a:gd name="T44" fmla="*/ 44 w 130"/>
                  <a:gd name="T45" fmla="*/ 2 h 129"/>
                  <a:gd name="T46" fmla="*/ 61 w 130"/>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9">
                    <a:moveTo>
                      <a:pt x="61" y="0"/>
                    </a:moveTo>
                    <a:lnTo>
                      <a:pt x="82" y="2"/>
                    </a:lnTo>
                    <a:lnTo>
                      <a:pt x="100" y="11"/>
                    </a:lnTo>
                    <a:lnTo>
                      <a:pt x="115" y="24"/>
                    </a:lnTo>
                    <a:lnTo>
                      <a:pt x="125" y="41"/>
                    </a:lnTo>
                    <a:lnTo>
                      <a:pt x="130" y="61"/>
                    </a:lnTo>
                    <a:lnTo>
                      <a:pt x="129" y="77"/>
                    </a:lnTo>
                    <a:lnTo>
                      <a:pt x="123" y="93"/>
                    </a:lnTo>
                    <a:lnTo>
                      <a:pt x="114" y="107"/>
                    </a:lnTo>
                    <a:lnTo>
                      <a:pt x="102" y="118"/>
                    </a:lnTo>
                    <a:lnTo>
                      <a:pt x="86" y="125"/>
                    </a:lnTo>
                    <a:lnTo>
                      <a:pt x="69" y="129"/>
                    </a:lnTo>
                    <a:lnTo>
                      <a:pt x="52" y="127"/>
                    </a:lnTo>
                    <a:lnTo>
                      <a:pt x="36" y="120"/>
                    </a:lnTo>
                    <a:lnTo>
                      <a:pt x="22" y="112"/>
                    </a:lnTo>
                    <a:lnTo>
                      <a:pt x="10" y="100"/>
                    </a:lnTo>
                    <a:lnTo>
                      <a:pt x="3" y="86"/>
                    </a:lnTo>
                    <a:lnTo>
                      <a:pt x="0" y="67"/>
                    </a:lnTo>
                    <a:lnTo>
                      <a:pt x="1" y="52"/>
                    </a:lnTo>
                    <a:lnTo>
                      <a:pt x="7" y="35"/>
                    </a:lnTo>
                    <a:lnTo>
                      <a:pt x="16" y="22"/>
                    </a:lnTo>
                    <a:lnTo>
                      <a:pt x="28" y="10"/>
                    </a:lnTo>
                    <a:lnTo>
                      <a:pt x="44" y="2"/>
                    </a:lnTo>
                    <a:lnTo>
                      <a:pt x="6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4" name="Freeform 17">
                <a:extLst>
                  <a:ext uri="{FF2B5EF4-FFF2-40B4-BE49-F238E27FC236}">
                    <a16:creationId xmlns:a16="http://schemas.microsoft.com/office/drawing/2014/main" id="{7CE21222-3050-47DE-86C8-0DE116ADC657}"/>
                  </a:ext>
                </a:extLst>
              </p:cNvPr>
              <p:cNvSpPr>
                <a:spLocks noEditPoints="1"/>
              </p:cNvSpPr>
              <p:nvPr/>
            </p:nvSpPr>
            <p:spPr bwMode="auto">
              <a:xfrm>
                <a:off x="2867" y="2480"/>
                <a:ext cx="467" cy="371"/>
              </a:xfrm>
              <a:custGeom>
                <a:avLst/>
                <a:gdLst>
                  <a:gd name="T0" fmla="*/ 851 w 933"/>
                  <a:gd name="T1" fmla="*/ 46 h 742"/>
                  <a:gd name="T2" fmla="*/ 46 w 933"/>
                  <a:gd name="T3" fmla="*/ 91 h 742"/>
                  <a:gd name="T4" fmla="*/ 77 w 933"/>
                  <a:gd name="T5" fmla="*/ 620 h 742"/>
                  <a:gd name="T6" fmla="*/ 881 w 933"/>
                  <a:gd name="T7" fmla="*/ 575 h 742"/>
                  <a:gd name="T8" fmla="*/ 851 w 933"/>
                  <a:gd name="T9" fmla="*/ 46 h 742"/>
                  <a:gd name="T10" fmla="*/ 894 w 933"/>
                  <a:gd name="T11" fmla="*/ 0 h 742"/>
                  <a:gd name="T12" fmla="*/ 894 w 933"/>
                  <a:gd name="T13" fmla="*/ 7 h 742"/>
                  <a:gd name="T14" fmla="*/ 896 w 933"/>
                  <a:gd name="T15" fmla="*/ 44 h 742"/>
                  <a:gd name="T16" fmla="*/ 925 w 933"/>
                  <a:gd name="T17" fmla="*/ 573 h 742"/>
                  <a:gd name="T18" fmla="*/ 927 w 933"/>
                  <a:gd name="T19" fmla="*/ 599 h 742"/>
                  <a:gd name="T20" fmla="*/ 933 w 933"/>
                  <a:gd name="T21" fmla="*/ 692 h 742"/>
                  <a:gd name="T22" fmla="*/ 39 w 933"/>
                  <a:gd name="T23" fmla="*/ 742 h 742"/>
                  <a:gd name="T24" fmla="*/ 34 w 933"/>
                  <a:gd name="T25" fmla="*/ 663 h 742"/>
                  <a:gd name="T26" fmla="*/ 32 w 933"/>
                  <a:gd name="T27" fmla="*/ 621 h 742"/>
                  <a:gd name="T28" fmla="*/ 2 w 933"/>
                  <a:gd name="T29" fmla="*/ 93 h 742"/>
                  <a:gd name="T30" fmla="*/ 1 w 933"/>
                  <a:gd name="T31" fmla="*/ 71 h 742"/>
                  <a:gd name="T32" fmla="*/ 0 w 933"/>
                  <a:gd name="T33" fmla="*/ 50 h 742"/>
                  <a:gd name="T34" fmla="*/ 894 w 933"/>
                  <a:gd name="T35"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3" h="742">
                    <a:moveTo>
                      <a:pt x="851" y="46"/>
                    </a:moveTo>
                    <a:lnTo>
                      <a:pt x="46" y="91"/>
                    </a:lnTo>
                    <a:lnTo>
                      <a:pt x="77" y="620"/>
                    </a:lnTo>
                    <a:lnTo>
                      <a:pt x="881" y="575"/>
                    </a:lnTo>
                    <a:lnTo>
                      <a:pt x="851" y="46"/>
                    </a:lnTo>
                    <a:close/>
                    <a:moveTo>
                      <a:pt x="894" y="0"/>
                    </a:moveTo>
                    <a:lnTo>
                      <a:pt x="894" y="7"/>
                    </a:lnTo>
                    <a:lnTo>
                      <a:pt x="896" y="44"/>
                    </a:lnTo>
                    <a:lnTo>
                      <a:pt x="925" y="573"/>
                    </a:lnTo>
                    <a:lnTo>
                      <a:pt x="927" y="599"/>
                    </a:lnTo>
                    <a:lnTo>
                      <a:pt x="933" y="692"/>
                    </a:lnTo>
                    <a:lnTo>
                      <a:pt x="39" y="742"/>
                    </a:lnTo>
                    <a:lnTo>
                      <a:pt x="34" y="663"/>
                    </a:lnTo>
                    <a:lnTo>
                      <a:pt x="32" y="621"/>
                    </a:lnTo>
                    <a:lnTo>
                      <a:pt x="2" y="93"/>
                    </a:lnTo>
                    <a:lnTo>
                      <a:pt x="1" y="71"/>
                    </a:lnTo>
                    <a:lnTo>
                      <a:pt x="0" y="50"/>
                    </a:lnTo>
                    <a:lnTo>
                      <a:pt x="89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5" name="Freeform 18">
                <a:extLst>
                  <a:ext uri="{FF2B5EF4-FFF2-40B4-BE49-F238E27FC236}">
                    <a16:creationId xmlns:a16="http://schemas.microsoft.com/office/drawing/2014/main" id="{A13F6886-3AFF-45BE-8A40-80BD055910A2}"/>
                  </a:ext>
                </a:extLst>
              </p:cNvPr>
              <p:cNvSpPr>
                <a:spLocks/>
              </p:cNvSpPr>
              <p:nvPr/>
            </p:nvSpPr>
            <p:spPr bwMode="auto">
              <a:xfrm>
                <a:off x="3464" y="2533"/>
                <a:ext cx="136" cy="133"/>
              </a:xfrm>
              <a:custGeom>
                <a:avLst/>
                <a:gdLst>
                  <a:gd name="T0" fmla="*/ 101 w 273"/>
                  <a:gd name="T1" fmla="*/ 0 h 267"/>
                  <a:gd name="T2" fmla="*/ 104 w 273"/>
                  <a:gd name="T3" fmla="*/ 2 h 267"/>
                  <a:gd name="T4" fmla="*/ 108 w 273"/>
                  <a:gd name="T5" fmla="*/ 3 h 267"/>
                  <a:gd name="T6" fmla="*/ 267 w 273"/>
                  <a:gd name="T7" fmla="*/ 92 h 267"/>
                  <a:gd name="T8" fmla="*/ 270 w 273"/>
                  <a:gd name="T9" fmla="*/ 94 h 267"/>
                  <a:gd name="T10" fmla="*/ 272 w 273"/>
                  <a:gd name="T11" fmla="*/ 97 h 267"/>
                  <a:gd name="T12" fmla="*/ 273 w 273"/>
                  <a:gd name="T13" fmla="*/ 100 h 267"/>
                  <a:gd name="T14" fmla="*/ 273 w 273"/>
                  <a:gd name="T15" fmla="*/ 103 h 267"/>
                  <a:gd name="T16" fmla="*/ 273 w 273"/>
                  <a:gd name="T17" fmla="*/ 105 h 267"/>
                  <a:gd name="T18" fmla="*/ 181 w 273"/>
                  <a:gd name="T19" fmla="*/ 263 h 267"/>
                  <a:gd name="T20" fmla="*/ 179 w 273"/>
                  <a:gd name="T21" fmla="*/ 266 h 267"/>
                  <a:gd name="T22" fmla="*/ 177 w 273"/>
                  <a:gd name="T23" fmla="*/ 267 h 267"/>
                  <a:gd name="T24" fmla="*/ 173 w 273"/>
                  <a:gd name="T25" fmla="*/ 267 h 267"/>
                  <a:gd name="T26" fmla="*/ 169 w 273"/>
                  <a:gd name="T27" fmla="*/ 267 h 267"/>
                  <a:gd name="T28" fmla="*/ 167 w 273"/>
                  <a:gd name="T29" fmla="*/ 264 h 267"/>
                  <a:gd name="T30" fmla="*/ 8 w 273"/>
                  <a:gd name="T31" fmla="*/ 175 h 267"/>
                  <a:gd name="T32" fmla="*/ 5 w 273"/>
                  <a:gd name="T33" fmla="*/ 173 h 267"/>
                  <a:gd name="T34" fmla="*/ 3 w 273"/>
                  <a:gd name="T35" fmla="*/ 170 h 267"/>
                  <a:gd name="T36" fmla="*/ 1 w 273"/>
                  <a:gd name="T37" fmla="*/ 168 h 267"/>
                  <a:gd name="T38" fmla="*/ 0 w 273"/>
                  <a:gd name="T39" fmla="*/ 164 h 267"/>
                  <a:gd name="T40" fmla="*/ 1 w 273"/>
                  <a:gd name="T41" fmla="*/ 162 h 267"/>
                  <a:gd name="T42" fmla="*/ 93 w 273"/>
                  <a:gd name="T43" fmla="*/ 4 h 267"/>
                  <a:gd name="T44" fmla="*/ 96 w 273"/>
                  <a:gd name="T45" fmla="*/ 3 h 267"/>
                  <a:gd name="T46" fmla="*/ 98 w 273"/>
                  <a:gd name="T47" fmla="*/ 2 h 267"/>
                  <a:gd name="T48" fmla="*/ 101 w 273"/>
                  <a:gd name="T4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3" h="267">
                    <a:moveTo>
                      <a:pt x="101" y="0"/>
                    </a:moveTo>
                    <a:lnTo>
                      <a:pt x="104" y="2"/>
                    </a:lnTo>
                    <a:lnTo>
                      <a:pt x="108" y="3"/>
                    </a:lnTo>
                    <a:lnTo>
                      <a:pt x="267" y="92"/>
                    </a:lnTo>
                    <a:lnTo>
                      <a:pt x="270" y="94"/>
                    </a:lnTo>
                    <a:lnTo>
                      <a:pt x="272" y="97"/>
                    </a:lnTo>
                    <a:lnTo>
                      <a:pt x="273" y="100"/>
                    </a:lnTo>
                    <a:lnTo>
                      <a:pt x="273" y="103"/>
                    </a:lnTo>
                    <a:lnTo>
                      <a:pt x="273" y="105"/>
                    </a:lnTo>
                    <a:lnTo>
                      <a:pt x="181" y="263"/>
                    </a:lnTo>
                    <a:lnTo>
                      <a:pt x="179" y="266"/>
                    </a:lnTo>
                    <a:lnTo>
                      <a:pt x="177" y="267"/>
                    </a:lnTo>
                    <a:lnTo>
                      <a:pt x="173" y="267"/>
                    </a:lnTo>
                    <a:lnTo>
                      <a:pt x="169" y="267"/>
                    </a:lnTo>
                    <a:lnTo>
                      <a:pt x="167" y="264"/>
                    </a:lnTo>
                    <a:lnTo>
                      <a:pt x="8" y="175"/>
                    </a:lnTo>
                    <a:lnTo>
                      <a:pt x="5" y="173"/>
                    </a:lnTo>
                    <a:lnTo>
                      <a:pt x="3" y="170"/>
                    </a:lnTo>
                    <a:lnTo>
                      <a:pt x="1" y="168"/>
                    </a:lnTo>
                    <a:lnTo>
                      <a:pt x="0" y="164"/>
                    </a:lnTo>
                    <a:lnTo>
                      <a:pt x="1" y="162"/>
                    </a:lnTo>
                    <a:lnTo>
                      <a:pt x="93" y="4"/>
                    </a:lnTo>
                    <a:lnTo>
                      <a:pt x="96" y="3"/>
                    </a:lnTo>
                    <a:lnTo>
                      <a:pt x="98" y="2"/>
                    </a:lnTo>
                    <a:lnTo>
                      <a:pt x="10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6" name="Freeform 19">
                <a:extLst>
                  <a:ext uri="{FF2B5EF4-FFF2-40B4-BE49-F238E27FC236}">
                    <a16:creationId xmlns:a16="http://schemas.microsoft.com/office/drawing/2014/main" id="{9B8838FA-CC63-476F-BB31-7CCFB54704E6}"/>
                  </a:ext>
                </a:extLst>
              </p:cNvPr>
              <p:cNvSpPr>
                <a:spLocks/>
              </p:cNvSpPr>
              <p:nvPr/>
            </p:nvSpPr>
            <p:spPr bwMode="auto">
              <a:xfrm>
                <a:off x="3582" y="2332"/>
                <a:ext cx="259" cy="197"/>
              </a:xfrm>
              <a:custGeom>
                <a:avLst/>
                <a:gdLst>
                  <a:gd name="T0" fmla="*/ 88 w 516"/>
                  <a:gd name="T1" fmla="*/ 0 h 393"/>
                  <a:gd name="T2" fmla="*/ 94 w 516"/>
                  <a:gd name="T3" fmla="*/ 0 h 393"/>
                  <a:gd name="T4" fmla="*/ 104 w 516"/>
                  <a:gd name="T5" fmla="*/ 4 h 393"/>
                  <a:gd name="T6" fmla="*/ 114 w 516"/>
                  <a:gd name="T7" fmla="*/ 8 h 393"/>
                  <a:gd name="T8" fmla="*/ 496 w 516"/>
                  <a:gd name="T9" fmla="*/ 224 h 393"/>
                  <a:gd name="T10" fmla="*/ 505 w 516"/>
                  <a:gd name="T11" fmla="*/ 230 h 393"/>
                  <a:gd name="T12" fmla="*/ 513 w 516"/>
                  <a:gd name="T13" fmla="*/ 236 h 393"/>
                  <a:gd name="T14" fmla="*/ 516 w 516"/>
                  <a:gd name="T15" fmla="*/ 241 h 393"/>
                  <a:gd name="T16" fmla="*/ 516 w 516"/>
                  <a:gd name="T17" fmla="*/ 246 h 393"/>
                  <a:gd name="T18" fmla="*/ 432 w 516"/>
                  <a:gd name="T19" fmla="*/ 392 h 393"/>
                  <a:gd name="T20" fmla="*/ 428 w 516"/>
                  <a:gd name="T21" fmla="*/ 393 h 393"/>
                  <a:gd name="T22" fmla="*/ 422 w 516"/>
                  <a:gd name="T23" fmla="*/ 392 h 393"/>
                  <a:gd name="T24" fmla="*/ 414 w 516"/>
                  <a:gd name="T25" fmla="*/ 389 h 393"/>
                  <a:gd name="T26" fmla="*/ 403 w 516"/>
                  <a:gd name="T27" fmla="*/ 384 h 393"/>
                  <a:gd name="T28" fmla="*/ 21 w 516"/>
                  <a:gd name="T29" fmla="*/ 169 h 393"/>
                  <a:gd name="T30" fmla="*/ 11 w 516"/>
                  <a:gd name="T31" fmla="*/ 163 h 393"/>
                  <a:gd name="T32" fmla="*/ 3 w 516"/>
                  <a:gd name="T33" fmla="*/ 157 h 393"/>
                  <a:gd name="T34" fmla="*/ 0 w 516"/>
                  <a:gd name="T35" fmla="*/ 151 h 393"/>
                  <a:gd name="T36" fmla="*/ 0 w 516"/>
                  <a:gd name="T37" fmla="*/ 147 h 393"/>
                  <a:gd name="T38" fmla="*/ 84 w 516"/>
                  <a:gd name="T39" fmla="*/ 1 h 393"/>
                  <a:gd name="T40" fmla="*/ 88 w 516"/>
                  <a:gd name="T4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6" h="393">
                    <a:moveTo>
                      <a:pt x="88" y="0"/>
                    </a:moveTo>
                    <a:lnTo>
                      <a:pt x="94" y="0"/>
                    </a:lnTo>
                    <a:lnTo>
                      <a:pt x="104" y="4"/>
                    </a:lnTo>
                    <a:lnTo>
                      <a:pt x="114" y="8"/>
                    </a:lnTo>
                    <a:lnTo>
                      <a:pt x="496" y="224"/>
                    </a:lnTo>
                    <a:lnTo>
                      <a:pt x="505" y="230"/>
                    </a:lnTo>
                    <a:lnTo>
                      <a:pt x="513" y="236"/>
                    </a:lnTo>
                    <a:lnTo>
                      <a:pt x="516" y="241"/>
                    </a:lnTo>
                    <a:lnTo>
                      <a:pt x="516" y="246"/>
                    </a:lnTo>
                    <a:lnTo>
                      <a:pt x="432" y="392"/>
                    </a:lnTo>
                    <a:lnTo>
                      <a:pt x="428" y="393"/>
                    </a:lnTo>
                    <a:lnTo>
                      <a:pt x="422" y="392"/>
                    </a:lnTo>
                    <a:lnTo>
                      <a:pt x="414" y="389"/>
                    </a:lnTo>
                    <a:lnTo>
                      <a:pt x="403" y="384"/>
                    </a:lnTo>
                    <a:lnTo>
                      <a:pt x="21" y="169"/>
                    </a:lnTo>
                    <a:lnTo>
                      <a:pt x="11" y="163"/>
                    </a:lnTo>
                    <a:lnTo>
                      <a:pt x="3" y="157"/>
                    </a:lnTo>
                    <a:lnTo>
                      <a:pt x="0" y="151"/>
                    </a:lnTo>
                    <a:lnTo>
                      <a:pt x="0" y="147"/>
                    </a:lnTo>
                    <a:lnTo>
                      <a:pt x="84" y="1"/>
                    </a:lnTo>
                    <a:lnTo>
                      <a:pt x="8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7" name="Freeform 20">
                <a:extLst>
                  <a:ext uri="{FF2B5EF4-FFF2-40B4-BE49-F238E27FC236}">
                    <a16:creationId xmlns:a16="http://schemas.microsoft.com/office/drawing/2014/main" id="{0BA4E568-7525-41A7-B724-AD94B40DDCD7}"/>
                  </a:ext>
                </a:extLst>
              </p:cNvPr>
              <p:cNvSpPr>
                <a:spLocks/>
              </p:cNvSpPr>
              <p:nvPr/>
            </p:nvSpPr>
            <p:spPr bwMode="auto">
              <a:xfrm>
                <a:off x="3554" y="2436"/>
                <a:ext cx="225" cy="139"/>
              </a:xfrm>
              <a:custGeom>
                <a:avLst/>
                <a:gdLst>
                  <a:gd name="T0" fmla="*/ 32 w 451"/>
                  <a:gd name="T1" fmla="*/ 0 h 280"/>
                  <a:gd name="T2" fmla="*/ 44 w 451"/>
                  <a:gd name="T3" fmla="*/ 4 h 280"/>
                  <a:gd name="T4" fmla="*/ 436 w 451"/>
                  <a:gd name="T5" fmla="*/ 225 h 280"/>
                  <a:gd name="T6" fmla="*/ 446 w 451"/>
                  <a:gd name="T7" fmla="*/ 234 h 280"/>
                  <a:gd name="T8" fmla="*/ 451 w 451"/>
                  <a:gd name="T9" fmla="*/ 244 h 280"/>
                  <a:gd name="T10" fmla="*/ 450 w 451"/>
                  <a:gd name="T11" fmla="*/ 254 h 280"/>
                  <a:gd name="T12" fmla="*/ 446 w 451"/>
                  <a:gd name="T13" fmla="*/ 264 h 280"/>
                  <a:gd name="T14" fmla="*/ 440 w 451"/>
                  <a:gd name="T15" fmla="*/ 272 h 280"/>
                  <a:gd name="T16" fmla="*/ 430 w 451"/>
                  <a:gd name="T17" fmla="*/ 278 h 280"/>
                  <a:gd name="T18" fmla="*/ 419 w 451"/>
                  <a:gd name="T19" fmla="*/ 280 h 280"/>
                  <a:gd name="T20" fmla="*/ 407 w 451"/>
                  <a:gd name="T21" fmla="*/ 276 h 280"/>
                  <a:gd name="T22" fmla="*/ 15 w 451"/>
                  <a:gd name="T23" fmla="*/ 54 h 280"/>
                  <a:gd name="T24" fmla="*/ 5 w 451"/>
                  <a:gd name="T25" fmla="*/ 46 h 280"/>
                  <a:gd name="T26" fmla="*/ 0 w 451"/>
                  <a:gd name="T27" fmla="*/ 36 h 280"/>
                  <a:gd name="T28" fmla="*/ 0 w 451"/>
                  <a:gd name="T29" fmla="*/ 25 h 280"/>
                  <a:gd name="T30" fmla="*/ 5 w 451"/>
                  <a:gd name="T31" fmla="*/ 16 h 280"/>
                  <a:gd name="T32" fmla="*/ 11 w 451"/>
                  <a:gd name="T33" fmla="*/ 7 h 280"/>
                  <a:gd name="T34" fmla="*/ 21 w 451"/>
                  <a:gd name="T35" fmla="*/ 1 h 280"/>
                  <a:gd name="T36" fmla="*/ 32 w 451"/>
                  <a:gd name="T3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 h="280">
                    <a:moveTo>
                      <a:pt x="32" y="0"/>
                    </a:moveTo>
                    <a:lnTo>
                      <a:pt x="44" y="4"/>
                    </a:lnTo>
                    <a:lnTo>
                      <a:pt x="436" y="225"/>
                    </a:lnTo>
                    <a:lnTo>
                      <a:pt x="446" y="234"/>
                    </a:lnTo>
                    <a:lnTo>
                      <a:pt x="451" y="244"/>
                    </a:lnTo>
                    <a:lnTo>
                      <a:pt x="450" y="254"/>
                    </a:lnTo>
                    <a:lnTo>
                      <a:pt x="446" y="264"/>
                    </a:lnTo>
                    <a:lnTo>
                      <a:pt x="440" y="272"/>
                    </a:lnTo>
                    <a:lnTo>
                      <a:pt x="430" y="278"/>
                    </a:lnTo>
                    <a:lnTo>
                      <a:pt x="419" y="280"/>
                    </a:lnTo>
                    <a:lnTo>
                      <a:pt x="407" y="276"/>
                    </a:lnTo>
                    <a:lnTo>
                      <a:pt x="15" y="54"/>
                    </a:lnTo>
                    <a:lnTo>
                      <a:pt x="5" y="46"/>
                    </a:lnTo>
                    <a:lnTo>
                      <a:pt x="0" y="36"/>
                    </a:lnTo>
                    <a:lnTo>
                      <a:pt x="0" y="25"/>
                    </a:lnTo>
                    <a:lnTo>
                      <a:pt x="5" y="16"/>
                    </a:lnTo>
                    <a:lnTo>
                      <a:pt x="11" y="7"/>
                    </a:lnTo>
                    <a:lnTo>
                      <a:pt x="21" y="1"/>
                    </a:lnTo>
                    <a:lnTo>
                      <a:pt x="3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8" name="Freeform 21">
                <a:extLst>
                  <a:ext uri="{FF2B5EF4-FFF2-40B4-BE49-F238E27FC236}">
                    <a16:creationId xmlns:a16="http://schemas.microsoft.com/office/drawing/2014/main" id="{6528D362-E082-4AD7-B1F9-782DFDF33A18}"/>
                  </a:ext>
                </a:extLst>
              </p:cNvPr>
              <p:cNvSpPr>
                <a:spLocks/>
              </p:cNvSpPr>
              <p:nvPr/>
            </p:nvSpPr>
            <p:spPr bwMode="auto">
              <a:xfrm>
                <a:off x="3525" y="2482"/>
                <a:ext cx="225" cy="139"/>
              </a:xfrm>
              <a:custGeom>
                <a:avLst/>
                <a:gdLst>
                  <a:gd name="T0" fmla="*/ 30 w 449"/>
                  <a:gd name="T1" fmla="*/ 0 h 278"/>
                  <a:gd name="T2" fmla="*/ 43 w 449"/>
                  <a:gd name="T3" fmla="*/ 3 h 278"/>
                  <a:gd name="T4" fmla="*/ 435 w 449"/>
                  <a:gd name="T5" fmla="*/ 224 h 278"/>
                  <a:gd name="T6" fmla="*/ 444 w 449"/>
                  <a:gd name="T7" fmla="*/ 232 h 278"/>
                  <a:gd name="T8" fmla="*/ 449 w 449"/>
                  <a:gd name="T9" fmla="*/ 242 h 278"/>
                  <a:gd name="T10" fmla="*/ 449 w 449"/>
                  <a:gd name="T11" fmla="*/ 253 h 278"/>
                  <a:gd name="T12" fmla="*/ 446 w 449"/>
                  <a:gd name="T13" fmla="*/ 264 h 278"/>
                  <a:gd name="T14" fmla="*/ 438 w 449"/>
                  <a:gd name="T15" fmla="*/ 272 h 278"/>
                  <a:gd name="T16" fmla="*/ 428 w 449"/>
                  <a:gd name="T17" fmla="*/ 277 h 278"/>
                  <a:gd name="T18" fmla="*/ 417 w 449"/>
                  <a:gd name="T19" fmla="*/ 278 h 278"/>
                  <a:gd name="T20" fmla="*/ 405 w 449"/>
                  <a:gd name="T21" fmla="*/ 275 h 278"/>
                  <a:gd name="T22" fmla="*/ 13 w 449"/>
                  <a:gd name="T23" fmla="*/ 54 h 278"/>
                  <a:gd name="T24" fmla="*/ 4 w 449"/>
                  <a:gd name="T25" fmla="*/ 46 h 278"/>
                  <a:gd name="T26" fmla="*/ 0 w 449"/>
                  <a:gd name="T27" fmla="*/ 35 h 278"/>
                  <a:gd name="T28" fmla="*/ 0 w 449"/>
                  <a:gd name="T29" fmla="*/ 25 h 278"/>
                  <a:gd name="T30" fmla="*/ 4 w 449"/>
                  <a:gd name="T31" fmla="*/ 14 h 278"/>
                  <a:gd name="T32" fmla="*/ 10 w 449"/>
                  <a:gd name="T33" fmla="*/ 6 h 278"/>
                  <a:gd name="T34" fmla="*/ 19 w 449"/>
                  <a:gd name="T35" fmla="*/ 1 h 278"/>
                  <a:gd name="T36" fmla="*/ 30 w 449"/>
                  <a:gd name="T3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9" h="278">
                    <a:moveTo>
                      <a:pt x="30" y="0"/>
                    </a:moveTo>
                    <a:lnTo>
                      <a:pt x="43" y="3"/>
                    </a:lnTo>
                    <a:lnTo>
                      <a:pt x="435" y="224"/>
                    </a:lnTo>
                    <a:lnTo>
                      <a:pt x="444" y="232"/>
                    </a:lnTo>
                    <a:lnTo>
                      <a:pt x="449" y="242"/>
                    </a:lnTo>
                    <a:lnTo>
                      <a:pt x="449" y="253"/>
                    </a:lnTo>
                    <a:lnTo>
                      <a:pt x="446" y="264"/>
                    </a:lnTo>
                    <a:lnTo>
                      <a:pt x="438" y="272"/>
                    </a:lnTo>
                    <a:lnTo>
                      <a:pt x="428" y="277"/>
                    </a:lnTo>
                    <a:lnTo>
                      <a:pt x="417" y="278"/>
                    </a:lnTo>
                    <a:lnTo>
                      <a:pt x="405" y="275"/>
                    </a:lnTo>
                    <a:lnTo>
                      <a:pt x="13" y="54"/>
                    </a:lnTo>
                    <a:lnTo>
                      <a:pt x="4" y="46"/>
                    </a:lnTo>
                    <a:lnTo>
                      <a:pt x="0" y="35"/>
                    </a:lnTo>
                    <a:lnTo>
                      <a:pt x="0" y="25"/>
                    </a:lnTo>
                    <a:lnTo>
                      <a:pt x="4" y="14"/>
                    </a:lnTo>
                    <a:lnTo>
                      <a:pt x="10" y="6"/>
                    </a:lnTo>
                    <a:lnTo>
                      <a:pt x="19" y="1"/>
                    </a:lnTo>
                    <a:lnTo>
                      <a:pt x="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49" name="Freeform 22">
                <a:extLst>
                  <a:ext uri="{FF2B5EF4-FFF2-40B4-BE49-F238E27FC236}">
                    <a16:creationId xmlns:a16="http://schemas.microsoft.com/office/drawing/2014/main" id="{5AD72A15-255A-412D-B14C-535F1C9A3032}"/>
                  </a:ext>
                </a:extLst>
              </p:cNvPr>
              <p:cNvSpPr>
                <a:spLocks/>
              </p:cNvSpPr>
              <p:nvPr/>
            </p:nvSpPr>
            <p:spPr bwMode="auto">
              <a:xfrm>
                <a:off x="3606" y="2608"/>
                <a:ext cx="97" cy="67"/>
              </a:xfrm>
              <a:custGeom>
                <a:avLst/>
                <a:gdLst>
                  <a:gd name="T0" fmla="*/ 31 w 194"/>
                  <a:gd name="T1" fmla="*/ 0 h 135"/>
                  <a:gd name="T2" fmla="*/ 43 w 194"/>
                  <a:gd name="T3" fmla="*/ 3 h 135"/>
                  <a:gd name="T4" fmla="*/ 179 w 194"/>
                  <a:gd name="T5" fmla="*/ 82 h 135"/>
                  <a:gd name="T6" fmla="*/ 189 w 194"/>
                  <a:gd name="T7" fmla="*/ 89 h 135"/>
                  <a:gd name="T8" fmla="*/ 194 w 194"/>
                  <a:gd name="T9" fmla="*/ 100 h 135"/>
                  <a:gd name="T10" fmla="*/ 194 w 194"/>
                  <a:gd name="T11" fmla="*/ 109 h 135"/>
                  <a:gd name="T12" fmla="*/ 190 w 194"/>
                  <a:gd name="T13" fmla="*/ 120 h 135"/>
                  <a:gd name="T14" fmla="*/ 183 w 194"/>
                  <a:gd name="T15" fmla="*/ 129 h 135"/>
                  <a:gd name="T16" fmla="*/ 174 w 194"/>
                  <a:gd name="T17" fmla="*/ 134 h 135"/>
                  <a:gd name="T18" fmla="*/ 163 w 194"/>
                  <a:gd name="T19" fmla="*/ 135 h 135"/>
                  <a:gd name="T20" fmla="*/ 151 w 194"/>
                  <a:gd name="T21" fmla="*/ 131 h 135"/>
                  <a:gd name="T22" fmla="*/ 14 w 194"/>
                  <a:gd name="T23" fmla="*/ 54 h 135"/>
                  <a:gd name="T24" fmla="*/ 4 w 194"/>
                  <a:gd name="T25" fmla="*/ 46 h 135"/>
                  <a:gd name="T26" fmla="*/ 0 w 194"/>
                  <a:gd name="T27" fmla="*/ 36 h 135"/>
                  <a:gd name="T28" fmla="*/ 0 w 194"/>
                  <a:gd name="T29" fmla="*/ 25 h 135"/>
                  <a:gd name="T30" fmla="*/ 4 w 194"/>
                  <a:gd name="T31" fmla="*/ 15 h 135"/>
                  <a:gd name="T32" fmla="*/ 10 w 194"/>
                  <a:gd name="T33" fmla="*/ 7 h 135"/>
                  <a:gd name="T34" fmla="*/ 20 w 194"/>
                  <a:gd name="T35" fmla="*/ 1 h 135"/>
                  <a:gd name="T36" fmla="*/ 31 w 194"/>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135">
                    <a:moveTo>
                      <a:pt x="31" y="0"/>
                    </a:moveTo>
                    <a:lnTo>
                      <a:pt x="43" y="3"/>
                    </a:lnTo>
                    <a:lnTo>
                      <a:pt x="179" y="82"/>
                    </a:lnTo>
                    <a:lnTo>
                      <a:pt x="189" y="89"/>
                    </a:lnTo>
                    <a:lnTo>
                      <a:pt x="194" y="100"/>
                    </a:lnTo>
                    <a:lnTo>
                      <a:pt x="194" y="109"/>
                    </a:lnTo>
                    <a:lnTo>
                      <a:pt x="190" y="120"/>
                    </a:lnTo>
                    <a:lnTo>
                      <a:pt x="183" y="129"/>
                    </a:lnTo>
                    <a:lnTo>
                      <a:pt x="174" y="134"/>
                    </a:lnTo>
                    <a:lnTo>
                      <a:pt x="163" y="135"/>
                    </a:lnTo>
                    <a:lnTo>
                      <a:pt x="151" y="131"/>
                    </a:lnTo>
                    <a:lnTo>
                      <a:pt x="14" y="54"/>
                    </a:lnTo>
                    <a:lnTo>
                      <a:pt x="4" y="46"/>
                    </a:lnTo>
                    <a:lnTo>
                      <a:pt x="0" y="36"/>
                    </a:lnTo>
                    <a:lnTo>
                      <a:pt x="0" y="25"/>
                    </a:lnTo>
                    <a:lnTo>
                      <a:pt x="4" y="15"/>
                    </a:lnTo>
                    <a:lnTo>
                      <a:pt x="10" y="7"/>
                    </a:lnTo>
                    <a:lnTo>
                      <a:pt x="20" y="1"/>
                    </a:lnTo>
                    <a:lnTo>
                      <a:pt x="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0" name="Freeform 23">
                <a:extLst>
                  <a:ext uri="{FF2B5EF4-FFF2-40B4-BE49-F238E27FC236}">
                    <a16:creationId xmlns:a16="http://schemas.microsoft.com/office/drawing/2014/main" id="{D82089A5-7427-4D6E-93EB-1901275D3EF0}"/>
                  </a:ext>
                </a:extLst>
              </p:cNvPr>
              <p:cNvSpPr>
                <a:spLocks/>
              </p:cNvSpPr>
              <p:nvPr/>
            </p:nvSpPr>
            <p:spPr bwMode="auto">
              <a:xfrm>
                <a:off x="3582" y="2649"/>
                <a:ext cx="97" cy="67"/>
              </a:xfrm>
              <a:custGeom>
                <a:avLst/>
                <a:gdLst>
                  <a:gd name="T0" fmla="*/ 30 w 193"/>
                  <a:gd name="T1" fmla="*/ 0 h 135"/>
                  <a:gd name="T2" fmla="*/ 43 w 193"/>
                  <a:gd name="T3" fmla="*/ 3 h 135"/>
                  <a:gd name="T4" fmla="*/ 180 w 193"/>
                  <a:gd name="T5" fmla="*/ 81 h 135"/>
                  <a:gd name="T6" fmla="*/ 190 w 193"/>
                  <a:gd name="T7" fmla="*/ 89 h 135"/>
                  <a:gd name="T8" fmla="*/ 193 w 193"/>
                  <a:gd name="T9" fmla="*/ 99 h 135"/>
                  <a:gd name="T10" fmla="*/ 193 w 193"/>
                  <a:gd name="T11" fmla="*/ 109 h 135"/>
                  <a:gd name="T12" fmla="*/ 190 w 193"/>
                  <a:gd name="T13" fmla="*/ 119 h 135"/>
                  <a:gd name="T14" fmla="*/ 182 w 193"/>
                  <a:gd name="T15" fmla="*/ 128 h 135"/>
                  <a:gd name="T16" fmla="*/ 174 w 193"/>
                  <a:gd name="T17" fmla="*/ 134 h 135"/>
                  <a:gd name="T18" fmla="*/ 163 w 193"/>
                  <a:gd name="T19" fmla="*/ 135 h 135"/>
                  <a:gd name="T20" fmla="*/ 150 w 193"/>
                  <a:gd name="T21" fmla="*/ 131 h 135"/>
                  <a:gd name="T22" fmla="*/ 13 w 193"/>
                  <a:gd name="T23" fmla="*/ 54 h 135"/>
                  <a:gd name="T24" fmla="*/ 5 w 193"/>
                  <a:gd name="T25" fmla="*/ 46 h 135"/>
                  <a:gd name="T26" fmla="*/ 0 w 193"/>
                  <a:gd name="T27" fmla="*/ 35 h 135"/>
                  <a:gd name="T28" fmla="*/ 0 w 193"/>
                  <a:gd name="T29" fmla="*/ 25 h 135"/>
                  <a:gd name="T30" fmla="*/ 3 w 193"/>
                  <a:gd name="T31" fmla="*/ 14 h 135"/>
                  <a:gd name="T32" fmla="*/ 11 w 193"/>
                  <a:gd name="T33" fmla="*/ 6 h 135"/>
                  <a:gd name="T34" fmla="*/ 19 w 193"/>
                  <a:gd name="T35" fmla="*/ 1 h 135"/>
                  <a:gd name="T36" fmla="*/ 30 w 193"/>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35">
                    <a:moveTo>
                      <a:pt x="30" y="0"/>
                    </a:moveTo>
                    <a:lnTo>
                      <a:pt x="43" y="3"/>
                    </a:lnTo>
                    <a:lnTo>
                      <a:pt x="180" y="81"/>
                    </a:lnTo>
                    <a:lnTo>
                      <a:pt x="190" y="89"/>
                    </a:lnTo>
                    <a:lnTo>
                      <a:pt x="193" y="99"/>
                    </a:lnTo>
                    <a:lnTo>
                      <a:pt x="193" y="109"/>
                    </a:lnTo>
                    <a:lnTo>
                      <a:pt x="190" y="119"/>
                    </a:lnTo>
                    <a:lnTo>
                      <a:pt x="182" y="128"/>
                    </a:lnTo>
                    <a:lnTo>
                      <a:pt x="174" y="134"/>
                    </a:lnTo>
                    <a:lnTo>
                      <a:pt x="163" y="135"/>
                    </a:lnTo>
                    <a:lnTo>
                      <a:pt x="150" y="131"/>
                    </a:lnTo>
                    <a:lnTo>
                      <a:pt x="13" y="54"/>
                    </a:lnTo>
                    <a:lnTo>
                      <a:pt x="5" y="46"/>
                    </a:lnTo>
                    <a:lnTo>
                      <a:pt x="0" y="35"/>
                    </a:lnTo>
                    <a:lnTo>
                      <a:pt x="0" y="25"/>
                    </a:lnTo>
                    <a:lnTo>
                      <a:pt x="3" y="14"/>
                    </a:lnTo>
                    <a:lnTo>
                      <a:pt x="11" y="6"/>
                    </a:lnTo>
                    <a:lnTo>
                      <a:pt x="19" y="1"/>
                    </a:lnTo>
                    <a:lnTo>
                      <a:pt x="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1" name="Freeform 24">
                <a:extLst>
                  <a:ext uri="{FF2B5EF4-FFF2-40B4-BE49-F238E27FC236}">
                    <a16:creationId xmlns:a16="http://schemas.microsoft.com/office/drawing/2014/main" id="{070B064B-36A3-494F-967D-371900E55C2C}"/>
                  </a:ext>
                </a:extLst>
              </p:cNvPr>
              <p:cNvSpPr>
                <a:spLocks noEditPoints="1"/>
              </p:cNvSpPr>
              <p:nvPr/>
            </p:nvSpPr>
            <p:spPr bwMode="auto">
              <a:xfrm>
                <a:off x="3353" y="2198"/>
                <a:ext cx="580" cy="652"/>
              </a:xfrm>
              <a:custGeom>
                <a:avLst/>
                <a:gdLst>
                  <a:gd name="T0" fmla="*/ 551 w 1159"/>
                  <a:gd name="T1" fmla="*/ 94 h 1303"/>
                  <a:gd name="T2" fmla="*/ 95 w 1159"/>
                  <a:gd name="T3" fmla="*/ 878 h 1303"/>
                  <a:gd name="T4" fmla="*/ 681 w 1159"/>
                  <a:gd name="T5" fmla="*/ 1208 h 1303"/>
                  <a:gd name="T6" fmla="*/ 1081 w 1159"/>
                  <a:gd name="T7" fmla="*/ 520 h 1303"/>
                  <a:gd name="T8" fmla="*/ 978 w 1159"/>
                  <a:gd name="T9" fmla="*/ 463 h 1303"/>
                  <a:gd name="T10" fmla="*/ 1034 w 1159"/>
                  <a:gd name="T11" fmla="*/ 367 h 1303"/>
                  <a:gd name="T12" fmla="*/ 551 w 1159"/>
                  <a:gd name="T13" fmla="*/ 94 h 1303"/>
                  <a:gd name="T14" fmla="*/ 525 w 1159"/>
                  <a:gd name="T15" fmla="*/ 0 h 1303"/>
                  <a:gd name="T16" fmla="*/ 1100 w 1159"/>
                  <a:gd name="T17" fmla="*/ 324 h 1303"/>
                  <a:gd name="T18" fmla="*/ 1159 w 1159"/>
                  <a:gd name="T19" fmla="*/ 524 h 1303"/>
                  <a:gd name="T20" fmla="*/ 706 w 1159"/>
                  <a:gd name="T21" fmla="*/ 1303 h 1303"/>
                  <a:gd name="T22" fmla="*/ 0 w 1159"/>
                  <a:gd name="T23" fmla="*/ 904 h 1303"/>
                  <a:gd name="T24" fmla="*/ 525 w 1159"/>
                  <a:gd name="T25" fmla="*/ 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9" h="1303">
                    <a:moveTo>
                      <a:pt x="551" y="94"/>
                    </a:moveTo>
                    <a:lnTo>
                      <a:pt x="95" y="878"/>
                    </a:lnTo>
                    <a:lnTo>
                      <a:pt x="681" y="1208"/>
                    </a:lnTo>
                    <a:lnTo>
                      <a:pt x="1081" y="520"/>
                    </a:lnTo>
                    <a:lnTo>
                      <a:pt x="978" y="463"/>
                    </a:lnTo>
                    <a:lnTo>
                      <a:pt x="1034" y="367"/>
                    </a:lnTo>
                    <a:lnTo>
                      <a:pt x="551" y="94"/>
                    </a:lnTo>
                    <a:close/>
                    <a:moveTo>
                      <a:pt x="525" y="0"/>
                    </a:moveTo>
                    <a:lnTo>
                      <a:pt x="1100" y="324"/>
                    </a:lnTo>
                    <a:lnTo>
                      <a:pt x="1159" y="524"/>
                    </a:lnTo>
                    <a:lnTo>
                      <a:pt x="706" y="1303"/>
                    </a:lnTo>
                    <a:lnTo>
                      <a:pt x="0" y="904"/>
                    </a:lnTo>
                    <a:lnTo>
                      <a:pt x="52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2" name="Freeform 25">
                <a:extLst>
                  <a:ext uri="{FF2B5EF4-FFF2-40B4-BE49-F238E27FC236}">
                    <a16:creationId xmlns:a16="http://schemas.microsoft.com/office/drawing/2014/main" id="{9A4F98B9-4236-4526-87ED-2614E891F561}"/>
                  </a:ext>
                </a:extLst>
              </p:cNvPr>
              <p:cNvSpPr>
                <a:spLocks noEditPoints="1"/>
              </p:cNvSpPr>
              <p:nvPr/>
            </p:nvSpPr>
            <p:spPr bwMode="auto">
              <a:xfrm>
                <a:off x="2444" y="2099"/>
                <a:ext cx="519" cy="579"/>
              </a:xfrm>
              <a:custGeom>
                <a:avLst/>
                <a:gdLst>
                  <a:gd name="T0" fmla="*/ 511 w 1039"/>
                  <a:gd name="T1" fmla="*/ 967 h 1158"/>
                  <a:gd name="T2" fmla="*/ 657 w 1039"/>
                  <a:gd name="T3" fmla="*/ 891 h 1158"/>
                  <a:gd name="T4" fmla="*/ 672 w 1039"/>
                  <a:gd name="T5" fmla="*/ 700 h 1158"/>
                  <a:gd name="T6" fmla="*/ 675 w 1039"/>
                  <a:gd name="T7" fmla="*/ 861 h 1158"/>
                  <a:gd name="T8" fmla="*/ 672 w 1039"/>
                  <a:gd name="T9" fmla="*/ 700 h 1158"/>
                  <a:gd name="T10" fmla="*/ 107 w 1039"/>
                  <a:gd name="T11" fmla="*/ 724 h 1158"/>
                  <a:gd name="T12" fmla="*/ 252 w 1039"/>
                  <a:gd name="T13" fmla="*/ 649 h 1158"/>
                  <a:gd name="T14" fmla="*/ 762 w 1039"/>
                  <a:gd name="T15" fmla="*/ 548 h 1158"/>
                  <a:gd name="T16" fmla="*/ 765 w 1039"/>
                  <a:gd name="T17" fmla="*/ 709 h 1158"/>
                  <a:gd name="T18" fmla="*/ 762 w 1039"/>
                  <a:gd name="T19" fmla="*/ 548 h 1158"/>
                  <a:gd name="T20" fmla="*/ 555 w 1039"/>
                  <a:gd name="T21" fmla="*/ 484 h 1158"/>
                  <a:gd name="T22" fmla="*/ 418 w 1039"/>
                  <a:gd name="T23" fmla="*/ 554 h 1158"/>
                  <a:gd name="T24" fmla="*/ 415 w 1039"/>
                  <a:gd name="T25" fmla="*/ 556 h 1158"/>
                  <a:gd name="T26" fmla="*/ 415 w 1039"/>
                  <a:gd name="T27" fmla="*/ 557 h 1158"/>
                  <a:gd name="T28" fmla="*/ 406 w 1039"/>
                  <a:gd name="T29" fmla="*/ 565 h 1158"/>
                  <a:gd name="T30" fmla="*/ 405 w 1039"/>
                  <a:gd name="T31" fmla="*/ 579 h 1158"/>
                  <a:gd name="T32" fmla="*/ 411 w 1039"/>
                  <a:gd name="T33" fmla="*/ 591 h 1158"/>
                  <a:gd name="T34" fmla="*/ 417 w 1039"/>
                  <a:gd name="T35" fmla="*/ 597 h 1158"/>
                  <a:gd name="T36" fmla="*/ 566 w 1039"/>
                  <a:gd name="T37" fmla="*/ 680 h 1158"/>
                  <a:gd name="T38" fmla="*/ 584 w 1039"/>
                  <a:gd name="T39" fmla="*/ 673 h 1158"/>
                  <a:gd name="T40" fmla="*/ 591 w 1039"/>
                  <a:gd name="T41" fmla="*/ 656 h 1158"/>
                  <a:gd name="T42" fmla="*/ 590 w 1039"/>
                  <a:gd name="T43" fmla="*/ 491 h 1158"/>
                  <a:gd name="T44" fmla="*/ 575 w 1039"/>
                  <a:gd name="T45" fmla="*/ 481 h 1158"/>
                  <a:gd name="T46" fmla="*/ 266 w 1039"/>
                  <a:gd name="T47" fmla="*/ 456 h 1158"/>
                  <a:gd name="T48" fmla="*/ 270 w 1039"/>
                  <a:gd name="T49" fmla="*/ 618 h 1158"/>
                  <a:gd name="T50" fmla="*/ 266 w 1039"/>
                  <a:gd name="T51" fmla="*/ 456 h 1158"/>
                  <a:gd name="T52" fmla="*/ 782 w 1039"/>
                  <a:gd name="T53" fmla="*/ 515 h 1158"/>
                  <a:gd name="T54" fmla="*/ 928 w 1039"/>
                  <a:gd name="T55" fmla="*/ 439 h 1158"/>
                  <a:gd name="T56" fmla="*/ 357 w 1039"/>
                  <a:gd name="T57" fmla="*/ 305 h 1158"/>
                  <a:gd name="T58" fmla="*/ 361 w 1039"/>
                  <a:gd name="T59" fmla="*/ 467 h 1158"/>
                  <a:gd name="T60" fmla="*/ 357 w 1039"/>
                  <a:gd name="T61" fmla="*/ 305 h 1158"/>
                  <a:gd name="T62" fmla="*/ 378 w 1039"/>
                  <a:gd name="T63" fmla="*/ 272 h 1158"/>
                  <a:gd name="T64" fmla="*/ 522 w 1039"/>
                  <a:gd name="T65" fmla="*/ 197 h 1158"/>
                  <a:gd name="T66" fmla="*/ 508 w 1039"/>
                  <a:gd name="T67" fmla="*/ 0 h 1158"/>
                  <a:gd name="T68" fmla="*/ 468 w 1039"/>
                  <a:gd name="T69" fmla="*/ 121 h 1158"/>
                  <a:gd name="T70" fmla="*/ 606 w 1039"/>
                  <a:gd name="T71" fmla="*/ 58 h 1158"/>
                  <a:gd name="T72" fmla="*/ 872 w 1039"/>
                  <a:gd name="T73" fmla="*/ 363 h 1158"/>
                  <a:gd name="T74" fmla="*/ 1013 w 1039"/>
                  <a:gd name="T75" fmla="*/ 295 h 1158"/>
                  <a:gd name="T76" fmla="*/ 531 w 1039"/>
                  <a:gd name="T77" fmla="*/ 1158 h 1158"/>
                  <a:gd name="T78" fmla="*/ 565 w 1039"/>
                  <a:gd name="T79" fmla="*/ 1043 h 1158"/>
                  <a:gd name="T80" fmla="*/ 432 w 1039"/>
                  <a:gd name="T81" fmla="*/ 1100 h 1158"/>
                  <a:gd name="T82" fmla="*/ 161 w 1039"/>
                  <a:gd name="T83" fmla="*/ 801 h 1158"/>
                  <a:gd name="T84" fmla="*/ 24 w 1039"/>
                  <a:gd name="T85" fmla="*/ 862 h 1158"/>
                  <a:gd name="T86" fmla="*/ 508 w 1039"/>
                  <a:gd name="T87"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9" h="1158">
                    <a:moveTo>
                      <a:pt x="582" y="848"/>
                    </a:moveTo>
                    <a:lnTo>
                      <a:pt x="511" y="967"/>
                    </a:lnTo>
                    <a:lnTo>
                      <a:pt x="586" y="1009"/>
                    </a:lnTo>
                    <a:lnTo>
                      <a:pt x="657" y="891"/>
                    </a:lnTo>
                    <a:lnTo>
                      <a:pt x="582" y="848"/>
                    </a:lnTo>
                    <a:close/>
                    <a:moveTo>
                      <a:pt x="672" y="700"/>
                    </a:moveTo>
                    <a:lnTo>
                      <a:pt x="601" y="818"/>
                    </a:lnTo>
                    <a:lnTo>
                      <a:pt x="675" y="861"/>
                    </a:lnTo>
                    <a:lnTo>
                      <a:pt x="745" y="743"/>
                    </a:lnTo>
                    <a:lnTo>
                      <a:pt x="672" y="700"/>
                    </a:lnTo>
                    <a:close/>
                    <a:moveTo>
                      <a:pt x="177" y="606"/>
                    </a:moveTo>
                    <a:lnTo>
                      <a:pt x="107" y="724"/>
                    </a:lnTo>
                    <a:lnTo>
                      <a:pt x="181" y="767"/>
                    </a:lnTo>
                    <a:lnTo>
                      <a:pt x="252" y="649"/>
                    </a:lnTo>
                    <a:lnTo>
                      <a:pt x="177" y="606"/>
                    </a:lnTo>
                    <a:close/>
                    <a:moveTo>
                      <a:pt x="762" y="548"/>
                    </a:moveTo>
                    <a:lnTo>
                      <a:pt x="691" y="666"/>
                    </a:lnTo>
                    <a:lnTo>
                      <a:pt x="765" y="709"/>
                    </a:lnTo>
                    <a:lnTo>
                      <a:pt x="837" y="591"/>
                    </a:lnTo>
                    <a:lnTo>
                      <a:pt x="762" y="548"/>
                    </a:lnTo>
                    <a:close/>
                    <a:moveTo>
                      <a:pt x="565" y="480"/>
                    </a:moveTo>
                    <a:lnTo>
                      <a:pt x="555" y="484"/>
                    </a:lnTo>
                    <a:lnTo>
                      <a:pt x="422" y="552"/>
                    </a:lnTo>
                    <a:lnTo>
                      <a:pt x="418" y="554"/>
                    </a:lnTo>
                    <a:lnTo>
                      <a:pt x="415" y="556"/>
                    </a:lnTo>
                    <a:lnTo>
                      <a:pt x="415" y="556"/>
                    </a:lnTo>
                    <a:lnTo>
                      <a:pt x="415" y="556"/>
                    </a:lnTo>
                    <a:lnTo>
                      <a:pt x="415" y="557"/>
                    </a:lnTo>
                    <a:lnTo>
                      <a:pt x="413" y="559"/>
                    </a:lnTo>
                    <a:lnTo>
                      <a:pt x="406" y="565"/>
                    </a:lnTo>
                    <a:lnTo>
                      <a:pt x="404" y="572"/>
                    </a:lnTo>
                    <a:lnTo>
                      <a:pt x="405" y="579"/>
                    </a:lnTo>
                    <a:lnTo>
                      <a:pt x="408" y="586"/>
                    </a:lnTo>
                    <a:lnTo>
                      <a:pt x="411" y="591"/>
                    </a:lnTo>
                    <a:lnTo>
                      <a:pt x="413" y="593"/>
                    </a:lnTo>
                    <a:lnTo>
                      <a:pt x="417" y="597"/>
                    </a:lnTo>
                    <a:lnTo>
                      <a:pt x="557" y="678"/>
                    </a:lnTo>
                    <a:lnTo>
                      <a:pt x="566" y="680"/>
                    </a:lnTo>
                    <a:lnTo>
                      <a:pt x="575" y="679"/>
                    </a:lnTo>
                    <a:lnTo>
                      <a:pt x="584" y="673"/>
                    </a:lnTo>
                    <a:lnTo>
                      <a:pt x="588" y="665"/>
                    </a:lnTo>
                    <a:lnTo>
                      <a:pt x="591" y="656"/>
                    </a:lnTo>
                    <a:lnTo>
                      <a:pt x="592" y="502"/>
                    </a:lnTo>
                    <a:lnTo>
                      <a:pt x="590" y="491"/>
                    </a:lnTo>
                    <a:lnTo>
                      <a:pt x="584" y="485"/>
                    </a:lnTo>
                    <a:lnTo>
                      <a:pt x="575" y="481"/>
                    </a:lnTo>
                    <a:lnTo>
                      <a:pt x="565" y="480"/>
                    </a:lnTo>
                    <a:close/>
                    <a:moveTo>
                      <a:pt x="266" y="456"/>
                    </a:moveTo>
                    <a:lnTo>
                      <a:pt x="195" y="575"/>
                    </a:lnTo>
                    <a:lnTo>
                      <a:pt x="270" y="618"/>
                    </a:lnTo>
                    <a:lnTo>
                      <a:pt x="341" y="499"/>
                    </a:lnTo>
                    <a:lnTo>
                      <a:pt x="266" y="456"/>
                    </a:lnTo>
                    <a:close/>
                    <a:moveTo>
                      <a:pt x="853" y="396"/>
                    </a:moveTo>
                    <a:lnTo>
                      <a:pt x="782" y="515"/>
                    </a:lnTo>
                    <a:lnTo>
                      <a:pt x="857" y="557"/>
                    </a:lnTo>
                    <a:lnTo>
                      <a:pt x="928" y="439"/>
                    </a:lnTo>
                    <a:lnTo>
                      <a:pt x="853" y="396"/>
                    </a:lnTo>
                    <a:close/>
                    <a:moveTo>
                      <a:pt x="357" y="305"/>
                    </a:moveTo>
                    <a:lnTo>
                      <a:pt x="286" y="423"/>
                    </a:lnTo>
                    <a:lnTo>
                      <a:pt x="361" y="467"/>
                    </a:lnTo>
                    <a:lnTo>
                      <a:pt x="432" y="349"/>
                    </a:lnTo>
                    <a:lnTo>
                      <a:pt x="357" y="305"/>
                    </a:lnTo>
                    <a:close/>
                    <a:moveTo>
                      <a:pt x="449" y="153"/>
                    </a:moveTo>
                    <a:lnTo>
                      <a:pt x="378" y="272"/>
                    </a:lnTo>
                    <a:lnTo>
                      <a:pt x="451" y="315"/>
                    </a:lnTo>
                    <a:lnTo>
                      <a:pt x="522" y="197"/>
                    </a:lnTo>
                    <a:lnTo>
                      <a:pt x="449" y="153"/>
                    </a:lnTo>
                    <a:close/>
                    <a:moveTo>
                      <a:pt x="508" y="0"/>
                    </a:moveTo>
                    <a:lnTo>
                      <a:pt x="531" y="15"/>
                    </a:lnTo>
                    <a:lnTo>
                      <a:pt x="468" y="121"/>
                    </a:lnTo>
                    <a:lnTo>
                      <a:pt x="542" y="163"/>
                    </a:lnTo>
                    <a:lnTo>
                      <a:pt x="606" y="58"/>
                    </a:lnTo>
                    <a:lnTo>
                      <a:pt x="940" y="251"/>
                    </a:lnTo>
                    <a:lnTo>
                      <a:pt x="872" y="363"/>
                    </a:lnTo>
                    <a:lnTo>
                      <a:pt x="947" y="407"/>
                    </a:lnTo>
                    <a:lnTo>
                      <a:pt x="1013" y="295"/>
                    </a:lnTo>
                    <a:lnTo>
                      <a:pt x="1039" y="309"/>
                    </a:lnTo>
                    <a:lnTo>
                      <a:pt x="531" y="1158"/>
                    </a:lnTo>
                    <a:lnTo>
                      <a:pt x="506" y="1142"/>
                    </a:lnTo>
                    <a:lnTo>
                      <a:pt x="565" y="1043"/>
                    </a:lnTo>
                    <a:lnTo>
                      <a:pt x="492" y="1000"/>
                    </a:lnTo>
                    <a:lnTo>
                      <a:pt x="432" y="1100"/>
                    </a:lnTo>
                    <a:lnTo>
                      <a:pt x="98" y="906"/>
                    </a:lnTo>
                    <a:lnTo>
                      <a:pt x="161" y="801"/>
                    </a:lnTo>
                    <a:lnTo>
                      <a:pt x="86" y="757"/>
                    </a:lnTo>
                    <a:lnTo>
                      <a:pt x="24" y="862"/>
                    </a:lnTo>
                    <a:lnTo>
                      <a:pt x="0" y="849"/>
                    </a:lnTo>
                    <a:lnTo>
                      <a:pt x="50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grpSp>
        <p:grpSp>
          <p:nvGrpSpPr>
            <p:cNvPr id="153" name="Group 4">
              <a:extLst>
                <a:ext uri="{FF2B5EF4-FFF2-40B4-BE49-F238E27FC236}">
                  <a16:creationId xmlns:a16="http://schemas.microsoft.com/office/drawing/2014/main" id="{0B60372D-DE39-4031-9953-AFCDAAFA6A9F}"/>
                </a:ext>
              </a:extLst>
            </p:cNvPr>
            <p:cNvGrpSpPr>
              <a:grpSpLocks noChangeAspect="1"/>
            </p:cNvGrpSpPr>
            <p:nvPr/>
          </p:nvGrpSpPr>
          <p:grpSpPr bwMode="auto">
            <a:xfrm>
              <a:off x="6488728" y="1870816"/>
              <a:ext cx="615516" cy="588205"/>
              <a:chOff x="2101" y="512"/>
              <a:chExt cx="1172" cy="1120"/>
            </a:xfrm>
            <a:solidFill>
              <a:schemeClr val="bg1"/>
            </a:solidFill>
          </p:grpSpPr>
          <p:sp>
            <p:nvSpPr>
              <p:cNvPr id="154" name="Freeform 6">
                <a:extLst>
                  <a:ext uri="{FF2B5EF4-FFF2-40B4-BE49-F238E27FC236}">
                    <a16:creationId xmlns:a16="http://schemas.microsoft.com/office/drawing/2014/main" id="{DBADD9AA-0799-437D-B615-B41B469C45B8}"/>
                  </a:ext>
                </a:extLst>
              </p:cNvPr>
              <p:cNvSpPr>
                <a:spLocks noEditPoints="1"/>
              </p:cNvSpPr>
              <p:nvPr/>
            </p:nvSpPr>
            <p:spPr bwMode="auto">
              <a:xfrm>
                <a:off x="2777" y="913"/>
                <a:ext cx="202" cy="214"/>
              </a:xfrm>
              <a:custGeom>
                <a:avLst/>
                <a:gdLst>
                  <a:gd name="T0" fmla="*/ 221 w 605"/>
                  <a:gd name="T1" fmla="*/ 209 h 641"/>
                  <a:gd name="T2" fmla="*/ 193 w 605"/>
                  <a:gd name="T3" fmla="*/ 229 h 641"/>
                  <a:gd name="T4" fmla="*/ 151 w 605"/>
                  <a:gd name="T5" fmla="*/ 249 h 641"/>
                  <a:gd name="T6" fmla="*/ 104 w 605"/>
                  <a:gd name="T7" fmla="*/ 269 h 641"/>
                  <a:gd name="T8" fmla="*/ 59 w 605"/>
                  <a:gd name="T9" fmla="*/ 287 h 641"/>
                  <a:gd name="T10" fmla="*/ 39 w 605"/>
                  <a:gd name="T11" fmla="*/ 313 h 641"/>
                  <a:gd name="T12" fmla="*/ 47 w 605"/>
                  <a:gd name="T13" fmla="*/ 382 h 641"/>
                  <a:gd name="T14" fmla="*/ 72 w 605"/>
                  <a:gd name="T15" fmla="*/ 448 h 641"/>
                  <a:gd name="T16" fmla="*/ 111 w 605"/>
                  <a:gd name="T17" fmla="*/ 509 h 641"/>
                  <a:gd name="T18" fmla="*/ 161 w 605"/>
                  <a:gd name="T19" fmla="*/ 558 h 641"/>
                  <a:gd name="T20" fmla="*/ 222 w 605"/>
                  <a:gd name="T21" fmla="*/ 591 h 641"/>
                  <a:gd name="T22" fmla="*/ 291 w 605"/>
                  <a:gd name="T23" fmla="*/ 603 h 641"/>
                  <a:gd name="T24" fmla="*/ 360 w 605"/>
                  <a:gd name="T25" fmla="*/ 591 h 641"/>
                  <a:gd name="T26" fmla="*/ 421 w 605"/>
                  <a:gd name="T27" fmla="*/ 558 h 641"/>
                  <a:gd name="T28" fmla="*/ 474 w 605"/>
                  <a:gd name="T29" fmla="*/ 508 h 641"/>
                  <a:gd name="T30" fmla="*/ 513 w 605"/>
                  <a:gd name="T31" fmla="*/ 447 h 641"/>
                  <a:gd name="T32" fmla="*/ 539 w 605"/>
                  <a:gd name="T33" fmla="*/ 381 h 641"/>
                  <a:gd name="T34" fmla="*/ 549 w 605"/>
                  <a:gd name="T35" fmla="*/ 313 h 641"/>
                  <a:gd name="T36" fmla="*/ 546 w 605"/>
                  <a:gd name="T37" fmla="*/ 297 h 641"/>
                  <a:gd name="T38" fmla="*/ 494 w 605"/>
                  <a:gd name="T39" fmla="*/ 290 h 641"/>
                  <a:gd name="T40" fmla="*/ 429 w 605"/>
                  <a:gd name="T41" fmla="*/ 278 h 641"/>
                  <a:gd name="T42" fmla="*/ 359 w 605"/>
                  <a:gd name="T43" fmla="*/ 262 h 641"/>
                  <a:gd name="T44" fmla="*/ 296 w 605"/>
                  <a:gd name="T45" fmla="*/ 242 h 641"/>
                  <a:gd name="T46" fmla="*/ 246 w 605"/>
                  <a:gd name="T47" fmla="*/ 216 h 641"/>
                  <a:gd name="T48" fmla="*/ 337 w 605"/>
                  <a:gd name="T49" fmla="*/ 0 h 641"/>
                  <a:gd name="T50" fmla="*/ 423 w 605"/>
                  <a:gd name="T51" fmla="*/ 16 h 641"/>
                  <a:gd name="T52" fmla="*/ 496 w 605"/>
                  <a:gd name="T53" fmla="*/ 46 h 641"/>
                  <a:gd name="T54" fmla="*/ 536 w 605"/>
                  <a:gd name="T55" fmla="*/ 82 h 641"/>
                  <a:gd name="T56" fmla="*/ 561 w 605"/>
                  <a:gd name="T57" fmla="*/ 128 h 641"/>
                  <a:gd name="T58" fmla="*/ 576 w 605"/>
                  <a:gd name="T59" fmla="*/ 184 h 641"/>
                  <a:gd name="T60" fmla="*/ 584 w 605"/>
                  <a:gd name="T61" fmla="*/ 247 h 641"/>
                  <a:gd name="T62" fmla="*/ 586 w 605"/>
                  <a:gd name="T63" fmla="*/ 287 h 641"/>
                  <a:gd name="T64" fmla="*/ 597 w 605"/>
                  <a:gd name="T65" fmla="*/ 297 h 641"/>
                  <a:gd name="T66" fmla="*/ 605 w 605"/>
                  <a:gd name="T67" fmla="*/ 320 h 641"/>
                  <a:gd name="T68" fmla="*/ 599 w 605"/>
                  <a:gd name="T69" fmla="*/ 380 h 641"/>
                  <a:gd name="T70" fmla="*/ 585 w 605"/>
                  <a:gd name="T71" fmla="*/ 393 h 641"/>
                  <a:gd name="T72" fmla="*/ 565 w 605"/>
                  <a:gd name="T73" fmla="*/ 430 h 641"/>
                  <a:gd name="T74" fmla="*/ 531 w 605"/>
                  <a:gd name="T75" fmla="*/ 495 h 641"/>
                  <a:gd name="T76" fmla="*/ 485 w 605"/>
                  <a:gd name="T77" fmla="*/ 554 h 641"/>
                  <a:gd name="T78" fmla="*/ 430 w 605"/>
                  <a:gd name="T79" fmla="*/ 600 h 641"/>
                  <a:gd name="T80" fmla="*/ 364 w 605"/>
                  <a:gd name="T81" fmla="*/ 630 h 641"/>
                  <a:gd name="T82" fmla="*/ 291 w 605"/>
                  <a:gd name="T83" fmla="*/ 641 h 641"/>
                  <a:gd name="T84" fmla="*/ 216 w 605"/>
                  <a:gd name="T85" fmla="*/ 629 h 641"/>
                  <a:gd name="T86" fmla="*/ 149 w 605"/>
                  <a:gd name="T87" fmla="*/ 596 h 641"/>
                  <a:gd name="T88" fmla="*/ 92 w 605"/>
                  <a:gd name="T89" fmla="*/ 547 h 641"/>
                  <a:gd name="T90" fmla="*/ 47 w 605"/>
                  <a:gd name="T91" fmla="*/ 485 h 641"/>
                  <a:gd name="T92" fmla="*/ 42 w 605"/>
                  <a:gd name="T93" fmla="*/ 411 h 641"/>
                  <a:gd name="T94" fmla="*/ 27 w 605"/>
                  <a:gd name="T95" fmla="*/ 342 h 641"/>
                  <a:gd name="T96" fmla="*/ 1 w 605"/>
                  <a:gd name="T97" fmla="*/ 280 h 641"/>
                  <a:gd name="T98" fmla="*/ 1 w 605"/>
                  <a:gd name="T99" fmla="*/ 229 h 641"/>
                  <a:gd name="T100" fmla="*/ 11 w 605"/>
                  <a:gd name="T101" fmla="*/ 175 h 641"/>
                  <a:gd name="T102" fmla="*/ 32 w 605"/>
                  <a:gd name="T103" fmla="*/ 125 h 641"/>
                  <a:gd name="T104" fmla="*/ 66 w 605"/>
                  <a:gd name="T105" fmla="*/ 82 h 641"/>
                  <a:gd name="T106" fmla="*/ 113 w 605"/>
                  <a:gd name="T107" fmla="*/ 49 h 641"/>
                  <a:gd name="T108" fmla="*/ 174 w 605"/>
                  <a:gd name="T109" fmla="*/ 31 h 641"/>
                  <a:gd name="T110" fmla="*/ 188 w 605"/>
                  <a:gd name="T111" fmla="*/ 32 h 641"/>
                  <a:gd name="T112" fmla="*/ 204 w 605"/>
                  <a:gd name="T113" fmla="*/ 34 h 641"/>
                  <a:gd name="T114" fmla="*/ 212 w 605"/>
                  <a:gd name="T115" fmla="*/ 31 h 641"/>
                  <a:gd name="T116" fmla="*/ 223 w 605"/>
                  <a:gd name="T117" fmla="*/ 19 h 641"/>
                  <a:gd name="T118" fmla="*/ 259 w 605"/>
                  <a:gd name="T119" fmla="*/ 6 h 641"/>
                  <a:gd name="T120" fmla="*/ 337 w 605"/>
                  <a:gd name="T12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641">
                    <a:moveTo>
                      <a:pt x="228" y="202"/>
                    </a:moveTo>
                    <a:lnTo>
                      <a:pt x="221" y="209"/>
                    </a:lnTo>
                    <a:lnTo>
                      <a:pt x="209" y="219"/>
                    </a:lnTo>
                    <a:lnTo>
                      <a:pt x="193" y="229"/>
                    </a:lnTo>
                    <a:lnTo>
                      <a:pt x="174" y="238"/>
                    </a:lnTo>
                    <a:lnTo>
                      <a:pt x="151" y="249"/>
                    </a:lnTo>
                    <a:lnTo>
                      <a:pt x="129" y="259"/>
                    </a:lnTo>
                    <a:lnTo>
                      <a:pt x="104" y="269"/>
                    </a:lnTo>
                    <a:lnTo>
                      <a:pt x="81" y="278"/>
                    </a:lnTo>
                    <a:lnTo>
                      <a:pt x="59" y="287"/>
                    </a:lnTo>
                    <a:lnTo>
                      <a:pt x="40" y="294"/>
                    </a:lnTo>
                    <a:lnTo>
                      <a:pt x="39" y="313"/>
                    </a:lnTo>
                    <a:lnTo>
                      <a:pt x="41" y="348"/>
                    </a:lnTo>
                    <a:lnTo>
                      <a:pt x="47" y="382"/>
                    </a:lnTo>
                    <a:lnTo>
                      <a:pt x="58" y="416"/>
                    </a:lnTo>
                    <a:lnTo>
                      <a:pt x="72" y="448"/>
                    </a:lnTo>
                    <a:lnTo>
                      <a:pt x="90" y="480"/>
                    </a:lnTo>
                    <a:lnTo>
                      <a:pt x="111" y="509"/>
                    </a:lnTo>
                    <a:lnTo>
                      <a:pt x="135" y="535"/>
                    </a:lnTo>
                    <a:lnTo>
                      <a:pt x="161" y="558"/>
                    </a:lnTo>
                    <a:lnTo>
                      <a:pt x="191" y="577"/>
                    </a:lnTo>
                    <a:lnTo>
                      <a:pt x="222" y="591"/>
                    </a:lnTo>
                    <a:lnTo>
                      <a:pt x="255" y="599"/>
                    </a:lnTo>
                    <a:lnTo>
                      <a:pt x="291" y="603"/>
                    </a:lnTo>
                    <a:lnTo>
                      <a:pt x="326" y="599"/>
                    </a:lnTo>
                    <a:lnTo>
                      <a:pt x="360" y="591"/>
                    </a:lnTo>
                    <a:lnTo>
                      <a:pt x="392" y="576"/>
                    </a:lnTo>
                    <a:lnTo>
                      <a:pt x="421" y="558"/>
                    </a:lnTo>
                    <a:lnTo>
                      <a:pt x="449" y="534"/>
                    </a:lnTo>
                    <a:lnTo>
                      <a:pt x="474" y="508"/>
                    </a:lnTo>
                    <a:lnTo>
                      <a:pt x="495" y="478"/>
                    </a:lnTo>
                    <a:lnTo>
                      <a:pt x="513" y="447"/>
                    </a:lnTo>
                    <a:lnTo>
                      <a:pt x="528" y="415"/>
                    </a:lnTo>
                    <a:lnTo>
                      <a:pt x="539" y="381"/>
                    </a:lnTo>
                    <a:lnTo>
                      <a:pt x="545" y="347"/>
                    </a:lnTo>
                    <a:lnTo>
                      <a:pt x="549" y="313"/>
                    </a:lnTo>
                    <a:lnTo>
                      <a:pt x="548" y="305"/>
                    </a:lnTo>
                    <a:lnTo>
                      <a:pt x="546" y="297"/>
                    </a:lnTo>
                    <a:lnTo>
                      <a:pt x="522" y="294"/>
                    </a:lnTo>
                    <a:lnTo>
                      <a:pt x="494" y="290"/>
                    </a:lnTo>
                    <a:lnTo>
                      <a:pt x="462" y="284"/>
                    </a:lnTo>
                    <a:lnTo>
                      <a:pt x="429" y="278"/>
                    </a:lnTo>
                    <a:lnTo>
                      <a:pt x="393" y="271"/>
                    </a:lnTo>
                    <a:lnTo>
                      <a:pt x="359" y="262"/>
                    </a:lnTo>
                    <a:lnTo>
                      <a:pt x="326" y="252"/>
                    </a:lnTo>
                    <a:lnTo>
                      <a:pt x="296" y="242"/>
                    </a:lnTo>
                    <a:lnTo>
                      <a:pt x="268" y="230"/>
                    </a:lnTo>
                    <a:lnTo>
                      <a:pt x="246" y="216"/>
                    </a:lnTo>
                    <a:lnTo>
                      <a:pt x="228" y="202"/>
                    </a:lnTo>
                    <a:close/>
                    <a:moveTo>
                      <a:pt x="337" y="0"/>
                    </a:moveTo>
                    <a:lnTo>
                      <a:pt x="378" y="5"/>
                    </a:lnTo>
                    <a:lnTo>
                      <a:pt x="423" y="16"/>
                    </a:lnTo>
                    <a:lnTo>
                      <a:pt x="472" y="33"/>
                    </a:lnTo>
                    <a:lnTo>
                      <a:pt x="496" y="46"/>
                    </a:lnTo>
                    <a:lnTo>
                      <a:pt x="518" y="63"/>
                    </a:lnTo>
                    <a:lnTo>
                      <a:pt x="536" y="82"/>
                    </a:lnTo>
                    <a:lnTo>
                      <a:pt x="550" y="103"/>
                    </a:lnTo>
                    <a:lnTo>
                      <a:pt x="561" y="128"/>
                    </a:lnTo>
                    <a:lnTo>
                      <a:pt x="570" y="155"/>
                    </a:lnTo>
                    <a:lnTo>
                      <a:pt x="576" y="184"/>
                    </a:lnTo>
                    <a:lnTo>
                      <a:pt x="581" y="215"/>
                    </a:lnTo>
                    <a:lnTo>
                      <a:pt x="584" y="247"/>
                    </a:lnTo>
                    <a:lnTo>
                      <a:pt x="585" y="281"/>
                    </a:lnTo>
                    <a:lnTo>
                      <a:pt x="586" y="287"/>
                    </a:lnTo>
                    <a:lnTo>
                      <a:pt x="586" y="291"/>
                    </a:lnTo>
                    <a:lnTo>
                      <a:pt x="597" y="297"/>
                    </a:lnTo>
                    <a:lnTo>
                      <a:pt x="603" y="307"/>
                    </a:lnTo>
                    <a:lnTo>
                      <a:pt x="605" y="320"/>
                    </a:lnTo>
                    <a:lnTo>
                      <a:pt x="601" y="370"/>
                    </a:lnTo>
                    <a:lnTo>
                      <a:pt x="599" y="380"/>
                    </a:lnTo>
                    <a:lnTo>
                      <a:pt x="593" y="387"/>
                    </a:lnTo>
                    <a:lnTo>
                      <a:pt x="585" y="393"/>
                    </a:lnTo>
                    <a:lnTo>
                      <a:pt x="575" y="396"/>
                    </a:lnTo>
                    <a:lnTo>
                      <a:pt x="565" y="430"/>
                    </a:lnTo>
                    <a:lnTo>
                      <a:pt x="550" y="463"/>
                    </a:lnTo>
                    <a:lnTo>
                      <a:pt x="531" y="495"/>
                    </a:lnTo>
                    <a:lnTo>
                      <a:pt x="510" y="526"/>
                    </a:lnTo>
                    <a:lnTo>
                      <a:pt x="485" y="554"/>
                    </a:lnTo>
                    <a:lnTo>
                      <a:pt x="459" y="579"/>
                    </a:lnTo>
                    <a:lnTo>
                      <a:pt x="430" y="600"/>
                    </a:lnTo>
                    <a:lnTo>
                      <a:pt x="398" y="618"/>
                    </a:lnTo>
                    <a:lnTo>
                      <a:pt x="364" y="630"/>
                    </a:lnTo>
                    <a:lnTo>
                      <a:pt x="328" y="639"/>
                    </a:lnTo>
                    <a:lnTo>
                      <a:pt x="291" y="641"/>
                    </a:lnTo>
                    <a:lnTo>
                      <a:pt x="253" y="639"/>
                    </a:lnTo>
                    <a:lnTo>
                      <a:pt x="216" y="629"/>
                    </a:lnTo>
                    <a:lnTo>
                      <a:pt x="181" y="615"/>
                    </a:lnTo>
                    <a:lnTo>
                      <a:pt x="149" y="596"/>
                    </a:lnTo>
                    <a:lnTo>
                      <a:pt x="119" y="574"/>
                    </a:lnTo>
                    <a:lnTo>
                      <a:pt x="92" y="547"/>
                    </a:lnTo>
                    <a:lnTo>
                      <a:pt x="69" y="517"/>
                    </a:lnTo>
                    <a:lnTo>
                      <a:pt x="47" y="485"/>
                    </a:lnTo>
                    <a:lnTo>
                      <a:pt x="45" y="447"/>
                    </a:lnTo>
                    <a:lnTo>
                      <a:pt x="42" y="411"/>
                    </a:lnTo>
                    <a:lnTo>
                      <a:pt x="36" y="375"/>
                    </a:lnTo>
                    <a:lnTo>
                      <a:pt x="27" y="342"/>
                    </a:lnTo>
                    <a:lnTo>
                      <a:pt x="16" y="310"/>
                    </a:lnTo>
                    <a:lnTo>
                      <a:pt x="1" y="280"/>
                    </a:lnTo>
                    <a:lnTo>
                      <a:pt x="0" y="254"/>
                    </a:lnTo>
                    <a:lnTo>
                      <a:pt x="1" y="229"/>
                    </a:lnTo>
                    <a:lnTo>
                      <a:pt x="5" y="202"/>
                    </a:lnTo>
                    <a:lnTo>
                      <a:pt x="11" y="175"/>
                    </a:lnTo>
                    <a:lnTo>
                      <a:pt x="21" y="150"/>
                    </a:lnTo>
                    <a:lnTo>
                      <a:pt x="32" y="125"/>
                    </a:lnTo>
                    <a:lnTo>
                      <a:pt x="47" y="102"/>
                    </a:lnTo>
                    <a:lnTo>
                      <a:pt x="66" y="82"/>
                    </a:lnTo>
                    <a:lnTo>
                      <a:pt x="87" y="64"/>
                    </a:lnTo>
                    <a:lnTo>
                      <a:pt x="113" y="49"/>
                    </a:lnTo>
                    <a:lnTo>
                      <a:pt x="142" y="38"/>
                    </a:lnTo>
                    <a:lnTo>
                      <a:pt x="174" y="31"/>
                    </a:lnTo>
                    <a:lnTo>
                      <a:pt x="180" y="31"/>
                    </a:lnTo>
                    <a:lnTo>
                      <a:pt x="188" y="32"/>
                    </a:lnTo>
                    <a:lnTo>
                      <a:pt x="196" y="34"/>
                    </a:lnTo>
                    <a:lnTo>
                      <a:pt x="204" y="34"/>
                    </a:lnTo>
                    <a:lnTo>
                      <a:pt x="208" y="34"/>
                    </a:lnTo>
                    <a:lnTo>
                      <a:pt x="212" y="31"/>
                    </a:lnTo>
                    <a:lnTo>
                      <a:pt x="218" y="24"/>
                    </a:lnTo>
                    <a:lnTo>
                      <a:pt x="223" y="19"/>
                    </a:lnTo>
                    <a:lnTo>
                      <a:pt x="226" y="16"/>
                    </a:lnTo>
                    <a:lnTo>
                      <a:pt x="259" y="6"/>
                    </a:lnTo>
                    <a:lnTo>
                      <a:pt x="296" y="1"/>
                    </a:lnTo>
                    <a:lnTo>
                      <a:pt x="3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5" name="Freeform 7">
                <a:extLst>
                  <a:ext uri="{FF2B5EF4-FFF2-40B4-BE49-F238E27FC236}">
                    <a16:creationId xmlns:a16="http://schemas.microsoft.com/office/drawing/2014/main" id="{74C63C9C-EE20-47A9-84AE-C1D017EF03D3}"/>
                  </a:ext>
                </a:extLst>
              </p:cNvPr>
              <p:cNvSpPr>
                <a:spLocks noEditPoints="1"/>
              </p:cNvSpPr>
              <p:nvPr/>
            </p:nvSpPr>
            <p:spPr bwMode="auto">
              <a:xfrm>
                <a:off x="2353" y="913"/>
                <a:ext cx="205" cy="214"/>
              </a:xfrm>
              <a:custGeom>
                <a:avLst/>
                <a:gdLst>
                  <a:gd name="T0" fmla="*/ 230 w 614"/>
                  <a:gd name="T1" fmla="*/ 219 h 641"/>
                  <a:gd name="T2" fmla="*/ 173 w 614"/>
                  <a:gd name="T3" fmla="*/ 249 h 641"/>
                  <a:gd name="T4" fmla="*/ 102 w 614"/>
                  <a:gd name="T5" fmla="*/ 278 h 641"/>
                  <a:gd name="T6" fmla="*/ 60 w 614"/>
                  <a:gd name="T7" fmla="*/ 313 h 641"/>
                  <a:gd name="T8" fmla="*/ 78 w 614"/>
                  <a:gd name="T9" fmla="*/ 416 h 641"/>
                  <a:gd name="T10" fmla="*/ 132 w 614"/>
                  <a:gd name="T11" fmla="*/ 509 h 641"/>
                  <a:gd name="T12" fmla="*/ 211 w 614"/>
                  <a:gd name="T13" fmla="*/ 577 h 641"/>
                  <a:gd name="T14" fmla="*/ 312 w 614"/>
                  <a:gd name="T15" fmla="*/ 603 h 641"/>
                  <a:gd name="T16" fmla="*/ 414 w 614"/>
                  <a:gd name="T17" fmla="*/ 576 h 641"/>
                  <a:gd name="T18" fmla="*/ 495 w 614"/>
                  <a:gd name="T19" fmla="*/ 508 h 641"/>
                  <a:gd name="T20" fmla="*/ 550 w 614"/>
                  <a:gd name="T21" fmla="*/ 415 h 641"/>
                  <a:gd name="T22" fmla="*/ 569 w 614"/>
                  <a:gd name="T23" fmla="*/ 313 h 641"/>
                  <a:gd name="T24" fmla="*/ 543 w 614"/>
                  <a:gd name="T25" fmla="*/ 294 h 641"/>
                  <a:gd name="T26" fmla="*/ 449 w 614"/>
                  <a:gd name="T27" fmla="*/ 278 h 641"/>
                  <a:gd name="T28" fmla="*/ 347 w 614"/>
                  <a:gd name="T29" fmla="*/ 252 h 641"/>
                  <a:gd name="T30" fmla="*/ 266 w 614"/>
                  <a:gd name="T31" fmla="*/ 216 h 641"/>
                  <a:gd name="T32" fmla="*/ 375 w 614"/>
                  <a:gd name="T33" fmla="*/ 2 h 641"/>
                  <a:gd name="T34" fmla="*/ 493 w 614"/>
                  <a:gd name="T35" fmla="*/ 33 h 641"/>
                  <a:gd name="T36" fmla="*/ 557 w 614"/>
                  <a:gd name="T37" fmla="*/ 82 h 641"/>
                  <a:gd name="T38" fmla="*/ 591 w 614"/>
                  <a:gd name="T39" fmla="*/ 155 h 641"/>
                  <a:gd name="T40" fmla="*/ 605 w 614"/>
                  <a:gd name="T41" fmla="*/ 248 h 641"/>
                  <a:gd name="T42" fmla="*/ 607 w 614"/>
                  <a:gd name="T43" fmla="*/ 291 h 641"/>
                  <a:gd name="T44" fmla="*/ 614 w 614"/>
                  <a:gd name="T45" fmla="*/ 296 h 641"/>
                  <a:gd name="T46" fmla="*/ 569 w 614"/>
                  <a:gd name="T47" fmla="*/ 403 h 641"/>
                  <a:gd name="T48" fmla="*/ 541 w 614"/>
                  <a:gd name="T49" fmla="*/ 513 h 641"/>
                  <a:gd name="T50" fmla="*/ 457 w 614"/>
                  <a:gd name="T51" fmla="*/ 595 h 641"/>
                  <a:gd name="T52" fmla="*/ 351 w 614"/>
                  <a:gd name="T53" fmla="*/ 638 h 641"/>
                  <a:gd name="T54" fmla="*/ 240 w 614"/>
                  <a:gd name="T55" fmla="*/ 630 h 641"/>
                  <a:gd name="T56" fmla="*/ 146 w 614"/>
                  <a:gd name="T57" fmla="*/ 578 h 641"/>
                  <a:gd name="T58" fmla="*/ 75 w 614"/>
                  <a:gd name="T59" fmla="*/ 495 h 641"/>
                  <a:gd name="T60" fmla="*/ 31 w 614"/>
                  <a:gd name="T61" fmla="*/ 395 h 641"/>
                  <a:gd name="T62" fmla="*/ 8 w 614"/>
                  <a:gd name="T63" fmla="*/ 379 h 641"/>
                  <a:gd name="T64" fmla="*/ 1 w 614"/>
                  <a:gd name="T65" fmla="*/ 308 h 641"/>
                  <a:gd name="T66" fmla="*/ 22 w 614"/>
                  <a:gd name="T67" fmla="*/ 289 h 641"/>
                  <a:gd name="T68" fmla="*/ 22 w 614"/>
                  <a:gd name="T69" fmla="*/ 254 h 641"/>
                  <a:gd name="T70" fmla="*/ 32 w 614"/>
                  <a:gd name="T71" fmla="*/ 175 h 641"/>
                  <a:gd name="T72" fmla="*/ 69 w 614"/>
                  <a:gd name="T73" fmla="*/ 102 h 641"/>
                  <a:gd name="T74" fmla="*/ 134 w 614"/>
                  <a:gd name="T75" fmla="*/ 49 h 641"/>
                  <a:gd name="T76" fmla="*/ 201 w 614"/>
                  <a:gd name="T77" fmla="*/ 31 h 641"/>
                  <a:gd name="T78" fmla="*/ 225 w 614"/>
                  <a:gd name="T79" fmla="*/ 35 h 641"/>
                  <a:gd name="T80" fmla="*/ 239 w 614"/>
                  <a:gd name="T81" fmla="*/ 24 h 641"/>
                  <a:gd name="T82" fmla="*/ 276 w 614"/>
                  <a:gd name="T83" fmla="*/ 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641">
                    <a:moveTo>
                      <a:pt x="249" y="202"/>
                    </a:moveTo>
                    <a:lnTo>
                      <a:pt x="242" y="209"/>
                    </a:lnTo>
                    <a:lnTo>
                      <a:pt x="230" y="219"/>
                    </a:lnTo>
                    <a:lnTo>
                      <a:pt x="214" y="229"/>
                    </a:lnTo>
                    <a:lnTo>
                      <a:pt x="194" y="238"/>
                    </a:lnTo>
                    <a:lnTo>
                      <a:pt x="173" y="249"/>
                    </a:lnTo>
                    <a:lnTo>
                      <a:pt x="149" y="259"/>
                    </a:lnTo>
                    <a:lnTo>
                      <a:pt x="125" y="269"/>
                    </a:lnTo>
                    <a:lnTo>
                      <a:pt x="102" y="278"/>
                    </a:lnTo>
                    <a:lnTo>
                      <a:pt x="80" y="287"/>
                    </a:lnTo>
                    <a:lnTo>
                      <a:pt x="60" y="294"/>
                    </a:lnTo>
                    <a:lnTo>
                      <a:pt x="60" y="313"/>
                    </a:lnTo>
                    <a:lnTo>
                      <a:pt x="62" y="348"/>
                    </a:lnTo>
                    <a:lnTo>
                      <a:pt x="69" y="382"/>
                    </a:lnTo>
                    <a:lnTo>
                      <a:pt x="78" y="416"/>
                    </a:lnTo>
                    <a:lnTo>
                      <a:pt x="93" y="448"/>
                    </a:lnTo>
                    <a:lnTo>
                      <a:pt x="110" y="480"/>
                    </a:lnTo>
                    <a:lnTo>
                      <a:pt x="132" y="509"/>
                    </a:lnTo>
                    <a:lnTo>
                      <a:pt x="155" y="535"/>
                    </a:lnTo>
                    <a:lnTo>
                      <a:pt x="182" y="558"/>
                    </a:lnTo>
                    <a:lnTo>
                      <a:pt x="211" y="577"/>
                    </a:lnTo>
                    <a:lnTo>
                      <a:pt x="243" y="591"/>
                    </a:lnTo>
                    <a:lnTo>
                      <a:pt x="276" y="599"/>
                    </a:lnTo>
                    <a:lnTo>
                      <a:pt x="312" y="603"/>
                    </a:lnTo>
                    <a:lnTo>
                      <a:pt x="347" y="599"/>
                    </a:lnTo>
                    <a:lnTo>
                      <a:pt x="381" y="591"/>
                    </a:lnTo>
                    <a:lnTo>
                      <a:pt x="414" y="576"/>
                    </a:lnTo>
                    <a:lnTo>
                      <a:pt x="442" y="558"/>
                    </a:lnTo>
                    <a:lnTo>
                      <a:pt x="470" y="534"/>
                    </a:lnTo>
                    <a:lnTo>
                      <a:pt x="495" y="508"/>
                    </a:lnTo>
                    <a:lnTo>
                      <a:pt x="516" y="478"/>
                    </a:lnTo>
                    <a:lnTo>
                      <a:pt x="535" y="447"/>
                    </a:lnTo>
                    <a:lnTo>
                      <a:pt x="550" y="415"/>
                    </a:lnTo>
                    <a:lnTo>
                      <a:pt x="560" y="381"/>
                    </a:lnTo>
                    <a:lnTo>
                      <a:pt x="567" y="347"/>
                    </a:lnTo>
                    <a:lnTo>
                      <a:pt x="569" y="313"/>
                    </a:lnTo>
                    <a:lnTo>
                      <a:pt x="569" y="305"/>
                    </a:lnTo>
                    <a:lnTo>
                      <a:pt x="568" y="297"/>
                    </a:lnTo>
                    <a:lnTo>
                      <a:pt x="543" y="294"/>
                    </a:lnTo>
                    <a:lnTo>
                      <a:pt x="514" y="290"/>
                    </a:lnTo>
                    <a:lnTo>
                      <a:pt x="483" y="284"/>
                    </a:lnTo>
                    <a:lnTo>
                      <a:pt x="449" y="278"/>
                    </a:lnTo>
                    <a:lnTo>
                      <a:pt x="415" y="271"/>
                    </a:lnTo>
                    <a:lnTo>
                      <a:pt x="380" y="262"/>
                    </a:lnTo>
                    <a:lnTo>
                      <a:pt x="347" y="252"/>
                    </a:lnTo>
                    <a:lnTo>
                      <a:pt x="316" y="242"/>
                    </a:lnTo>
                    <a:lnTo>
                      <a:pt x="289" y="230"/>
                    </a:lnTo>
                    <a:lnTo>
                      <a:pt x="266" y="216"/>
                    </a:lnTo>
                    <a:lnTo>
                      <a:pt x="249" y="202"/>
                    </a:lnTo>
                    <a:close/>
                    <a:moveTo>
                      <a:pt x="340" y="0"/>
                    </a:moveTo>
                    <a:lnTo>
                      <a:pt x="375" y="2"/>
                    </a:lnTo>
                    <a:lnTo>
                      <a:pt x="412" y="7"/>
                    </a:lnTo>
                    <a:lnTo>
                      <a:pt x="452" y="18"/>
                    </a:lnTo>
                    <a:lnTo>
                      <a:pt x="493" y="33"/>
                    </a:lnTo>
                    <a:lnTo>
                      <a:pt x="517" y="47"/>
                    </a:lnTo>
                    <a:lnTo>
                      <a:pt x="539" y="63"/>
                    </a:lnTo>
                    <a:lnTo>
                      <a:pt x="557" y="82"/>
                    </a:lnTo>
                    <a:lnTo>
                      <a:pt x="571" y="103"/>
                    </a:lnTo>
                    <a:lnTo>
                      <a:pt x="583" y="128"/>
                    </a:lnTo>
                    <a:lnTo>
                      <a:pt x="591" y="155"/>
                    </a:lnTo>
                    <a:lnTo>
                      <a:pt x="598" y="184"/>
                    </a:lnTo>
                    <a:lnTo>
                      <a:pt x="602" y="215"/>
                    </a:lnTo>
                    <a:lnTo>
                      <a:pt x="605" y="248"/>
                    </a:lnTo>
                    <a:lnTo>
                      <a:pt x="606" y="282"/>
                    </a:lnTo>
                    <a:lnTo>
                      <a:pt x="607" y="287"/>
                    </a:lnTo>
                    <a:lnTo>
                      <a:pt x="607" y="291"/>
                    </a:lnTo>
                    <a:lnTo>
                      <a:pt x="609" y="292"/>
                    </a:lnTo>
                    <a:lnTo>
                      <a:pt x="612" y="294"/>
                    </a:lnTo>
                    <a:lnTo>
                      <a:pt x="614" y="296"/>
                    </a:lnTo>
                    <a:lnTo>
                      <a:pt x="594" y="329"/>
                    </a:lnTo>
                    <a:lnTo>
                      <a:pt x="579" y="366"/>
                    </a:lnTo>
                    <a:lnTo>
                      <a:pt x="569" y="403"/>
                    </a:lnTo>
                    <a:lnTo>
                      <a:pt x="563" y="441"/>
                    </a:lnTo>
                    <a:lnTo>
                      <a:pt x="561" y="479"/>
                    </a:lnTo>
                    <a:lnTo>
                      <a:pt x="541" y="513"/>
                    </a:lnTo>
                    <a:lnTo>
                      <a:pt x="516" y="544"/>
                    </a:lnTo>
                    <a:lnTo>
                      <a:pt x="488" y="571"/>
                    </a:lnTo>
                    <a:lnTo>
                      <a:pt x="457" y="595"/>
                    </a:lnTo>
                    <a:lnTo>
                      <a:pt x="424" y="614"/>
                    </a:lnTo>
                    <a:lnTo>
                      <a:pt x="389" y="629"/>
                    </a:lnTo>
                    <a:lnTo>
                      <a:pt x="351" y="638"/>
                    </a:lnTo>
                    <a:lnTo>
                      <a:pt x="312" y="641"/>
                    </a:lnTo>
                    <a:lnTo>
                      <a:pt x="275" y="639"/>
                    </a:lnTo>
                    <a:lnTo>
                      <a:pt x="240" y="630"/>
                    </a:lnTo>
                    <a:lnTo>
                      <a:pt x="207" y="618"/>
                    </a:lnTo>
                    <a:lnTo>
                      <a:pt x="175" y="599"/>
                    </a:lnTo>
                    <a:lnTo>
                      <a:pt x="146" y="578"/>
                    </a:lnTo>
                    <a:lnTo>
                      <a:pt x="120" y="553"/>
                    </a:lnTo>
                    <a:lnTo>
                      <a:pt x="95" y="525"/>
                    </a:lnTo>
                    <a:lnTo>
                      <a:pt x="75" y="495"/>
                    </a:lnTo>
                    <a:lnTo>
                      <a:pt x="57" y="463"/>
                    </a:lnTo>
                    <a:lnTo>
                      <a:pt x="42" y="429"/>
                    </a:lnTo>
                    <a:lnTo>
                      <a:pt x="31" y="395"/>
                    </a:lnTo>
                    <a:lnTo>
                      <a:pt x="22" y="393"/>
                    </a:lnTo>
                    <a:lnTo>
                      <a:pt x="13" y="387"/>
                    </a:lnTo>
                    <a:lnTo>
                      <a:pt x="8" y="379"/>
                    </a:lnTo>
                    <a:lnTo>
                      <a:pt x="4" y="369"/>
                    </a:lnTo>
                    <a:lnTo>
                      <a:pt x="0" y="319"/>
                    </a:lnTo>
                    <a:lnTo>
                      <a:pt x="1" y="308"/>
                    </a:lnTo>
                    <a:lnTo>
                      <a:pt x="5" y="299"/>
                    </a:lnTo>
                    <a:lnTo>
                      <a:pt x="13" y="293"/>
                    </a:lnTo>
                    <a:lnTo>
                      <a:pt x="22" y="289"/>
                    </a:lnTo>
                    <a:lnTo>
                      <a:pt x="23" y="284"/>
                    </a:lnTo>
                    <a:lnTo>
                      <a:pt x="23" y="280"/>
                    </a:lnTo>
                    <a:lnTo>
                      <a:pt x="22" y="254"/>
                    </a:lnTo>
                    <a:lnTo>
                      <a:pt x="23" y="229"/>
                    </a:lnTo>
                    <a:lnTo>
                      <a:pt x="26" y="202"/>
                    </a:lnTo>
                    <a:lnTo>
                      <a:pt x="32" y="175"/>
                    </a:lnTo>
                    <a:lnTo>
                      <a:pt x="42" y="150"/>
                    </a:lnTo>
                    <a:lnTo>
                      <a:pt x="54" y="126"/>
                    </a:lnTo>
                    <a:lnTo>
                      <a:pt x="69" y="102"/>
                    </a:lnTo>
                    <a:lnTo>
                      <a:pt x="87" y="82"/>
                    </a:lnTo>
                    <a:lnTo>
                      <a:pt x="108" y="64"/>
                    </a:lnTo>
                    <a:lnTo>
                      <a:pt x="134" y="49"/>
                    </a:lnTo>
                    <a:lnTo>
                      <a:pt x="163" y="38"/>
                    </a:lnTo>
                    <a:lnTo>
                      <a:pt x="195" y="31"/>
                    </a:lnTo>
                    <a:lnTo>
                      <a:pt x="201" y="31"/>
                    </a:lnTo>
                    <a:lnTo>
                      <a:pt x="209" y="32"/>
                    </a:lnTo>
                    <a:lnTo>
                      <a:pt x="218" y="34"/>
                    </a:lnTo>
                    <a:lnTo>
                      <a:pt x="225" y="35"/>
                    </a:lnTo>
                    <a:lnTo>
                      <a:pt x="229" y="34"/>
                    </a:lnTo>
                    <a:lnTo>
                      <a:pt x="234" y="31"/>
                    </a:lnTo>
                    <a:lnTo>
                      <a:pt x="239" y="24"/>
                    </a:lnTo>
                    <a:lnTo>
                      <a:pt x="244" y="19"/>
                    </a:lnTo>
                    <a:lnTo>
                      <a:pt x="248" y="16"/>
                    </a:lnTo>
                    <a:lnTo>
                      <a:pt x="276" y="7"/>
                    </a:lnTo>
                    <a:lnTo>
                      <a:pt x="306" y="2"/>
                    </a:lnTo>
                    <a:lnTo>
                      <a:pt x="34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6" name="Freeform 8">
                <a:extLst>
                  <a:ext uri="{FF2B5EF4-FFF2-40B4-BE49-F238E27FC236}">
                    <a16:creationId xmlns:a16="http://schemas.microsoft.com/office/drawing/2014/main" id="{F947C6CA-0A5C-4AE7-9B8C-42DFD4CB1A70}"/>
                  </a:ext>
                </a:extLst>
              </p:cNvPr>
              <p:cNvSpPr>
                <a:spLocks noEditPoints="1"/>
              </p:cNvSpPr>
              <p:nvPr/>
            </p:nvSpPr>
            <p:spPr bwMode="auto">
              <a:xfrm>
                <a:off x="2593" y="634"/>
                <a:ext cx="127" cy="130"/>
              </a:xfrm>
              <a:custGeom>
                <a:avLst/>
                <a:gdLst>
                  <a:gd name="T0" fmla="*/ 145 w 381"/>
                  <a:gd name="T1" fmla="*/ 130 h 391"/>
                  <a:gd name="T2" fmla="*/ 121 w 381"/>
                  <a:gd name="T3" fmla="*/ 145 h 391"/>
                  <a:gd name="T4" fmla="*/ 86 w 381"/>
                  <a:gd name="T5" fmla="*/ 160 h 391"/>
                  <a:gd name="T6" fmla="*/ 52 w 381"/>
                  <a:gd name="T7" fmla="*/ 175 h 391"/>
                  <a:gd name="T8" fmla="*/ 36 w 381"/>
                  <a:gd name="T9" fmla="*/ 185 h 391"/>
                  <a:gd name="T10" fmla="*/ 38 w 381"/>
                  <a:gd name="T11" fmla="*/ 220 h 391"/>
                  <a:gd name="T12" fmla="*/ 56 w 381"/>
                  <a:gd name="T13" fmla="*/ 274 h 391"/>
                  <a:gd name="T14" fmla="*/ 90 w 381"/>
                  <a:gd name="T15" fmla="*/ 321 h 391"/>
                  <a:gd name="T16" fmla="*/ 135 w 381"/>
                  <a:gd name="T17" fmla="*/ 355 h 391"/>
                  <a:gd name="T18" fmla="*/ 189 w 381"/>
                  <a:gd name="T19" fmla="*/ 367 h 391"/>
                  <a:gd name="T20" fmla="*/ 245 w 381"/>
                  <a:gd name="T21" fmla="*/ 355 h 391"/>
                  <a:gd name="T22" fmla="*/ 291 w 381"/>
                  <a:gd name="T23" fmla="*/ 320 h 391"/>
                  <a:gd name="T24" fmla="*/ 325 w 381"/>
                  <a:gd name="T25" fmla="*/ 273 h 391"/>
                  <a:gd name="T26" fmla="*/ 343 w 381"/>
                  <a:gd name="T27" fmla="*/ 219 h 391"/>
                  <a:gd name="T28" fmla="*/ 346 w 381"/>
                  <a:gd name="T29" fmla="*/ 186 h 391"/>
                  <a:gd name="T30" fmla="*/ 326 w 381"/>
                  <a:gd name="T31" fmla="*/ 179 h 391"/>
                  <a:gd name="T32" fmla="*/ 280 w 381"/>
                  <a:gd name="T33" fmla="*/ 171 h 391"/>
                  <a:gd name="T34" fmla="*/ 229 w 381"/>
                  <a:gd name="T35" fmla="*/ 160 h 391"/>
                  <a:gd name="T36" fmla="*/ 183 w 381"/>
                  <a:gd name="T37" fmla="*/ 144 h 391"/>
                  <a:gd name="T38" fmla="*/ 151 w 381"/>
                  <a:gd name="T39" fmla="*/ 123 h 391"/>
                  <a:gd name="T40" fmla="*/ 232 w 381"/>
                  <a:gd name="T41" fmla="*/ 2 h 391"/>
                  <a:gd name="T42" fmla="*/ 298 w 381"/>
                  <a:gd name="T43" fmla="*/ 20 h 391"/>
                  <a:gd name="T44" fmla="*/ 333 w 381"/>
                  <a:gd name="T45" fmla="*/ 45 h 391"/>
                  <a:gd name="T46" fmla="*/ 354 w 381"/>
                  <a:gd name="T47" fmla="*/ 79 h 391"/>
                  <a:gd name="T48" fmla="*/ 365 w 381"/>
                  <a:gd name="T49" fmla="*/ 122 h 391"/>
                  <a:gd name="T50" fmla="*/ 368 w 381"/>
                  <a:gd name="T51" fmla="*/ 173 h 391"/>
                  <a:gd name="T52" fmla="*/ 369 w 381"/>
                  <a:gd name="T53" fmla="*/ 178 h 391"/>
                  <a:gd name="T54" fmla="*/ 380 w 381"/>
                  <a:gd name="T55" fmla="*/ 188 h 391"/>
                  <a:gd name="T56" fmla="*/ 378 w 381"/>
                  <a:gd name="T57" fmla="*/ 226 h 391"/>
                  <a:gd name="T58" fmla="*/ 374 w 381"/>
                  <a:gd name="T59" fmla="*/ 235 h 391"/>
                  <a:gd name="T60" fmla="*/ 367 w 381"/>
                  <a:gd name="T61" fmla="*/ 240 h 391"/>
                  <a:gd name="T62" fmla="*/ 353 w 381"/>
                  <a:gd name="T63" fmla="*/ 270 h 391"/>
                  <a:gd name="T64" fmla="*/ 321 w 381"/>
                  <a:gd name="T65" fmla="*/ 324 h 391"/>
                  <a:gd name="T66" fmla="*/ 276 w 381"/>
                  <a:gd name="T67" fmla="*/ 364 h 391"/>
                  <a:gd name="T68" fmla="*/ 220 w 381"/>
                  <a:gd name="T69" fmla="*/ 388 h 391"/>
                  <a:gd name="T70" fmla="*/ 158 w 381"/>
                  <a:gd name="T71" fmla="*/ 388 h 391"/>
                  <a:gd name="T72" fmla="*/ 104 w 381"/>
                  <a:gd name="T73" fmla="*/ 364 h 391"/>
                  <a:gd name="T74" fmla="*/ 60 w 381"/>
                  <a:gd name="T75" fmla="*/ 322 h 391"/>
                  <a:gd name="T76" fmla="*/ 29 w 381"/>
                  <a:gd name="T77" fmla="*/ 270 h 391"/>
                  <a:gd name="T78" fmla="*/ 14 w 381"/>
                  <a:gd name="T79" fmla="*/ 240 h 391"/>
                  <a:gd name="T80" fmla="*/ 6 w 381"/>
                  <a:gd name="T81" fmla="*/ 235 h 391"/>
                  <a:gd name="T82" fmla="*/ 3 w 381"/>
                  <a:gd name="T83" fmla="*/ 226 h 391"/>
                  <a:gd name="T84" fmla="*/ 1 w 381"/>
                  <a:gd name="T85" fmla="*/ 186 h 391"/>
                  <a:gd name="T86" fmla="*/ 12 w 381"/>
                  <a:gd name="T87" fmla="*/ 177 h 391"/>
                  <a:gd name="T88" fmla="*/ 14 w 381"/>
                  <a:gd name="T89" fmla="*/ 171 h 391"/>
                  <a:gd name="T90" fmla="*/ 14 w 381"/>
                  <a:gd name="T91" fmla="*/ 133 h 391"/>
                  <a:gd name="T92" fmla="*/ 23 w 381"/>
                  <a:gd name="T93" fmla="*/ 95 h 391"/>
                  <a:gd name="T94" fmla="*/ 44 w 381"/>
                  <a:gd name="T95" fmla="*/ 61 h 391"/>
                  <a:gd name="T96" fmla="*/ 75 w 381"/>
                  <a:gd name="T97" fmla="*/ 34 h 391"/>
                  <a:gd name="T98" fmla="*/ 117 w 381"/>
                  <a:gd name="T99" fmla="*/ 20 h 391"/>
                  <a:gd name="T100" fmla="*/ 129 w 381"/>
                  <a:gd name="T101" fmla="*/ 20 h 391"/>
                  <a:gd name="T102" fmla="*/ 139 w 381"/>
                  <a:gd name="T103" fmla="*/ 22 h 391"/>
                  <a:gd name="T104" fmla="*/ 142 w 381"/>
                  <a:gd name="T105" fmla="*/ 18 h 391"/>
                  <a:gd name="T106" fmla="*/ 146 w 381"/>
                  <a:gd name="T107" fmla="*/ 14 h 391"/>
                  <a:gd name="T108" fmla="*/ 151 w 381"/>
                  <a:gd name="T109" fmla="*/ 11 h 391"/>
                  <a:gd name="T110" fmla="*/ 202 w 381"/>
                  <a:gd name="T11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1" h="391">
                    <a:moveTo>
                      <a:pt x="151" y="123"/>
                    </a:moveTo>
                    <a:lnTo>
                      <a:pt x="145" y="130"/>
                    </a:lnTo>
                    <a:lnTo>
                      <a:pt x="135" y="137"/>
                    </a:lnTo>
                    <a:lnTo>
                      <a:pt x="121" y="145"/>
                    </a:lnTo>
                    <a:lnTo>
                      <a:pt x="105" y="152"/>
                    </a:lnTo>
                    <a:lnTo>
                      <a:pt x="86" y="160"/>
                    </a:lnTo>
                    <a:lnTo>
                      <a:pt x="69" y="167"/>
                    </a:lnTo>
                    <a:lnTo>
                      <a:pt x="52" y="175"/>
                    </a:lnTo>
                    <a:lnTo>
                      <a:pt x="36" y="180"/>
                    </a:lnTo>
                    <a:lnTo>
                      <a:pt x="36" y="185"/>
                    </a:lnTo>
                    <a:lnTo>
                      <a:pt x="36" y="192"/>
                    </a:lnTo>
                    <a:lnTo>
                      <a:pt x="38" y="220"/>
                    </a:lnTo>
                    <a:lnTo>
                      <a:pt x="45" y="248"/>
                    </a:lnTo>
                    <a:lnTo>
                      <a:pt x="56" y="274"/>
                    </a:lnTo>
                    <a:lnTo>
                      <a:pt x="71" y="299"/>
                    </a:lnTo>
                    <a:lnTo>
                      <a:pt x="90" y="321"/>
                    </a:lnTo>
                    <a:lnTo>
                      <a:pt x="110" y="341"/>
                    </a:lnTo>
                    <a:lnTo>
                      <a:pt x="135" y="355"/>
                    </a:lnTo>
                    <a:lnTo>
                      <a:pt x="161" y="364"/>
                    </a:lnTo>
                    <a:lnTo>
                      <a:pt x="189" y="367"/>
                    </a:lnTo>
                    <a:lnTo>
                      <a:pt x="218" y="364"/>
                    </a:lnTo>
                    <a:lnTo>
                      <a:pt x="245" y="355"/>
                    </a:lnTo>
                    <a:lnTo>
                      <a:pt x="270" y="340"/>
                    </a:lnTo>
                    <a:lnTo>
                      <a:pt x="291" y="320"/>
                    </a:lnTo>
                    <a:lnTo>
                      <a:pt x="309" y="298"/>
                    </a:lnTo>
                    <a:lnTo>
                      <a:pt x="325" y="273"/>
                    </a:lnTo>
                    <a:lnTo>
                      <a:pt x="336" y="246"/>
                    </a:lnTo>
                    <a:lnTo>
                      <a:pt x="343" y="219"/>
                    </a:lnTo>
                    <a:lnTo>
                      <a:pt x="346" y="192"/>
                    </a:lnTo>
                    <a:lnTo>
                      <a:pt x="346" y="186"/>
                    </a:lnTo>
                    <a:lnTo>
                      <a:pt x="346" y="182"/>
                    </a:lnTo>
                    <a:lnTo>
                      <a:pt x="326" y="179"/>
                    </a:lnTo>
                    <a:lnTo>
                      <a:pt x="305" y="176"/>
                    </a:lnTo>
                    <a:lnTo>
                      <a:pt x="280" y="171"/>
                    </a:lnTo>
                    <a:lnTo>
                      <a:pt x="255" y="166"/>
                    </a:lnTo>
                    <a:lnTo>
                      <a:pt x="229" y="160"/>
                    </a:lnTo>
                    <a:lnTo>
                      <a:pt x="204" y="152"/>
                    </a:lnTo>
                    <a:lnTo>
                      <a:pt x="183" y="144"/>
                    </a:lnTo>
                    <a:lnTo>
                      <a:pt x="165" y="134"/>
                    </a:lnTo>
                    <a:lnTo>
                      <a:pt x="151" y="123"/>
                    </a:lnTo>
                    <a:close/>
                    <a:moveTo>
                      <a:pt x="202" y="0"/>
                    </a:moveTo>
                    <a:lnTo>
                      <a:pt x="232" y="2"/>
                    </a:lnTo>
                    <a:lnTo>
                      <a:pt x="264" y="9"/>
                    </a:lnTo>
                    <a:lnTo>
                      <a:pt x="298" y="20"/>
                    </a:lnTo>
                    <a:lnTo>
                      <a:pt x="318" y="31"/>
                    </a:lnTo>
                    <a:lnTo>
                      <a:pt x="333" y="45"/>
                    </a:lnTo>
                    <a:lnTo>
                      <a:pt x="344" y="60"/>
                    </a:lnTo>
                    <a:lnTo>
                      <a:pt x="354" y="79"/>
                    </a:lnTo>
                    <a:lnTo>
                      <a:pt x="361" y="100"/>
                    </a:lnTo>
                    <a:lnTo>
                      <a:pt x="365" y="122"/>
                    </a:lnTo>
                    <a:lnTo>
                      <a:pt x="367" y="147"/>
                    </a:lnTo>
                    <a:lnTo>
                      <a:pt x="368" y="173"/>
                    </a:lnTo>
                    <a:lnTo>
                      <a:pt x="369" y="175"/>
                    </a:lnTo>
                    <a:lnTo>
                      <a:pt x="369" y="178"/>
                    </a:lnTo>
                    <a:lnTo>
                      <a:pt x="376" y="182"/>
                    </a:lnTo>
                    <a:lnTo>
                      <a:pt x="380" y="188"/>
                    </a:lnTo>
                    <a:lnTo>
                      <a:pt x="381" y="195"/>
                    </a:lnTo>
                    <a:lnTo>
                      <a:pt x="378" y="226"/>
                    </a:lnTo>
                    <a:lnTo>
                      <a:pt x="377" y="230"/>
                    </a:lnTo>
                    <a:lnTo>
                      <a:pt x="374" y="235"/>
                    </a:lnTo>
                    <a:lnTo>
                      <a:pt x="371" y="238"/>
                    </a:lnTo>
                    <a:lnTo>
                      <a:pt x="367" y="240"/>
                    </a:lnTo>
                    <a:lnTo>
                      <a:pt x="363" y="241"/>
                    </a:lnTo>
                    <a:lnTo>
                      <a:pt x="353" y="270"/>
                    </a:lnTo>
                    <a:lnTo>
                      <a:pt x="338" y="298"/>
                    </a:lnTo>
                    <a:lnTo>
                      <a:pt x="321" y="324"/>
                    </a:lnTo>
                    <a:lnTo>
                      <a:pt x="299" y="346"/>
                    </a:lnTo>
                    <a:lnTo>
                      <a:pt x="276" y="364"/>
                    </a:lnTo>
                    <a:lnTo>
                      <a:pt x="249" y="379"/>
                    </a:lnTo>
                    <a:lnTo>
                      <a:pt x="220" y="388"/>
                    </a:lnTo>
                    <a:lnTo>
                      <a:pt x="189" y="391"/>
                    </a:lnTo>
                    <a:lnTo>
                      <a:pt x="158" y="388"/>
                    </a:lnTo>
                    <a:lnTo>
                      <a:pt x="130" y="379"/>
                    </a:lnTo>
                    <a:lnTo>
                      <a:pt x="104" y="364"/>
                    </a:lnTo>
                    <a:lnTo>
                      <a:pt x="80" y="345"/>
                    </a:lnTo>
                    <a:lnTo>
                      <a:pt x="60" y="322"/>
                    </a:lnTo>
                    <a:lnTo>
                      <a:pt x="42" y="298"/>
                    </a:lnTo>
                    <a:lnTo>
                      <a:pt x="29" y="270"/>
                    </a:lnTo>
                    <a:lnTo>
                      <a:pt x="19" y="241"/>
                    </a:lnTo>
                    <a:lnTo>
                      <a:pt x="14" y="240"/>
                    </a:lnTo>
                    <a:lnTo>
                      <a:pt x="9" y="238"/>
                    </a:lnTo>
                    <a:lnTo>
                      <a:pt x="6" y="235"/>
                    </a:lnTo>
                    <a:lnTo>
                      <a:pt x="4" y="230"/>
                    </a:lnTo>
                    <a:lnTo>
                      <a:pt x="3" y="226"/>
                    </a:lnTo>
                    <a:lnTo>
                      <a:pt x="0" y="195"/>
                    </a:lnTo>
                    <a:lnTo>
                      <a:pt x="1" y="186"/>
                    </a:lnTo>
                    <a:lnTo>
                      <a:pt x="6" y="180"/>
                    </a:lnTo>
                    <a:lnTo>
                      <a:pt x="12" y="177"/>
                    </a:lnTo>
                    <a:lnTo>
                      <a:pt x="12" y="175"/>
                    </a:lnTo>
                    <a:lnTo>
                      <a:pt x="14" y="171"/>
                    </a:lnTo>
                    <a:lnTo>
                      <a:pt x="12" y="153"/>
                    </a:lnTo>
                    <a:lnTo>
                      <a:pt x="14" y="133"/>
                    </a:lnTo>
                    <a:lnTo>
                      <a:pt x="18" y="114"/>
                    </a:lnTo>
                    <a:lnTo>
                      <a:pt x="23" y="95"/>
                    </a:lnTo>
                    <a:lnTo>
                      <a:pt x="32" y="77"/>
                    </a:lnTo>
                    <a:lnTo>
                      <a:pt x="44" y="61"/>
                    </a:lnTo>
                    <a:lnTo>
                      <a:pt x="57" y="46"/>
                    </a:lnTo>
                    <a:lnTo>
                      <a:pt x="75" y="34"/>
                    </a:lnTo>
                    <a:lnTo>
                      <a:pt x="95" y="26"/>
                    </a:lnTo>
                    <a:lnTo>
                      <a:pt x="117" y="20"/>
                    </a:lnTo>
                    <a:lnTo>
                      <a:pt x="123" y="20"/>
                    </a:lnTo>
                    <a:lnTo>
                      <a:pt x="129" y="20"/>
                    </a:lnTo>
                    <a:lnTo>
                      <a:pt x="136" y="22"/>
                    </a:lnTo>
                    <a:lnTo>
                      <a:pt x="139" y="22"/>
                    </a:lnTo>
                    <a:lnTo>
                      <a:pt x="140" y="20"/>
                    </a:lnTo>
                    <a:lnTo>
                      <a:pt x="142" y="18"/>
                    </a:lnTo>
                    <a:lnTo>
                      <a:pt x="144" y="16"/>
                    </a:lnTo>
                    <a:lnTo>
                      <a:pt x="146" y="14"/>
                    </a:lnTo>
                    <a:lnTo>
                      <a:pt x="148" y="12"/>
                    </a:lnTo>
                    <a:lnTo>
                      <a:pt x="151" y="11"/>
                    </a:lnTo>
                    <a:lnTo>
                      <a:pt x="175" y="3"/>
                    </a:lnTo>
                    <a:lnTo>
                      <a:pt x="20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7" name="Freeform 9">
                <a:extLst>
                  <a:ext uri="{FF2B5EF4-FFF2-40B4-BE49-F238E27FC236}">
                    <a16:creationId xmlns:a16="http://schemas.microsoft.com/office/drawing/2014/main" id="{F98D5FB3-3558-48DC-8616-911474E8A24E}"/>
                  </a:ext>
                </a:extLst>
              </p:cNvPr>
              <p:cNvSpPr>
                <a:spLocks noEditPoints="1"/>
              </p:cNvSpPr>
              <p:nvPr/>
            </p:nvSpPr>
            <p:spPr bwMode="auto">
              <a:xfrm>
                <a:off x="2417" y="703"/>
                <a:ext cx="176" cy="181"/>
              </a:xfrm>
              <a:custGeom>
                <a:avLst/>
                <a:gdLst>
                  <a:gd name="T0" fmla="*/ 204 w 529"/>
                  <a:gd name="T1" fmla="*/ 178 h 542"/>
                  <a:gd name="T2" fmla="*/ 175 w 529"/>
                  <a:gd name="T3" fmla="*/ 196 h 542"/>
                  <a:gd name="T4" fmla="*/ 135 w 529"/>
                  <a:gd name="T5" fmla="*/ 215 h 542"/>
                  <a:gd name="T6" fmla="*/ 91 w 529"/>
                  <a:gd name="T7" fmla="*/ 233 h 542"/>
                  <a:gd name="T8" fmla="*/ 52 w 529"/>
                  <a:gd name="T9" fmla="*/ 248 h 542"/>
                  <a:gd name="T10" fmla="*/ 51 w 529"/>
                  <a:gd name="T11" fmla="*/ 264 h 542"/>
                  <a:gd name="T12" fmla="*/ 60 w 529"/>
                  <a:gd name="T13" fmla="*/ 328 h 542"/>
                  <a:gd name="T14" fmla="*/ 84 w 529"/>
                  <a:gd name="T15" fmla="*/ 389 h 542"/>
                  <a:gd name="T16" fmla="*/ 122 w 529"/>
                  <a:gd name="T17" fmla="*/ 442 h 542"/>
                  <a:gd name="T18" fmla="*/ 172 w 529"/>
                  <a:gd name="T19" fmla="*/ 483 h 542"/>
                  <a:gd name="T20" fmla="*/ 231 w 529"/>
                  <a:gd name="T21" fmla="*/ 505 h 542"/>
                  <a:gd name="T22" fmla="*/ 296 w 529"/>
                  <a:gd name="T23" fmla="*/ 505 h 542"/>
                  <a:gd name="T24" fmla="*/ 356 w 529"/>
                  <a:gd name="T25" fmla="*/ 483 h 542"/>
                  <a:gd name="T26" fmla="*/ 407 w 529"/>
                  <a:gd name="T27" fmla="*/ 441 h 542"/>
                  <a:gd name="T28" fmla="*/ 446 w 529"/>
                  <a:gd name="T29" fmla="*/ 388 h 542"/>
                  <a:gd name="T30" fmla="*/ 472 w 529"/>
                  <a:gd name="T31" fmla="*/ 327 h 542"/>
                  <a:gd name="T32" fmla="*/ 481 w 529"/>
                  <a:gd name="T33" fmla="*/ 264 h 542"/>
                  <a:gd name="T34" fmla="*/ 480 w 529"/>
                  <a:gd name="T35" fmla="*/ 252 h 542"/>
                  <a:gd name="T36" fmla="*/ 430 w 529"/>
                  <a:gd name="T37" fmla="*/ 244 h 542"/>
                  <a:gd name="T38" fmla="*/ 368 w 529"/>
                  <a:gd name="T39" fmla="*/ 232 h 542"/>
                  <a:gd name="T40" fmla="*/ 305 w 529"/>
                  <a:gd name="T41" fmla="*/ 216 h 542"/>
                  <a:gd name="T42" fmla="*/ 249 w 529"/>
                  <a:gd name="T43" fmla="*/ 196 h 542"/>
                  <a:gd name="T44" fmla="*/ 211 w 529"/>
                  <a:gd name="T45" fmla="*/ 170 h 542"/>
                  <a:gd name="T46" fmla="*/ 338 w 529"/>
                  <a:gd name="T47" fmla="*/ 4 h 542"/>
                  <a:gd name="T48" fmla="*/ 416 w 529"/>
                  <a:gd name="T49" fmla="*/ 28 h 542"/>
                  <a:gd name="T50" fmla="*/ 459 w 529"/>
                  <a:gd name="T51" fmla="*/ 56 h 542"/>
                  <a:gd name="T52" fmla="*/ 487 w 529"/>
                  <a:gd name="T53" fmla="*/ 96 h 542"/>
                  <a:gd name="T54" fmla="*/ 504 w 529"/>
                  <a:gd name="T55" fmla="*/ 147 h 542"/>
                  <a:gd name="T56" fmla="*/ 512 w 529"/>
                  <a:gd name="T57" fmla="*/ 206 h 542"/>
                  <a:gd name="T58" fmla="*/ 513 w 529"/>
                  <a:gd name="T59" fmla="*/ 242 h 542"/>
                  <a:gd name="T60" fmla="*/ 522 w 529"/>
                  <a:gd name="T61" fmla="*/ 251 h 542"/>
                  <a:gd name="T62" fmla="*/ 529 w 529"/>
                  <a:gd name="T63" fmla="*/ 270 h 542"/>
                  <a:gd name="T64" fmla="*/ 522 w 529"/>
                  <a:gd name="T65" fmla="*/ 323 h 542"/>
                  <a:gd name="T66" fmla="*/ 504 w 529"/>
                  <a:gd name="T67" fmla="*/ 334 h 542"/>
                  <a:gd name="T68" fmla="*/ 480 w 529"/>
                  <a:gd name="T69" fmla="*/ 397 h 542"/>
                  <a:gd name="T70" fmla="*/ 441 w 529"/>
                  <a:gd name="T71" fmla="*/ 454 h 542"/>
                  <a:gd name="T72" fmla="*/ 391 w 529"/>
                  <a:gd name="T73" fmla="*/ 500 h 542"/>
                  <a:gd name="T74" fmla="*/ 332 w 529"/>
                  <a:gd name="T75" fmla="*/ 531 h 542"/>
                  <a:gd name="T76" fmla="*/ 264 w 529"/>
                  <a:gd name="T77" fmla="*/ 542 h 542"/>
                  <a:gd name="T78" fmla="*/ 197 w 529"/>
                  <a:gd name="T79" fmla="*/ 531 h 542"/>
                  <a:gd name="T80" fmla="*/ 138 w 529"/>
                  <a:gd name="T81" fmla="*/ 500 h 542"/>
                  <a:gd name="T82" fmla="*/ 89 w 529"/>
                  <a:gd name="T83" fmla="*/ 454 h 542"/>
                  <a:gd name="T84" fmla="*/ 51 w 529"/>
                  <a:gd name="T85" fmla="*/ 396 h 542"/>
                  <a:gd name="T86" fmla="*/ 27 w 529"/>
                  <a:gd name="T87" fmla="*/ 333 h 542"/>
                  <a:gd name="T88" fmla="*/ 8 w 529"/>
                  <a:gd name="T89" fmla="*/ 322 h 542"/>
                  <a:gd name="T90" fmla="*/ 0 w 529"/>
                  <a:gd name="T91" fmla="*/ 269 h 542"/>
                  <a:gd name="T92" fmla="*/ 8 w 529"/>
                  <a:gd name="T93" fmla="*/ 249 h 542"/>
                  <a:gd name="T94" fmla="*/ 19 w 529"/>
                  <a:gd name="T95" fmla="*/ 241 h 542"/>
                  <a:gd name="T96" fmla="*/ 18 w 529"/>
                  <a:gd name="T97" fmla="*/ 213 h 542"/>
                  <a:gd name="T98" fmla="*/ 23 w 529"/>
                  <a:gd name="T99" fmla="*/ 165 h 542"/>
                  <a:gd name="T100" fmla="*/ 39 w 529"/>
                  <a:gd name="T101" fmla="*/ 117 h 542"/>
                  <a:gd name="T102" fmla="*/ 67 w 529"/>
                  <a:gd name="T103" fmla="*/ 75 h 542"/>
                  <a:gd name="T104" fmla="*/ 109 w 529"/>
                  <a:gd name="T105" fmla="*/ 44 h 542"/>
                  <a:gd name="T106" fmla="*/ 165 w 529"/>
                  <a:gd name="T107" fmla="*/ 26 h 542"/>
                  <a:gd name="T108" fmla="*/ 176 w 529"/>
                  <a:gd name="T109" fmla="*/ 27 h 542"/>
                  <a:gd name="T110" fmla="*/ 190 w 529"/>
                  <a:gd name="T111" fmla="*/ 29 h 542"/>
                  <a:gd name="T112" fmla="*/ 196 w 529"/>
                  <a:gd name="T113" fmla="*/ 27 h 542"/>
                  <a:gd name="T114" fmla="*/ 200 w 529"/>
                  <a:gd name="T115" fmla="*/ 21 h 542"/>
                  <a:gd name="T116" fmla="*/ 205 w 529"/>
                  <a:gd name="T117" fmla="*/ 16 h 542"/>
                  <a:gd name="T118" fmla="*/ 210 w 529"/>
                  <a:gd name="T119" fmla="*/ 13 h 542"/>
                  <a:gd name="T120" fmla="*/ 269 w 529"/>
                  <a:gd name="T12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9" h="542">
                    <a:moveTo>
                      <a:pt x="211" y="170"/>
                    </a:moveTo>
                    <a:lnTo>
                      <a:pt x="204" y="178"/>
                    </a:lnTo>
                    <a:lnTo>
                      <a:pt x="191" y="186"/>
                    </a:lnTo>
                    <a:lnTo>
                      <a:pt x="175" y="196"/>
                    </a:lnTo>
                    <a:lnTo>
                      <a:pt x="156" y="206"/>
                    </a:lnTo>
                    <a:lnTo>
                      <a:pt x="135" y="215"/>
                    </a:lnTo>
                    <a:lnTo>
                      <a:pt x="113" y="225"/>
                    </a:lnTo>
                    <a:lnTo>
                      <a:pt x="91" y="233"/>
                    </a:lnTo>
                    <a:lnTo>
                      <a:pt x="70" y="241"/>
                    </a:lnTo>
                    <a:lnTo>
                      <a:pt x="52" y="248"/>
                    </a:lnTo>
                    <a:lnTo>
                      <a:pt x="51" y="256"/>
                    </a:lnTo>
                    <a:lnTo>
                      <a:pt x="51" y="264"/>
                    </a:lnTo>
                    <a:lnTo>
                      <a:pt x="53" y="296"/>
                    </a:lnTo>
                    <a:lnTo>
                      <a:pt x="60" y="328"/>
                    </a:lnTo>
                    <a:lnTo>
                      <a:pt x="70" y="359"/>
                    </a:lnTo>
                    <a:lnTo>
                      <a:pt x="84" y="389"/>
                    </a:lnTo>
                    <a:lnTo>
                      <a:pt x="101" y="417"/>
                    </a:lnTo>
                    <a:lnTo>
                      <a:pt x="122" y="442"/>
                    </a:lnTo>
                    <a:lnTo>
                      <a:pt x="146" y="465"/>
                    </a:lnTo>
                    <a:lnTo>
                      <a:pt x="172" y="483"/>
                    </a:lnTo>
                    <a:lnTo>
                      <a:pt x="201" y="497"/>
                    </a:lnTo>
                    <a:lnTo>
                      <a:pt x="231" y="505"/>
                    </a:lnTo>
                    <a:lnTo>
                      <a:pt x="264" y="509"/>
                    </a:lnTo>
                    <a:lnTo>
                      <a:pt x="296" y="505"/>
                    </a:lnTo>
                    <a:lnTo>
                      <a:pt x="327" y="497"/>
                    </a:lnTo>
                    <a:lnTo>
                      <a:pt x="356" y="483"/>
                    </a:lnTo>
                    <a:lnTo>
                      <a:pt x="383" y="464"/>
                    </a:lnTo>
                    <a:lnTo>
                      <a:pt x="407" y="441"/>
                    </a:lnTo>
                    <a:lnTo>
                      <a:pt x="428" y="415"/>
                    </a:lnTo>
                    <a:lnTo>
                      <a:pt x="446" y="388"/>
                    </a:lnTo>
                    <a:lnTo>
                      <a:pt x="461" y="358"/>
                    </a:lnTo>
                    <a:lnTo>
                      <a:pt x="472" y="327"/>
                    </a:lnTo>
                    <a:lnTo>
                      <a:pt x="478" y="296"/>
                    </a:lnTo>
                    <a:lnTo>
                      <a:pt x="481" y="264"/>
                    </a:lnTo>
                    <a:lnTo>
                      <a:pt x="481" y="258"/>
                    </a:lnTo>
                    <a:lnTo>
                      <a:pt x="480" y="252"/>
                    </a:lnTo>
                    <a:lnTo>
                      <a:pt x="457" y="248"/>
                    </a:lnTo>
                    <a:lnTo>
                      <a:pt x="430" y="244"/>
                    </a:lnTo>
                    <a:lnTo>
                      <a:pt x="400" y="239"/>
                    </a:lnTo>
                    <a:lnTo>
                      <a:pt x="368" y="232"/>
                    </a:lnTo>
                    <a:lnTo>
                      <a:pt x="336" y="225"/>
                    </a:lnTo>
                    <a:lnTo>
                      <a:pt x="305" y="216"/>
                    </a:lnTo>
                    <a:lnTo>
                      <a:pt x="275" y="207"/>
                    </a:lnTo>
                    <a:lnTo>
                      <a:pt x="249" y="196"/>
                    </a:lnTo>
                    <a:lnTo>
                      <a:pt x="227" y="183"/>
                    </a:lnTo>
                    <a:lnTo>
                      <a:pt x="211" y="170"/>
                    </a:lnTo>
                    <a:close/>
                    <a:moveTo>
                      <a:pt x="302" y="0"/>
                    </a:moveTo>
                    <a:lnTo>
                      <a:pt x="338" y="4"/>
                    </a:lnTo>
                    <a:lnTo>
                      <a:pt x="376" y="13"/>
                    </a:lnTo>
                    <a:lnTo>
                      <a:pt x="416" y="28"/>
                    </a:lnTo>
                    <a:lnTo>
                      <a:pt x="440" y="40"/>
                    </a:lnTo>
                    <a:lnTo>
                      <a:pt x="459" y="56"/>
                    </a:lnTo>
                    <a:lnTo>
                      <a:pt x="475" y="75"/>
                    </a:lnTo>
                    <a:lnTo>
                      <a:pt x="487" y="96"/>
                    </a:lnTo>
                    <a:lnTo>
                      <a:pt x="497" y="121"/>
                    </a:lnTo>
                    <a:lnTo>
                      <a:pt x="504" y="147"/>
                    </a:lnTo>
                    <a:lnTo>
                      <a:pt x="508" y="176"/>
                    </a:lnTo>
                    <a:lnTo>
                      <a:pt x="512" y="206"/>
                    </a:lnTo>
                    <a:lnTo>
                      <a:pt x="513" y="238"/>
                    </a:lnTo>
                    <a:lnTo>
                      <a:pt x="513" y="242"/>
                    </a:lnTo>
                    <a:lnTo>
                      <a:pt x="513" y="245"/>
                    </a:lnTo>
                    <a:lnTo>
                      <a:pt x="522" y="251"/>
                    </a:lnTo>
                    <a:lnTo>
                      <a:pt x="528" y="259"/>
                    </a:lnTo>
                    <a:lnTo>
                      <a:pt x="529" y="270"/>
                    </a:lnTo>
                    <a:lnTo>
                      <a:pt x="526" y="313"/>
                    </a:lnTo>
                    <a:lnTo>
                      <a:pt x="522" y="323"/>
                    </a:lnTo>
                    <a:lnTo>
                      <a:pt x="515" y="330"/>
                    </a:lnTo>
                    <a:lnTo>
                      <a:pt x="504" y="334"/>
                    </a:lnTo>
                    <a:lnTo>
                      <a:pt x="493" y="366"/>
                    </a:lnTo>
                    <a:lnTo>
                      <a:pt x="480" y="397"/>
                    </a:lnTo>
                    <a:lnTo>
                      <a:pt x="461" y="426"/>
                    </a:lnTo>
                    <a:lnTo>
                      <a:pt x="441" y="454"/>
                    </a:lnTo>
                    <a:lnTo>
                      <a:pt x="417" y="479"/>
                    </a:lnTo>
                    <a:lnTo>
                      <a:pt x="391" y="500"/>
                    </a:lnTo>
                    <a:lnTo>
                      <a:pt x="363" y="517"/>
                    </a:lnTo>
                    <a:lnTo>
                      <a:pt x="332" y="531"/>
                    </a:lnTo>
                    <a:lnTo>
                      <a:pt x="299" y="539"/>
                    </a:lnTo>
                    <a:lnTo>
                      <a:pt x="264" y="542"/>
                    </a:lnTo>
                    <a:lnTo>
                      <a:pt x="230" y="539"/>
                    </a:lnTo>
                    <a:lnTo>
                      <a:pt x="197" y="531"/>
                    </a:lnTo>
                    <a:lnTo>
                      <a:pt x="167" y="517"/>
                    </a:lnTo>
                    <a:lnTo>
                      <a:pt x="138" y="500"/>
                    </a:lnTo>
                    <a:lnTo>
                      <a:pt x="112" y="479"/>
                    </a:lnTo>
                    <a:lnTo>
                      <a:pt x="89" y="454"/>
                    </a:lnTo>
                    <a:lnTo>
                      <a:pt x="68" y="426"/>
                    </a:lnTo>
                    <a:lnTo>
                      <a:pt x="51" y="396"/>
                    </a:lnTo>
                    <a:lnTo>
                      <a:pt x="37" y="365"/>
                    </a:lnTo>
                    <a:lnTo>
                      <a:pt x="27" y="333"/>
                    </a:lnTo>
                    <a:lnTo>
                      <a:pt x="16" y="330"/>
                    </a:lnTo>
                    <a:lnTo>
                      <a:pt x="8" y="322"/>
                    </a:lnTo>
                    <a:lnTo>
                      <a:pt x="4" y="312"/>
                    </a:lnTo>
                    <a:lnTo>
                      <a:pt x="0" y="269"/>
                    </a:lnTo>
                    <a:lnTo>
                      <a:pt x="2" y="258"/>
                    </a:lnTo>
                    <a:lnTo>
                      <a:pt x="8" y="249"/>
                    </a:lnTo>
                    <a:lnTo>
                      <a:pt x="19" y="244"/>
                    </a:lnTo>
                    <a:lnTo>
                      <a:pt x="19" y="241"/>
                    </a:lnTo>
                    <a:lnTo>
                      <a:pt x="19" y="237"/>
                    </a:lnTo>
                    <a:lnTo>
                      <a:pt x="18" y="213"/>
                    </a:lnTo>
                    <a:lnTo>
                      <a:pt x="19" y="190"/>
                    </a:lnTo>
                    <a:lnTo>
                      <a:pt x="23" y="165"/>
                    </a:lnTo>
                    <a:lnTo>
                      <a:pt x="30" y="140"/>
                    </a:lnTo>
                    <a:lnTo>
                      <a:pt x="39" y="117"/>
                    </a:lnTo>
                    <a:lnTo>
                      <a:pt x="52" y="95"/>
                    </a:lnTo>
                    <a:lnTo>
                      <a:pt x="67" y="75"/>
                    </a:lnTo>
                    <a:lnTo>
                      <a:pt x="86" y="58"/>
                    </a:lnTo>
                    <a:lnTo>
                      <a:pt x="109" y="44"/>
                    </a:lnTo>
                    <a:lnTo>
                      <a:pt x="135" y="33"/>
                    </a:lnTo>
                    <a:lnTo>
                      <a:pt x="165" y="26"/>
                    </a:lnTo>
                    <a:lnTo>
                      <a:pt x="170" y="26"/>
                    </a:lnTo>
                    <a:lnTo>
                      <a:pt x="176" y="27"/>
                    </a:lnTo>
                    <a:lnTo>
                      <a:pt x="184" y="28"/>
                    </a:lnTo>
                    <a:lnTo>
                      <a:pt x="190" y="29"/>
                    </a:lnTo>
                    <a:lnTo>
                      <a:pt x="194" y="29"/>
                    </a:lnTo>
                    <a:lnTo>
                      <a:pt x="196" y="27"/>
                    </a:lnTo>
                    <a:lnTo>
                      <a:pt x="198" y="25"/>
                    </a:lnTo>
                    <a:lnTo>
                      <a:pt x="200" y="21"/>
                    </a:lnTo>
                    <a:lnTo>
                      <a:pt x="203" y="19"/>
                    </a:lnTo>
                    <a:lnTo>
                      <a:pt x="205" y="16"/>
                    </a:lnTo>
                    <a:lnTo>
                      <a:pt x="208" y="14"/>
                    </a:lnTo>
                    <a:lnTo>
                      <a:pt x="210" y="13"/>
                    </a:lnTo>
                    <a:lnTo>
                      <a:pt x="237" y="4"/>
                    </a:lnTo>
                    <a:lnTo>
                      <a:pt x="269" y="0"/>
                    </a:lnTo>
                    <a:lnTo>
                      <a:pt x="30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8" name="Freeform 10">
                <a:extLst>
                  <a:ext uri="{FF2B5EF4-FFF2-40B4-BE49-F238E27FC236}">
                    <a16:creationId xmlns:a16="http://schemas.microsoft.com/office/drawing/2014/main" id="{A9B10675-0FDE-4971-98DA-E5F79AF09C60}"/>
                  </a:ext>
                </a:extLst>
              </p:cNvPr>
              <p:cNvSpPr>
                <a:spLocks noEditPoints="1"/>
              </p:cNvSpPr>
              <p:nvPr/>
            </p:nvSpPr>
            <p:spPr bwMode="auto">
              <a:xfrm>
                <a:off x="2720" y="703"/>
                <a:ext cx="178" cy="181"/>
              </a:xfrm>
              <a:custGeom>
                <a:avLst/>
                <a:gdLst>
                  <a:gd name="T0" fmla="*/ 191 w 534"/>
                  <a:gd name="T1" fmla="*/ 186 h 542"/>
                  <a:gd name="T2" fmla="*/ 134 w 534"/>
                  <a:gd name="T3" fmla="*/ 215 h 542"/>
                  <a:gd name="T4" fmla="*/ 69 w 534"/>
                  <a:gd name="T5" fmla="*/ 241 h 542"/>
                  <a:gd name="T6" fmla="*/ 50 w 534"/>
                  <a:gd name="T7" fmla="*/ 264 h 542"/>
                  <a:gd name="T8" fmla="*/ 68 w 534"/>
                  <a:gd name="T9" fmla="*/ 359 h 542"/>
                  <a:gd name="T10" fmla="*/ 121 w 534"/>
                  <a:gd name="T11" fmla="*/ 442 h 542"/>
                  <a:gd name="T12" fmla="*/ 199 w 534"/>
                  <a:gd name="T13" fmla="*/ 497 h 542"/>
                  <a:gd name="T14" fmla="*/ 295 w 534"/>
                  <a:gd name="T15" fmla="*/ 505 h 542"/>
                  <a:gd name="T16" fmla="*/ 382 w 534"/>
                  <a:gd name="T17" fmla="*/ 464 h 542"/>
                  <a:gd name="T18" fmla="*/ 445 w 534"/>
                  <a:gd name="T19" fmla="*/ 388 h 542"/>
                  <a:gd name="T20" fmla="*/ 478 w 534"/>
                  <a:gd name="T21" fmla="*/ 296 h 542"/>
                  <a:gd name="T22" fmla="*/ 480 w 534"/>
                  <a:gd name="T23" fmla="*/ 252 h 542"/>
                  <a:gd name="T24" fmla="*/ 399 w 534"/>
                  <a:gd name="T25" fmla="*/ 239 h 542"/>
                  <a:gd name="T26" fmla="*/ 304 w 534"/>
                  <a:gd name="T27" fmla="*/ 216 h 542"/>
                  <a:gd name="T28" fmla="*/ 226 w 534"/>
                  <a:gd name="T29" fmla="*/ 183 h 542"/>
                  <a:gd name="T30" fmla="*/ 337 w 534"/>
                  <a:gd name="T31" fmla="*/ 4 h 542"/>
                  <a:gd name="T32" fmla="*/ 439 w 534"/>
                  <a:gd name="T33" fmla="*/ 41 h 542"/>
                  <a:gd name="T34" fmla="*/ 486 w 534"/>
                  <a:gd name="T35" fmla="*/ 96 h 542"/>
                  <a:gd name="T36" fmla="*/ 507 w 534"/>
                  <a:gd name="T37" fmla="*/ 176 h 542"/>
                  <a:gd name="T38" fmla="*/ 512 w 534"/>
                  <a:gd name="T39" fmla="*/ 242 h 542"/>
                  <a:gd name="T40" fmla="*/ 527 w 534"/>
                  <a:gd name="T41" fmla="*/ 259 h 542"/>
                  <a:gd name="T42" fmla="*/ 531 w 534"/>
                  <a:gd name="T43" fmla="*/ 271 h 542"/>
                  <a:gd name="T44" fmla="*/ 534 w 534"/>
                  <a:gd name="T45" fmla="*/ 275 h 542"/>
                  <a:gd name="T46" fmla="*/ 529 w 534"/>
                  <a:gd name="T47" fmla="*/ 320 h 542"/>
                  <a:gd name="T48" fmla="*/ 520 w 534"/>
                  <a:gd name="T49" fmla="*/ 322 h 542"/>
                  <a:gd name="T50" fmla="*/ 512 w 534"/>
                  <a:gd name="T51" fmla="*/ 331 h 542"/>
                  <a:gd name="T52" fmla="*/ 493 w 534"/>
                  <a:gd name="T53" fmla="*/ 366 h 542"/>
                  <a:gd name="T54" fmla="*/ 440 w 534"/>
                  <a:gd name="T55" fmla="*/ 454 h 542"/>
                  <a:gd name="T56" fmla="*/ 361 w 534"/>
                  <a:gd name="T57" fmla="*/ 517 h 542"/>
                  <a:gd name="T58" fmla="*/ 262 w 534"/>
                  <a:gd name="T59" fmla="*/ 542 h 542"/>
                  <a:gd name="T60" fmla="*/ 166 w 534"/>
                  <a:gd name="T61" fmla="*/ 517 h 542"/>
                  <a:gd name="T62" fmla="*/ 88 w 534"/>
                  <a:gd name="T63" fmla="*/ 454 h 542"/>
                  <a:gd name="T64" fmla="*/ 36 w 534"/>
                  <a:gd name="T65" fmla="*/ 365 h 542"/>
                  <a:gd name="T66" fmla="*/ 7 w 534"/>
                  <a:gd name="T67" fmla="*/ 322 h 542"/>
                  <a:gd name="T68" fmla="*/ 1 w 534"/>
                  <a:gd name="T69" fmla="*/ 258 h 542"/>
                  <a:gd name="T70" fmla="*/ 18 w 534"/>
                  <a:gd name="T71" fmla="*/ 241 h 542"/>
                  <a:gd name="T72" fmla="*/ 18 w 534"/>
                  <a:gd name="T73" fmla="*/ 190 h 542"/>
                  <a:gd name="T74" fmla="*/ 38 w 534"/>
                  <a:gd name="T75" fmla="*/ 117 h 542"/>
                  <a:gd name="T76" fmla="*/ 86 w 534"/>
                  <a:gd name="T77" fmla="*/ 59 h 542"/>
                  <a:gd name="T78" fmla="*/ 164 w 534"/>
                  <a:gd name="T79" fmla="*/ 27 h 542"/>
                  <a:gd name="T80" fmla="*/ 183 w 534"/>
                  <a:gd name="T81" fmla="*/ 29 h 542"/>
                  <a:gd name="T82" fmla="*/ 195 w 534"/>
                  <a:gd name="T83" fmla="*/ 28 h 542"/>
                  <a:gd name="T84" fmla="*/ 202 w 534"/>
                  <a:gd name="T85" fmla="*/ 19 h 542"/>
                  <a:gd name="T86" fmla="*/ 209 w 534"/>
                  <a:gd name="T87" fmla="*/ 13 h 542"/>
                  <a:gd name="T88" fmla="*/ 301 w 534"/>
                  <a:gd name="T8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42">
                    <a:moveTo>
                      <a:pt x="210" y="170"/>
                    </a:moveTo>
                    <a:lnTo>
                      <a:pt x="203" y="178"/>
                    </a:lnTo>
                    <a:lnTo>
                      <a:pt x="191" y="186"/>
                    </a:lnTo>
                    <a:lnTo>
                      <a:pt x="174" y="196"/>
                    </a:lnTo>
                    <a:lnTo>
                      <a:pt x="155" y="206"/>
                    </a:lnTo>
                    <a:lnTo>
                      <a:pt x="134" y="215"/>
                    </a:lnTo>
                    <a:lnTo>
                      <a:pt x="112" y="225"/>
                    </a:lnTo>
                    <a:lnTo>
                      <a:pt x="90" y="233"/>
                    </a:lnTo>
                    <a:lnTo>
                      <a:pt x="69" y="241"/>
                    </a:lnTo>
                    <a:lnTo>
                      <a:pt x="50" y="248"/>
                    </a:lnTo>
                    <a:lnTo>
                      <a:pt x="50" y="256"/>
                    </a:lnTo>
                    <a:lnTo>
                      <a:pt x="50" y="264"/>
                    </a:lnTo>
                    <a:lnTo>
                      <a:pt x="52" y="296"/>
                    </a:lnTo>
                    <a:lnTo>
                      <a:pt x="59" y="328"/>
                    </a:lnTo>
                    <a:lnTo>
                      <a:pt x="68" y="359"/>
                    </a:lnTo>
                    <a:lnTo>
                      <a:pt x="83" y="389"/>
                    </a:lnTo>
                    <a:lnTo>
                      <a:pt x="101" y="417"/>
                    </a:lnTo>
                    <a:lnTo>
                      <a:pt x="121" y="442"/>
                    </a:lnTo>
                    <a:lnTo>
                      <a:pt x="144" y="465"/>
                    </a:lnTo>
                    <a:lnTo>
                      <a:pt x="171" y="483"/>
                    </a:lnTo>
                    <a:lnTo>
                      <a:pt x="199" y="497"/>
                    </a:lnTo>
                    <a:lnTo>
                      <a:pt x="230" y="505"/>
                    </a:lnTo>
                    <a:lnTo>
                      <a:pt x="262" y="509"/>
                    </a:lnTo>
                    <a:lnTo>
                      <a:pt x="295" y="505"/>
                    </a:lnTo>
                    <a:lnTo>
                      <a:pt x="327" y="497"/>
                    </a:lnTo>
                    <a:lnTo>
                      <a:pt x="355" y="483"/>
                    </a:lnTo>
                    <a:lnTo>
                      <a:pt x="382" y="464"/>
                    </a:lnTo>
                    <a:lnTo>
                      <a:pt x="406" y="441"/>
                    </a:lnTo>
                    <a:lnTo>
                      <a:pt x="427" y="415"/>
                    </a:lnTo>
                    <a:lnTo>
                      <a:pt x="445" y="388"/>
                    </a:lnTo>
                    <a:lnTo>
                      <a:pt x="460" y="358"/>
                    </a:lnTo>
                    <a:lnTo>
                      <a:pt x="471" y="327"/>
                    </a:lnTo>
                    <a:lnTo>
                      <a:pt x="478" y="296"/>
                    </a:lnTo>
                    <a:lnTo>
                      <a:pt x="480" y="264"/>
                    </a:lnTo>
                    <a:lnTo>
                      <a:pt x="480" y="258"/>
                    </a:lnTo>
                    <a:lnTo>
                      <a:pt x="480" y="252"/>
                    </a:lnTo>
                    <a:lnTo>
                      <a:pt x="456" y="248"/>
                    </a:lnTo>
                    <a:lnTo>
                      <a:pt x="429" y="244"/>
                    </a:lnTo>
                    <a:lnTo>
                      <a:pt x="399" y="239"/>
                    </a:lnTo>
                    <a:lnTo>
                      <a:pt x="367" y="232"/>
                    </a:lnTo>
                    <a:lnTo>
                      <a:pt x="335" y="225"/>
                    </a:lnTo>
                    <a:lnTo>
                      <a:pt x="304" y="216"/>
                    </a:lnTo>
                    <a:lnTo>
                      <a:pt x="274" y="207"/>
                    </a:lnTo>
                    <a:lnTo>
                      <a:pt x="248" y="196"/>
                    </a:lnTo>
                    <a:lnTo>
                      <a:pt x="226" y="183"/>
                    </a:lnTo>
                    <a:lnTo>
                      <a:pt x="210" y="170"/>
                    </a:lnTo>
                    <a:close/>
                    <a:moveTo>
                      <a:pt x="301" y="0"/>
                    </a:moveTo>
                    <a:lnTo>
                      <a:pt x="337" y="4"/>
                    </a:lnTo>
                    <a:lnTo>
                      <a:pt x="375" y="13"/>
                    </a:lnTo>
                    <a:lnTo>
                      <a:pt x="415" y="28"/>
                    </a:lnTo>
                    <a:lnTo>
                      <a:pt x="439" y="41"/>
                    </a:lnTo>
                    <a:lnTo>
                      <a:pt x="458" y="57"/>
                    </a:lnTo>
                    <a:lnTo>
                      <a:pt x="474" y="75"/>
                    </a:lnTo>
                    <a:lnTo>
                      <a:pt x="486" y="96"/>
                    </a:lnTo>
                    <a:lnTo>
                      <a:pt x="496" y="121"/>
                    </a:lnTo>
                    <a:lnTo>
                      <a:pt x="502" y="147"/>
                    </a:lnTo>
                    <a:lnTo>
                      <a:pt x="507" y="176"/>
                    </a:lnTo>
                    <a:lnTo>
                      <a:pt x="510" y="206"/>
                    </a:lnTo>
                    <a:lnTo>
                      <a:pt x="512" y="238"/>
                    </a:lnTo>
                    <a:lnTo>
                      <a:pt x="512" y="242"/>
                    </a:lnTo>
                    <a:lnTo>
                      <a:pt x="512" y="245"/>
                    </a:lnTo>
                    <a:lnTo>
                      <a:pt x="521" y="252"/>
                    </a:lnTo>
                    <a:lnTo>
                      <a:pt x="527" y="259"/>
                    </a:lnTo>
                    <a:lnTo>
                      <a:pt x="528" y="270"/>
                    </a:lnTo>
                    <a:lnTo>
                      <a:pt x="531" y="271"/>
                    </a:lnTo>
                    <a:lnTo>
                      <a:pt x="531" y="271"/>
                    </a:lnTo>
                    <a:lnTo>
                      <a:pt x="532" y="272"/>
                    </a:lnTo>
                    <a:lnTo>
                      <a:pt x="533" y="273"/>
                    </a:lnTo>
                    <a:lnTo>
                      <a:pt x="534" y="275"/>
                    </a:lnTo>
                    <a:lnTo>
                      <a:pt x="530" y="318"/>
                    </a:lnTo>
                    <a:lnTo>
                      <a:pt x="530" y="319"/>
                    </a:lnTo>
                    <a:lnTo>
                      <a:pt x="529" y="320"/>
                    </a:lnTo>
                    <a:lnTo>
                      <a:pt x="528" y="321"/>
                    </a:lnTo>
                    <a:lnTo>
                      <a:pt x="526" y="321"/>
                    </a:lnTo>
                    <a:lnTo>
                      <a:pt x="520" y="322"/>
                    </a:lnTo>
                    <a:lnTo>
                      <a:pt x="518" y="326"/>
                    </a:lnTo>
                    <a:lnTo>
                      <a:pt x="515" y="329"/>
                    </a:lnTo>
                    <a:lnTo>
                      <a:pt x="512" y="331"/>
                    </a:lnTo>
                    <a:lnTo>
                      <a:pt x="507" y="333"/>
                    </a:lnTo>
                    <a:lnTo>
                      <a:pt x="503" y="334"/>
                    </a:lnTo>
                    <a:lnTo>
                      <a:pt x="493" y="366"/>
                    </a:lnTo>
                    <a:lnTo>
                      <a:pt x="479" y="397"/>
                    </a:lnTo>
                    <a:lnTo>
                      <a:pt x="460" y="427"/>
                    </a:lnTo>
                    <a:lnTo>
                      <a:pt x="440" y="454"/>
                    </a:lnTo>
                    <a:lnTo>
                      <a:pt x="416" y="479"/>
                    </a:lnTo>
                    <a:lnTo>
                      <a:pt x="390" y="500"/>
                    </a:lnTo>
                    <a:lnTo>
                      <a:pt x="361" y="517"/>
                    </a:lnTo>
                    <a:lnTo>
                      <a:pt x="330" y="531"/>
                    </a:lnTo>
                    <a:lnTo>
                      <a:pt x="298" y="539"/>
                    </a:lnTo>
                    <a:lnTo>
                      <a:pt x="262" y="542"/>
                    </a:lnTo>
                    <a:lnTo>
                      <a:pt x="229" y="539"/>
                    </a:lnTo>
                    <a:lnTo>
                      <a:pt x="196" y="531"/>
                    </a:lnTo>
                    <a:lnTo>
                      <a:pt x="166" y="517"/>
                    </a:lnTo>
                    <a:lnTo>
                      <a:pt x="137" y="500"/>
                    </a:lnTo>
                    <a:lnTo>
                      <a:pt x="111" y="479"/>
                    </a:lnTo>
                    <a:lnTo>
                      <a:pt x="88" y="454"/>
                    </a:lnTo>
                    <a:lnTo>
                      <a:pt x="67" y="426"/>
                    </a:lnTo>
                    <a:lnTo>
                      <a:pt x="50" y="396"/>
                    </a:lnTo>
                    <a:lnTo>
                      <a:pt x="36" y="365"/>
                    </a:lnTo>
                    <a:lnTo>
                      <a:pt x="26" y="333"/>
                    </a:lnTo>
                    <a:lnTo>
                      <a:pt x="15" y="330"/>
                    </a:lnTo>
                    <a:lnTo>
                      <a:pt x="7" y="322"/>
                    </a:lnTo>
                    <a:lnTo>
                      <a:pt x="3" y="312"/>
                    </a:lnTo>
                    <a:lnTo>
                      <a:pt x="0" y="269"/>
                    </a:lnTo>
                    <a:lnTo>
                      <a:pt x="1" y="258"/>
                    </a:lnTo>
                    <a:lnTo>
                      <a:pt x="7" y="249"/>
                    </a:lnTo>
                    <a:lnTo>
                      <a:pt x="18" y="244"/>
                    </a:lnTo>
                    <a:lnTo>
                      <a:pt x="18" y="241"/>
                    </a:lnTo>
                    <a:lnTo>
                      <a:pt x="18" y="237"/>
                    </a:lnTo>
                    <a:lnTo>
                      <a:pt x="17" y="213"/>
                    </a:lnTo>
                    <a:lnTo>
                      <a:pt x="18" y="190"/>
                    </a:lnTo>
                    <a:lnTo>
                      <a:pt x="22" y="165"/>
                    </a:lnTo>
                    <a:lnTo>
                      <a:pt x="29" y="140"/>
                    </a:lnTo>
                    <a:lnTo>
                      <a:pt x="38" y="117"/>
                    </a:lnTo>
                    <a:lnTo>
                      <a:pt x="51" y="95"/>
                    </a:lnTo>
                    <a:lnTo>
                      <a:pt x="66" y="76"/>
                    </a:lnTo>
                    <a:lnTo>
                      <a:pt x="86" y="59"/>
                    </a:lnTo>
                    <a:lnTo>
                      <a:pt x="108" y="44"/>
                    </a:lnTo>
                    <a:lnTo>
                      <a:pt x="134" y="33"/>
                    </a:lnTo>
                    <a:lnTo>
                      <a:pt x="164" y="27"/>
                    </a:lnTo>
                    <a:lnTo>
                      <a:pt x="169" y="27"/>
                    </a:lnTo>
                    <a:lnTo>
                      <a:pt x="176" y="27"/>
                    </a:lnTo>
                    <a:lnTo>
                      <a:pt x="183" y="29"/>
                    </a:lnTo>
                    <a:lnTo>
                      <a:pt x="189" y="29"/>
                    </a:lnTo>
                    <a:lnTo>
                      <a:pt x="193" y="29"/>
                    </a:lnTo>
                    <a:lnTo>
                      <a:pt x="195" y="28"/>
                    </a:lnTo>
                    <a:lnTo>
                      <a:pt x="197" y="25"/>
                    </a:lnTo>
                    <a:lnTo>
                      <a:pt x="199" y="22"/>
                    </a:lnTo>
                    <a:lnTo>
                      <a:pt x="202" y="19"/>
                    </a:lnTo>
                    <a:lnTo>
                      <a:pt x="204" y="17"/>
                    </a:lnTo>
                    <a:lnTo>
                      <a:pt x="207" y="15"/>
                    </a:lnTo>
                    <a:lnTo>
                      <a:pt x="209" y="13"/>
                    </a:lnTo>
                    <a:lnTo>
                      <a:pt x="237" y="5"/>
                    </a:lnTo>
                    <a:lnTo>
                      <a:pt x="268" y="0"/>
                    </a:lnTo>
                    <a:lnTo>
                      <a:pt x="30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59" name="Freeform 11">
                <a:extLst>
                  <a:ext uri="{FF2B5EF4-FFF2-40B4-BE49-F238E27FC236}">
                    <a16:creationId xmlns:a16="http://schemas.microsoft.com/office/drawing/2014/main" id="{C747ECE7-29D7-401D-91A3-8533569AAD68}"/>
                  </a:ext>
                </a:extLst>
              </p:cNvPr>
              <p:cNvSpPr>
                <a:spLocks/>
              </p:cNvSpPr>
              <p:nvPr/>
            </p:nvSpPr>
            <p:spPr bwMode="auto">
              <a:xfrm>
                <a:off x="2566" y="755"/>
                <a:ext cx="180" cy="106"/>
              </a:xfrm>
              <a:custGeom>
                <a:avLst/>
                <a:gdLst>
                  <a:gd name="T0" fmla="*/ 399 w 540"/>
                  <a:gd name="T1" fmla="*/ 0 h 319"/>
                  <a:gd name="T2" fmla="*/ 403 w 540"/>
                  <a:gd name="T3" fmla="*/ 0 h 319"/>
                  <a:gd name="T4" fmla="*/ 423 w 540"/>
                  <a:gd name="T5" fmla="*/ 7 h 319"/>
                  <a:gd name="T6" fmla="*/ 443 w 540"/>
                  <a:gd name="T7" fmla="*/ 17 h 319"/>
                  <a:gd name="T8" fmla="*/ 460 w 540"/>
                  <a:gd name="T9" fmla="*/ 31 h 319"/>
                  <a:gd name="T10" fmla="*/ 458 w 540"/>
                  <a:gd name="T11" fmla="*/ 55 h 319"/>
                  <a:gd name="T12" fmla="*/ 459 w 540"/>
                  <a:gd name="T13" fmla="*/ 77 h 319"/>
                  <a:gd name="T14" fmla="*/ 448 w 540"/>
                  <a:gd name="T15" fmla="*/ 88 h 319"/>
                  <a:gd name="T16" fmla="*/ 442 w 540"/>
                  <a:gd name="T17" fmla="*/ 102 h 319"/>
                  <a:gd name="T18" fmla="*/ 440 w 540"/>
                  <a:gd name="T19" fmla="*/ 117 h 319"/>
                  <a:gd name="T20" fmla="*/ 444 w 540"/>
                  <a:gd name="T21" fmla="*/ 160 h 319"/>
                  <a:gd name="T22" fmla="*/ 448 w 540"/>
                  <a:gd name="T23" fmla="*/ 175 h 319"/>
                  <a:gd name="T24" fmla="*/ 458 w 540"/>
                  <a:gd name="T25" fmla="*/ 188 h 319"/>
                  <a:gd name="T26" fmla="*/ 471 w 540"/>
                  <a:gd name="T27" fmla="*/ 195 h 319"/>
                  <a:gd name="T28" fmla="*/ 482 w 540"/>
                  <a:gd name="T29" fmla="*/ 228 h 319"/>
                  <a:gd name="T30" fmla="*/ 498 w 540"/>
                  <a:gd name="T31" fmla="*/ 260 h 319"/>
                  <a:gd name="T32" fmla="*/ 518 w 540"/>
                  <a:gd name="T33" fmla="*/ 290 h 319"/>
                  <a:gd name="T34" fmla="*/ 540 w 540"/>
                  <a:gd name="T35" fmla="*/ 318 h 319"/>
                  <a:gd name="T36" fmla="*/ 267 w 540"/>
                  <a:gd name="T37" fmla="*/ 319 h 319"/>
                  <a:gd name="T38" fmla="*/ 267 w 540"/>
                  <a:gd name="T39" fmla="*/ 319 h 319"/>
                  <a:gd name="T40" fmla="*/ 0 w 540"/>
                  <a:gd name="T41" fmla="*/ 319 h 319"/>
                  <a:gd name="T42" fmla="*/ 24 w 540"/>
                  <a:gd name="T43" fmla="*/ 290 h 319"/>
                  <a:gd name="T44" fmla="*/ 43 w 540"/>
                  <a:gd name="T45" fmla="*/ 260 h 319"/>
                  <a:gd name="T46" fmla="*/ 59 w 540"/>
                  <a:gd name="T47" fmla="*/ 228 h 319"/>
                  <a:gd name="T48" fmla="*/ 72 w 540"/>
                  <a:gd name="T49" fmla="*/ 196 h 319"/>
                  <a:gd name="T50" fmla="*/ 85 w 540"/>
                  <a:gd name="T51" fmla="*/ 188 h 319"/>
                  <a:gd name="T52" fmla="*/ 94 w 540"/>
                  <a:gd name="T53" fmla="*/ 175 h 319"/>
                  <a:gd name="T54" fmla="*/ 97 w 540"/>
                  <a:gd name="T55" fmla="*/ 160 h 319"/>
                  <a:gd name="T56" fmla="*/ 101 w 540"/>
                  <a:gd name="T57" fmla="*/ 118 h 319"/>
                  <a:gd name="T58" fmla="*/ 100 w 540"/>
                  <a:gd name="T59" fmla="*/ 103 h 319"/>
                  <a:gd name="T60" fmla="*/ 94 w 540"/>
                  <a:gd name="T61" fmla="*/ 90 h 319"/>
                  <a:gd name="T62" fmla="*/ 84 w 540"/>
                  <a:gd name="T63" fmla="*/ 79 h 319"/>
                  <a:gd name="T64" fmla="*/ 81 w 540"/>
                  <a:gd name="T65" fmla="*/ 27 h 319"/>
                  <a:gd name="T66" fmla="*/ 96 w 540"/>
                  <a:gd name="T67" fmla="*/ 15 h 319"/>
                  <a:gd name="T68" fmla="*/ 113 w 540"/>
                  <a:gd name="T69" fmla="*/ 6 h 319"/>
                  <a:gd name="T70" fmla="*/ 132 w 540"/>
                  <a:gd name="T71" fmla="*/ 0 h 319"/>
                  <a:gd name="T72" fmla="*/ 136 w 540"/>
                  <a:gd name="T73" fmla="*/ 0 h 319"/>
                  <a:gd name="T74" fmla="*/ 141 w 540"/>
                  <a:gd name="T75" fmla="*/ 1 h 319"/>
                  <a:gd name="T76" fmla="*/ 144 w 540"/>
                  <a:gd name="T77" fmla="*/ 2 h 319"/>
                  <a:gd name="T78" fmla="*/ 214 w 540"/>
                  <a:gd name="T79" fmla="*/ 98 h 319"/>
                  <a:gd name="T80" fmla="*/ 267 w 540"/>
                  <a:gd name="T81" fmla="*/ 55 h 319"/>
                  <a:gd name="T82" fmla="*/ 267 w 540"/>
                  <a:gd name="T83" fmla="*/ 55 h 319"/>
                  <a:gd name="T84" fmla="*/ 267 w 540"/>
                  <a:gd name="T85" fmla="*/ 55 h 319"/>
                  <a:gd name="T86" fmla="*/ 321 w 540"/>
                  <a:gd name="T87" fmla="*/ 97 h 319"/>
                  <a:gd name="T88" fmla="*/ 391 w 540"/>
                  <a:gd name="T89" fmla="*/ 2 h 319"/>
                  <a:gd name="T90" fmla="*/ 395 w 540"/>
                  <a:gd name="T91" fmla="*/ 1 h 319"/>
                  <a:gd name="T92" fmla="*/ 399 w 540"/>
                  <a:gd name="T9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0" h="319">
                    <a:moveTo>
                      <a:pt x="399" y="0"/>
                    </a:moveTo>
                    <a:lnTo>
                      <a:pt x="403" y="0"/>
                    </a:lnTo>
                    <a:lnTo>
                      <a:pt x="423" y="7"/>
                    </a:lnTo>
                    <a:lnTo>
                      <a:pt x="443" y="17"/>
                    </a:lnTo>
                    <a:lnTo>
                      <a:pt x="460" y="31"/>
                    </a:lnTo>
                    <a:lnTo>
                      <a:pt x="458" y="55"/>
                    </a:lnTo>
                    <a:lnTo>
                      <a:pt x="459" y="77"/>
                    </a:lnTo>
                    <a:lnTo>
                      <a:pt x="448" y="88"/>
                    </a:lnTo>
                    <a:lnTo>
                      <a:pt x="442" y="102"/>
                    </a:lnTo>
                    <a:lnTo>
                      <a:pt x="440" y="117"/>
                    </a:lnTo>
                    <a:lnTo>
                      <a:pt x="444" y="160"/>
                    </a:lnTo>
                    <a:lnTo>
                      <a:pt x="448" y="175"/>
                    </a:lnTo>
                    <a:lnTo>
                      <a:pt x="458" y="188"/>
                    </a:lnTo>
                    <a:lnTo>
                      <a:pt x="471" y="195"/>
                    </a:lnTo>
                    <a:lnTo>
                      <a:pt x="482" y="228"/>
                    </a:lnTo>
                    <a:lnTo>
                      <a:pt x="498" y="260"/>
                    </a:lnTo>
                    <a:lnTo>
                      <a:pt x="518" y="290"/>
                    </a:lnTo>
                    <a:lnTo>
                      <a:pt x="540" y="318"/>
                    </a:lnTo>
                    <a:lnTo>
                      <a:pt x="267" y="319"/>
                    </a:lnTo>
                    <a:lnTo>
                      <a:pt x="267" y="319"/>
                    </a:lnTo>
                    <a:lnTo>
                      <a:pt x="0" y="319"/>
                    </a:lnTo>
                    <a:lnTo>
                      <a:pt x="24" y="290"/>
                    </a:lnTo>
                    <a:lnTo>
                      <a:pt x="43" y="260"/>
                    </a:lnTo>
                    <a:lnTo>
                      <a:pt x="59" y="228"/>
                    </a:lnTo>
                    <a:lnTo>
                      <a:pt x="72" y="196"/>
                    </a:lnTo>
                    <a:lnTo>
                      <a:pt x="85" y="188"/>
                    </a:lnTo>
                    <a:lnTo>
                      <a:pt x="94" y="175"/>
                    </a:lnTo>
                    <a:lnTo>
                      <a:pt x="97" y="160"/>
                    </a:lnTo>
                    <a:lnTo>
                      <a:pt x="101" y="118"/>
                    </a:lnTo>
                    <a:lnTo>
                      <a:pt x="100" y="103"/>
                    </a:lnTo>
                    <a:lnTo>
                      <a:pt x="94" y="90"/>
                    </a:lnTo>
                    <a:lnTo>
                      <a:pt x="84" y="79"/>
                    </a:lnTo>
                    <a:lnTo>
                      <a:pt x="81" y="27"/>
                    </a:lnTo>
                    <a:lnTo>
                      <a:pt x="96" y="15"/>
                    </a:lnTo>
                    <a:lnTo>
                      <a:pt x="113" y="6"/>
                    </a:lnTo>
                    <a:lnTo>
                      <a:pt x="132" y="0"/>
                    </a:lnTo>
                    <a:lnTo>
                      <a:pt x="136" y="0"/>
                    </a:lnTo>
                    <a:lnTo>
                      <a:pt x="141" y="1"/>
                    </a:lnTo>
                    <a:lnTo>
                      <a:pt x="144" y="2"/>
                    </a:lnTo>
                    <a:lnTo>
                      <a:pt x="214" y="98"/>
                    </a:lnTo>
                    <a:lnTo>
                      <a:pt x="267" y="55"/>
                    </a:lnTo>
                    <a:lnTo>
                      <a:pt x="267" y="55"/>
                    </a:lnTo>
                    <a:lnTo>
                      <a:pt x="267" y="55"/>
                    </a:lnTo>
                    <a:lnTo>
                      <a:pt x="321" y="97"/>
                    </a:lnTo>
                    <a:lnTo>
                      <a:pt x="391" y="2"/>
                    </a:lnTo>
                    <a:lnTo>
                      <a:pt x="395" y="1"/>
                    </a:lnTo>
                    <a:lnTo>
                      <a:pt x="3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0" name="Freeform 12">
                <a:extLst>
                  <a:ext uri="{FF2B5EF4-FFF2-40B4-BE49-F238E27FC236}">
                    <a16:creationId xmlns:a16="http://schemas.microsoft.com/office/drawing/2014/main" id="{F344F0A3-DA67-4840-91F8-A3FD9F404F5E}"/>
                  </a:ext>
                </a:extLst>
              </p:cNvPr>
              <p:cNvSpPr>
                <a:spLocks/>
              </p:cNvSpPr>
              <p:nvPr/>
            </p:nvSpPr>
            <p:spPr bwMode="auto">
              <a:xfrm>
                <a:off x="2935" y="1056"/>
                <a:ext cx="32" cy="46"/>
              </a:xfrm>
              <a:custGeom>
                <a:avLst/>
                <a:gdLst>
                  <a:gd name="T0" fmla="*/ 97 w 97"/>
                  <a:gd name="T1" fmla="*/ 0 h 138"/>
                  <a:gd name="T2" fmla="*/ 80 w 97"/>
                  <a:gd name="T3" fmla="*/ 39 h 138"/>
                  <a:gd name="T4" fmla="*/ 57 w 97"/>
                  <a:gd name="T5" fmla="*/ 75 h 138"/>
                  <a:gd name="T6" fmla="*/ 31 w 97"/>
                  <a:gd name="T7" fmla="*/ 108 h 138"/>
                  <a:gd name="T8" fmla="*/ 0 w 97"/>
                  <a:gd name="T9" fmla="*/ 138 h 138"/>
                  <a:gd name="T10" fmla="*/ 30 w 97"/>
                  <a:gd name="T11" fmla="*/ 108 h 138"/>
                  <a:gd name="T12" fmla="*/ 56 w 97"/>
                  <a:gd name="T13" fmla="*/ 75 h 138"/>
                  <a:gd name="T14" fmla="*/ 80 w 97"/>
                  <a:gd name="T15" fmla="*/ 39 h 138"/>
                  <a:gd name="T16" fmla="*/ 97 w 97"/>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38">
                    <a:moveTo>
                      <a:pt x="97" y="0"/>
                    </a:moveTo>
                    <a:lnTo>
                      <a:pt x="80" y="39"/>
                    </a:lnTo>
                    <a:lnTo>
                      <a:pt x="57" y="75"/>
                    </a:lnTo>
                    <a:lnTo>
                      <a:pt x="31" y="108"/>
                    </a:lnTo>
                    <a:lnTo>
                      <a:pt x="0" y="138"/>
                    </a:lnTo>
                    <a:lnTo>
                      <a:pt x="30" y="108"/>
                    </a:lnTo>
                    <a:lnTo>
                      <a:pt x="56" y="75"/>
                    </a:lnTo>
                    <a:lnTo>
                      <a:pt x="80" y="39"/>
                    </a:lnTo>
                    <a:lnTo>
                      <a:pt x="9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1" name="Freeform 13">
                <a:extLst>
                  <a:ext uri="{FF2B5EF4-FFF2-40B4-BE49-F238E27FC236}">
                    <a16:creationId xmlns:a16="http://schemas.microsoft.com/office/drawing/2014/main" id="{8925239D-AFD2-4056-9DCB-9F3668B19B29}"/>
                  </a:ext>
                </a:extLst>
              </p:cNvPr>
              <p:cNvSpPr>
                <a:spLocks/>
              </p:cNvSpPr>
              <p:nvPr/>
            </p:nvSpPr>
            <p:spPr bwMode="auto">
              <a:xfrm>
                <a:off x="2393" y="871"/>
                <a:ext cx="80" cy="54"/>
              </a:xfrm>
              <a:custGeom>
                <a:avLst/>
                <a:gdLst>
                  <a:gd name="T0" fmla="*/ 152 w 239"/>
                  <a:gd name="T1" fmla="*/ 0 h 162"/>
                  <a:gd name="T2" fmla="*/ 157 w 239"/>
                  <a:gd name="T3" fmla="*/ 1 h 162"/>
                  <a:gd name="T4" fmla="*/ 162 w 239"/>
                  <a:gd name="T5" fmla="*/ 2 h 162"/>
                  <a:gd name="T6" fmla="*/ 239 w 239"/>
                  <a:gd name="T7" fmla="*/ 106 h 162"/>
                  <a:gd name="T8" fmla="*/ 207 w 239"/>
                  <a:gd name="T9" fmla="*/ 106 h 162"/>
                  <a:gd name="T10" fmla="*/ 177 w 239"/>
                  <a:gd name="T11" fmla="*/ 108 h 162"/>
                  <a:gd name="T12" fmla="*/ 148 w 239"/>
                  <a:gd name="T13" fmla="*/ 115 h 162"/>
                  <a:gd name="T14" fmla="*/ 121 w 239"/>
                  <a:gd name="T15" fmla="*/ 123 h 162"/>
                  <a:gd name="T16" fmla="*/ 113 w 239"/>
                  <a:gd name="T17" fmla="*/ 129 h 162"/>
                  <a:gd name="T18" fmla="*/ 103 w 239"/>
                  <a:gd name="T19" fmla="*/ 138 h 162"/>
                  <a:gd name="T20" fmla="*/ 102 w 239"/>
                  <a:gd name="T21" fmla="*/ 140 h 162"/>
                  <a:gd name="T22" fmla="*/ 101 w 239"/>
                  <a:gd name="T23" fmla="*/ 141 h 162"/>
                  <a:gd name="T24" fmla="*/ 100 w 239"/>
                  <a:gd name="T25" fmla="*/ 140 h 162"/>
                  <a:gd name="T26" fmla="*/ 98 w 239"/>
                  <a:gd name="T27" fmla="*/ 140 h 162"/>
                  <a:gd name="T28" fmla="*/ 87 w 239"/>
                  <a:gd name="T29" fmla="*/ 137 h 162"/>
                  <a:gd name="T30" fmla="*/ 78 w 239"/>
                  <a:gd name="T31" fmla="*/ 137 h 162"/>
                  <a:gd name="T32" fmla="*/ 72 w 239"/>
                  <a:gd name="T33" fmla="*/ 137 h 162"/>
                  <a:gd name="T34" fmla="*/ 45 w 239"/>
                  <a:gd name="T35" fmla="*/ 143 h 162"/>
                  <a:gd name="T36" fmla="*/ 21 w 239"/>
                  <a:gd name="T37" fmla="*/ 151 h 162"/>
                  <a:gd name="T38" fmla="*/ 0 w 239"/>
                  <a:gd name="T39" fmla="*/ 162 h 162"/>
                  <a:gd name="T40" fmla="*/ 11 w 239"/>
                  <a:gd name="T41" fmla="*/ 132 h 162"/>
                  <a:gd name="T42" fmla="*/ 25 w 239"/>
                  <a:gd name="T43" fmla="*/ 104 h 162"/>
                  <a:gd name="T44" fmla="*/ 40 w 239"/>
                  <a:gd name="T45" fmla="*/ 77 h 162"/>
                  <a:gd name="T46" fmla="*/ 57 w 239"/>
                  <a:gd name="T47" fmla="*/ 55 h 162"/>
                  <a:gd name="T48" fmla="*/ 75 w 239"/>
                  <a:gd name="T49" fmla="*/ 35 h 162"/>
                  <a:gd name="T50" fmla="*/ 96 w 239"/>
                  <a:gd name="T51" fmla="*/ 19 h 162"/>
                  <a:gd name="T52" fmla="*/ 120 w 239"/>
                  <a:gd name="T53" fmla="*/ 7 h 162"/>
                  <a:gd name="T54" fmla="*/ 146 w 239"/>
                  <a:gd name="T55" fmla="*/ 0 h 162"/>
                  <a:gd name="T56" fmla="*/ 152 w 239"/>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162">
                    <a:moveTo>
                      <a:pt x="152" y="0"/>
                    </a:moveTo>
                    <a:lnTo>
                      <a:pt x="157" y="1"/>
                    </a:lnTo>
                    <a:lnTo>
                      <a:pt x="162" y="2"/>
                    </a:lnTo>
                    <a:lnTo>
                      <a:pt x="239" y="106"/>
                    </a:lnTo>
                    <a:lnTo>
                      <a:pt x="207" y="106"/>
                    </a:lnTo>
                    <a:lnTo>
                      <a:pt x="177" y="108"/>
                    </a:lnTo>
                    <a:lnTo>
                      <a:pt x="148" y="115"/>
                    </a:lnTo>
                    <a:lnTo>
                      <a:pt x="121" y="123"/>
                    </a:lnTo>
                    <a:lnTo>
                      <a:pt x="113" y="129"/>
                    </a:lnTo>
                    <a:lnTo>
                      <a:pt x="103" y="138"/>
                    </a:lnTo>
                    <a:lnTo>
                      <a:pt x="102" y="140"/>
                    </a:lnTo>
                    <a:lnTo>
                      <a:pt x="101" y="141"/>
                    </a:lnTo>
                    <a:lnTo>
                      <a:pt x="100" y="140"/>
                    </a:lnTo>
                    <a:lnTo>
                      <a:pt x="98" y="140"/>
                    </a:lnTo>
                    <a:lnTo>
                      <a:pt x="87" y="137"/>
                    </a:lnTo>
                    <a:lnTo>
                      <a:pt x="78" y="137"/>
                    </a:lnTo>
                    <a:lnTo>
                      <a:pt x="72" y="137"/>
                    </a:lnTo>
                    <a:lnTo>
                      <a:pt x="45" y="143"/>
                    </a:lnTo>
                    <a:lnTo>
                      <a:pt x="21" y="151"/>
                    </a:lnTo>
                    <a:lnTo>
                      <a:pt x="0" y="162"/>
                    </a:lnTo>
                    <a:lnTo>
                      <a:pt x="11" y="132"/>
                    </a:lnTo>
                    <a:lnTo>
                      <a:pt x="25" y="104"/>
                    </a:lnTo>
                    <a:lnTo>
                      <a:pt x="40" y="77"/>
                    </a:lnTo>
                    <a:lnTo>
                      <a:pt x="57" y="55"/>
                    </a:lnTo>
                    <a:lnTo>
                      <a:pt x="75" y="35"/>
                    </a:lnTo>
                    <a:lnTo>
                      <a:pt x="96" y="19"/>
                    </a:lnTo>
                    <a:lnTo>
                      <a:pt x="120" y="7"/>
                    </a:lnTo>
                    <a:lnTo>
                      <a:pt x="146" y="0"/>
                    </a:lnTo>
                    <a:lnTo>
                      <a:pt x="15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2" name="Freeform 14">
                <a:extLst>
                  <a:ext uri="{FF2B5EF4-FFF2-40B4-BE49-F238E27FC236}">
                    <a16:creationId xmlns:a16="http://schemas.microsoft.com/office/drawing/2014/main" id="{55349875-28D8-48FD-83FA-A2790F1B42F0}"/>
                  </a:ext>
                </a:extLst>
              </p:cNvPr>
              <p:cNvSpPr>
                <a:spLocks noEditPoints="1"/>
              </p:cNvSpPr>
              <p:nvPr/>
            </p:nvSpPr>
            <p:spPr bwMode="auto">
              <a:xfrm>
                <a:off x="2538" y="968"/>
                <a:ext cx="257" cy="263"/>
              </a:xfrm>
              <a:custGeom>
                <a:avLst/>
                <a:gdLst>
                  <a:gd name="T0" fmla="*/ 286 w 771"/>
                  <a:gd name="T1" fmla="*/ 267 h 790"/>
                  <a:gd name="T2" fmla="*/ 225 w 771"/>
                  <a:gd name="T3" fmla="*/ 300 h 790"/>
                  <a:gd name="T4" fmla="*/ 147 w 771"/>
                  <a:gd name="T5" fmla="*/ 335 h 790"/>
                  <a:gd name="T6" fmla="*/ 75 w 771"/>
                  <a:gd name="T7" fmla="*/ 363 h 790"/>
                  <a:gd name="T8" fmla="*/ 82 w 771"/>
                  <a:gd name="T9" fmla="*/ 464 h 790"/>
                  <a:gd name="T10" fmla="*/ 127 w 771"/>
                  <a:gd name="T11" fmla="*/ 577 h 790"/>
                  <a:gd name="T12" fmla="*/ 203 w 771"/>
                  <a:gd name="T13" fmla="*/ 670 h 790"/>
                  <a:gd name="T14" fmla="*/ 305 w 771"/>
                  <a:gd name="T15" fmla="*/ 729 h 790"/>
                  <a:gd name="T16" fmla="*/ 424 w 771"/>
                  <a:gd name="T17" fmla="*/ 738 h 790"/>
                  <a:gd name="T18" fmla="*/ 534 w 771"/>
                  <a:gd name="T19" fmla="*/ 693 h 790"/>
                  <a:gd name="T20" fmla="*/ 621 w 771"/>
                  <a:gd name="T21" fmla="*/ 609 h 790"/>
                  <a:gd name="T22" fmla="*/ 679 w 771"/>
                  <a:gd name="T23" fmla="*/ 501 h 790"/>
                  <a:gd name="T24" fmla="*/ 700 w 771"/>
                  <a:gd name="T25" fmla="*/ 386 h 790"/>
                  <a:gd name="T26" fmla="*/ 639 w 771"/>
                  <a:gd name="T27" fmla="*/ 357 h 790"/>
                  <a:gd name="T28" fmla="*/ 528 w 771"/>
                  <a:gd name="T29" fmla="*/ 337 h 790"/>
                  <a:gd name="T30" fmla="*/ 414 w 771"/>
                  <a:gd name="T31" fmla="*/ 306 h 790"/>
                  <a:gd name="T32" fmla="*/ 325 w 771"/>
                  <a:gd name="T33" fmla="*/ 265 h 790"/>
                  <a:gd name="T34" fmla="*/ 461 w 771"/>
                  <a:gd name="T35" fmla="*/ 2 h 790"/>
                  <a:gd name="T36" fmla="*/ 606 w 771"/>
                  <a:gd name="T37" fmla="*/ 40 h 790"/>
                  <a:gd name="T38" fmla="*/ 680 w 771"/>
                  <a:gd name="T39" fmla="*/ 94 h 790"/>
                  <a:gd name="T40" fmla="*/ 722 w 771"/>
                  <a:gd name="T41" fmla="*/ 173 h 790"/>
                  <a:gd name="T42" fmla="*/ 742 w 771"/>
                  <a:gd name="T43" fmla="*/ 272 h 790"/>
                  <a:gd name="T44" fmla="*/ 746 w 771"/>
                  <a:gd name="T45" fmla="*/ 353 h 790"/>
                  <a:gd name="T46" fmla="*/ 764 w 771"/>
                  <a:gd name="T47" fmla="*/ 372 h 790"/>
                  <a:gd name="T48" fmla="*/ 765 w 771"/>
                  <a:gd name="T49" fmla="*/ 456 h 790"/>
                  <a:gd name="T50" fmla="*/ 745 w 771"/>
                  <a:gd name="T51" fmla="*/ 484 h 790"/>
                  <a:gd name="T52" fmla="*/ 706 w 771"/>
                  <a:gd name="T53" fmla="*/ 564 h 790"/>
                  <a:gd name="T54" fmla="*/ 637 w 771"/>
                  <a:gd name="T55" fmla="*/ 668 h 790"/>
                  <a:gd name="T56" fmla="*/ 542 w 771"/>
                  <a:gd name="T57" fmla="*/ 747 h 790"/>
                  <a:gd name="T58" fmla="*/ 426 w 771"/>
                  <a:gd name="T59" fmla="*/ 788 h 790"/>
                  <a:gd name="T60" fmla="*/ 302 w 771"/>
                  <a:gd name="T61" fmla="*/ 779 h 790"/>
                  <a:gd name="T62" fmla="*/ 195 w 771"/>
                  <a:gd name="T63" fmla="*/ 723 h 790"/>
                  <a:gd name="T64" fmla="*/ 109 w 771"/>
                  <a:gd name="T65" fmla="*/ 635 h 790"/>
                  <a:gd name="T66" fmla="*/ 51 w 771"/>
                  <a:gd name="T67" fmla="*/ 525 h 790"/>
                  <a:gd name="T68" fmla="*/ 16 w 771"/>
                  <a:gd name="T69" fmla="*/ 476 h 790"/>
                  <a:gd name="T70" fmla="*/ 0 w 771"/>
                  <a:gd name="T71" fmla="*/ 393 h 790"/>
                  <a:gd name="T72" fmla="*/ 16 w 771"/>
                  <a:gd name="T73" fmla="*/ 361 h 790"/>
                  <a:gd name="T74" fmla="*/ 27 w 771"/>
                  <a:gd name="T75" fmla="*/ 319 h 790"/>
                  <a:gd name="T76" fmla="*/ 35 w 771"/>
                  <a:gd name="T77" fmla="*/ 235 h 790"/>
                  <a:gd name="T78" fmla="*/ 66 w 771"/>
                  <a:gd name="T79" fmla="*/ 155 h 790"/>
                  <a:gd name="T80" fmla="*/ 122 w 771"/>
                  <a:gd name="T81" fmla="*/ 88 h 790"/>
                  <a:gd name="T82" fmla="*/ 205 w 771"/>
                  <a:gd name="T83" fmla="*/ 46 h 790"/>
                  <a:gd name="T84" fmla="*/ 257 w 771"/>
                  <a:gd name="T85" fmla="*/ 40 h 790"/>
                  <a:gd name="T86" fmla="*/ 281 w 771"/>
                  <a:gd name="T87" fmla="*/ 42 h 790"/>
                  <a:gd name="T88" fmla="*/ 296 w 771"/>
                  <a:gd name="T89" fmla="*/ 27 h 790"/>
                  <a:gd name="T90" fmla="*/ 339 w 771"/>
                  <a:gd name="T91" fmla="*/ 8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1" h="790">
                    <a:moveTo>
                      <a:pt x="306" y="249"/>
                    </a:moveTo>
                    <a:lnTo>
                      <a:pt x="299" y="258"/>
                    </a:lnTo>
                    <a:lnTo>
                      <a:pt x="286" y="267"/>
                    </a:lnTo>
                    <a:lnTo>
                      <a:pt x="269" y="278"/>
                    </a:lnTo>
                    <a:lnTo>
                      <a:pt x="248" y="290"/>
                    </a:lnTo>
                    <a:lnTo>
                      <a:pt x="225" y="300"/>
                    </a:lnTo>
                    <a:lnTo>
                      <a:pt x="199" y="312"/>
                    </a:lnTo>
                    <a:lnTo>
                      <a:pt x="173" y="323"/>
                    </a:lnTo>
                    <a:lnTo>
                      <a:pt x="147" y="335"/>
                    </a:lnTo>
                    <a:lnTo>
                      <a:pt x="121" y="345"/>
                    </a:lnTo>
                    <a:lnTo>
                      <a:pt x="96" y="354"/>
                    </a:lnTo>
                    <a:lnTo>
                      <a:pt x="75" y="363"/>
                    </a:lnTo>
                    <a:lnTo>
                      <a:pt x="74" y="386"/>
                    </a:lnTo>
                    <a:lnTo>
                      <a:pt x="76" y="425"/>
                    </a:lnTo>
                    <a:lnTo>
                      <a:pt x="82" y="464"/>
                    </a:lnTo>
                    <a:lnTo>
                      <a:pt x="93" y="503"/>
                    </a:lnTo>
                    <a:lnTo>
                      <a:pt x="108" y="540"/>
                    </a:lnTo>
                    <a:lnTo>
                      <a:pt x="127" y="577"/>
                    </a:lnTo>
                    <a:lnTo>
                      <a:pt x="150" y="611"/>
                    </a:lnTo>
                    <a:lnTo>
                      <a:pt x="175" y="642"/>
                    </a:lnTo>
                    <a:lnTo>
                      <a:pt x="203" y="670"/>
                    </a:lnTo>
                    <a:lnTo>
                      <a:pt x="235" y="695"/>
                    </a:lnTo>
                    <a:lnTo>
                      <a:pt x="269" y="714"/>
                    </a:lnTo>
                    <a:lnTo>
                      <a:pt x="305" y="729"/>
                    </a:lnTo>
                    <a:lnTo>
                      <a:pt x="344" y="738"/>
                    </a:lnTo>
                    <a:lnTo>
                      <a:pt x="383" y="742"/>
                    </a:lnTo>
                    <a:lnTo>
                      <a:pt x="424" y="738"/>
                    </a:lnTo>
                    <a:lnTo>
                      <a:pt x="462" y="729"/>
                    </a:lnTo>
                    <a:lnTo>
                      <a:pt x="499" y="714"/>
                    </a:lnTo>
                    <a:lnTo>
                      <a:pt x="534" y="693"/>
                    </a:lnTo>
                    <a:lnTo>
                      <a:pt x="565" y="669"/>
                    </a:lnTo>
                    <a:lnTo>
                      <a:pt x="595" y="641"/>
                    </a:lnTo>
                    <a:lnTo>
                      <a:pt x="621" y="609"/>
                    </a:lnTo>
                    <a:lnTo>
                      <a:pt x="644" y="575"/>
                    </a:lnTo>
                    <a:lnTo>
                      <a:pt x="664" y="539"/>
                    </a:lnTo>
                    <a:lnTo>
                      <a:pt x="679" y="501"/>
                    </a:lnTo>
                    <a:lnTo>
                      <a:pt x="691" y="463"/>
                    </a:lnTo>
                    <a:lnTo>
                      <a:pt x="697" y="424"/>
                    </a:lnTo>
                    <a:lnTo>
                      <a:pt x="700" y="386"/>
                    </a:lnTo>
                    <a:lnTo>
                      <a:pt x="699" y="366"/>
                    </a:lnTo>
                    <a:lnTo>
                      <a:pt x="671" y="363"/>
                    </a:lnTo>
                    <a:lnTo>
                      <a:pt x="639" y="357"/>
                    </a:lnTo>
                    <a:lnTo>
                      <a:pt x="604" y="352"/>
                    </a:lnTo>
                    <a:lnTo>
                      <a:pt x="566" y="345"/>
                    </a:lnTo>
                    <a:lnTo>
                      <a:pt x="528" y="337"/>
                    </a:lnTo>
                    <a:lnTo>
                      <a:pt x="489" y="328"/>
                    </a:lnTo>
                    <a:lnTo>
                      <a:pt x="451" y="318"/>
                    </a:lnTo>
                    <a:lnTo>
                      <a:pt x="414" y="306"/>
                    </a:lnTo>
                    <a:lnTo>
                      <a:pt x="381" y="294"/>
                    </a:lnTo>
                    <a:lnTo>
                      <a:pt x="351" y="280"/>
                    </a:lnTo>
                    <a:lnTo>
                      <a:pt x="325" y="265"/>
                    </a:lnTo>
                    <a:lnTo>
                      <a:pt x="306" y="249"/>
                    </a:lnTo>
                    <a:close/>
                    <a:moveTo>
                      <a:pt x="419" y="0"/>
                    </a:moveTo>
                    <a:lnTo>
                      <a:pt x="461" y="2"/>
                    </a:lnTo>
                    <a:lnTo>
                      <a:pt x="507" y="9"/>
                    </a:lnTo>
                    <a:lnTo>
                      <a:pt x="556" y="22"/>
                    </a:lnTo>
                    <a:lnTo>
                      <a:pt x="606" y="40"/>
                    </a:lnTo>
                    <a:lnTo>
                      <a:pt x="634" y="55"/>
                    </a:lnTo>
                    <a:lnTo>
                      <a:pt x="658" y="73"/>
                    </a:lnTo>
                    <a:lnTo>
                      <a:pt x="680" y="94"/>
                    </a:lnTo>
                    <a:lnTo>
                      <a:pt x="697" y="117"/>
                    </a:lnTo>
                    <a:lnTo>
                      <a:pt x="711" y="144"/>
                    </a:lnTo>
                    <a:lnTo>
                      <a:pt x="722" y="173"/>
                    </a:lnTo>
                    <a:lnTo>
                      <a:pt x="731" y="204"/>
                    </a:lnTo>
                    <a:lnTo>
                      <a:pt x="738" y="237"/>
                    </a:lnTo>
                    <a:lnTo>
                      <a:pt x="742" y="272"/>
                    </a:lnTo>
                    <a:lnTo>
                      <a:pt x="745" y="309"/>
                    </a:lnTo>
                    <a:lnTo>
                      <a:pt x="746" y="346"/>
                    </a:lnTo>
                    <a:lnTo>
                      <a:pt x="746" y="353"/>
                    </a:lnTo>
                    <a:lnTo>
                      <a:pt x="747" y="358"/>
                    </a:lnTo>
                    <a:lnTo>
                      <a:pt x="757" y="364"/>
                    </a:lnTo>
                    <a:lnTo>
                      <a:pt x="764" y="372"/>
                    </a:lnTo>
                    <a:lnTo>
                      <a:pt x="770" y="382"/>
                    </a:lnTo>
                    <a:lnTo>
                      <a:pt x="771" y="394"/>
                    </a:lnTo>
                    <a:lnTo>
                      <a:pt x="765" y="456"/>
                    </a:lnTo>
                    <a:lnTo>
                      <a:pt x="762" y="468"/>
                    </a:lnTo>
                    <a:lnTo>
                      <a:pt x="755" y="477"/>
                    </a:lnTo>
                    <a:lnTo>
                      <a:pt x="745" y="484"/>
                    </a:lnTo>
                    <a:lnTo>
                      <a:pt x="734" y="487"/>
                    </a:lnTo>
                    <a:lnTo>
                      <a:pt x="722" y="526"/>
                    </a:lnTo>
                    <a:lnTo>
                      <a:pt x="706" y="564"/>
                    </a:lnTo>
                    <a:lnTo>
                      <a:pt x="685" y="601"/>
                    </a:lnTo>
                    <a:lnTo>
                      <a:pt x="663" y="636"/>
                    </a:lnTo>
                    <a:lnTo>
                      <a:pt x="637" y="668"/>
                    </a:lnTo>
                    <a:lnTo>
                      <a:pt x="607" y="698"/>
                    </a:lnTo>
                    <a:lnTo>
                      <a:pt x="576" y="725"/>
                    </a:lnTo>
                    <a:lnTo>
                      <a:pt x="542" y="747"/>
                    </a:lnTo>
                    <a:lnTo>
                      <a:pt x="505" y="765"/>
                    </a:lnTo>
                    <a:lnTo>
                      <a:pt x="467" y="779"/>
                    </a:lnTo>
                    <a:lnTo>
                      <a:pt x="426" y="788"/>
                    </a:lnTo>
                    <a:lnTo>
                      <a:pt x="383" y="790"/>
                    </a:lnTo>
                    <a:lnTo>
                      <a:pt x="341" y="788"/>
                    </a:lnTo>
                    <a:lnTo>
                      <a:pt x="302" y="779"/>
                    </a:lnTo>
                    <a:lnTo>
                      <a:pt x="264" y="765"/>
                    </a:lnTo>
                    <a:lnTo>
                      <a:pt x="228" y="746"/>
                    </a:lnTo>
                    <a:lnTo>
                      <a:pt x="195" y="723"/>
                    </a:lnTo>
                    <a:lnTo>
                      <a:pt x="164" y="698"/>
                    </a:lnTo>
                    <a:lnTo>
                      <a:pt x="135" y="668"/>
                    </a:lnTo>
                    <a:lnTo>
                      <a:pt x="109" y="635"/>
                    </a:lnTo>
                    <a:lnTo>
                      <a:pt x="87" y="600"/>
                    </a:lnTo>
                    <a:lnTo>
                      <a:pt x="67" y="563"/>
                    </a:lnTo>
                    <a:lnTo>
                      <a:pt x="51" y="525"/>
                    </a:lnTo>
                    <a:lnTo>
                      <a:pt x="38" y="486"/>
                    </a:lnTo>
                    <a:lnTo>
                      <a:pt x="27" y="484"/>
                    </a:lnTo>
                    <a:lnTo>
                      <a:pt x="16" y="476"/>
                    </a:lnTo>
                    <a:lnTo>
                      <a:pt x="8" y="466"/>
                    </a:lnTo>
                    <a:lnTo>
                      <a:pt x="5" y="455"/>
                    </a:lnTo>
                    <a:lnTo>
                      <a:pt x="0" y="393"/>
                    </a:lnTo>
                    <a:lnTo>
                      <a:pt x="1" y="380"/>
                    </a:lnTo>
                    <a:lnTo>
                      <a:pt x="6" y="369"/>
                    </a:lnTo>
                    <a:lnTo>
                      <a:pt x="16" y="361"/>
                    </a:lnTo>
                    <a:lnTo>
                      <a:pt x="27" y="356"/>
                    </a:lnTo>
                    <a:lnTo>
                      <a:pt x="28" y="345"/>
                    </a:lnTo>
                    <a:lnTo>
                      <a:pt x="27" y="319"/>
                    </a:lnTo>
                    <a:lnTo>
                      <a:pt x="27" y="291"/>
                    </a:lnTo>
                    <a:lnTo>
                      <a:pt x="30" y="263"/>
                    </a:lnTo>
                    <a:lnTo>
                      <a:pt x="35" y="235"/>
                    </a:lnTo>
                    <a:lnTo>
                      <a:pt x="43" y="207"/>
                    </a:lnTo>
                    <a:lnTo>
                      <a:pt x="53" y="180"/>
                    </a:lnTo>
                    <a:lnTo>
                      <a:pt x="66" y="155"/>
                    </a:lnTo>
                    <a:lnTo>
                      <a:pt x="81" y="130"/>
                    </a:lnTo>
                    <a:lnTo>
                      <a:pt x="100" y="109"/>
                    </a:lnTo>
                    <a:lnTo>
                      <a:pt x="122" y="88"/>
                    </a:lnTo>
                    <a:lnTo>
                      <a:pt x="147" y="71"/>
                    </a:lnTo>
                    <a:lnTo>
                      <a:pt x="174" y="56"/>
                    </a:lnTo>
                    <a:lnTo>
                      <a:pt x="205" y="46"/>
                    </a:lnTo>
                    <a:lnTo>
                      <a:pt x="240" y="39"/>
                    </a:lnTo>
                    <a:lnTo>
                      <a:pt x="247" y="38"/>
                    </a:lnTo>
                    <a:lnTo>
                      <a:pt x="257" y="40"/>
                    </a:lnTo>
                    <a:lnTo>
                      <a:pt x="268" y="41"/>
                    </a:lnTo>
                    <a:lnTo>
                      <a:pt x="276" y="42"/>
                    </a:lnTo>
                    <a:lnTo>
                      <a:pt x="281" y="42"/>
                    </a:lnTo>
                    <a:lnTo>
                      <a:pt x="286" y="39"/>
                    </a:lnTo>
                    <a:lnTo>
                      <a:pt x="291" y="34"/>
                    </a:lnTo>
                    <a:lnTo>
                      <a:pt x="296" y="27"/>
                    </a:lnTo>
                    <a:lnTo>
                      <a:pt x="301" y="22"/>
                    </a:lnTo>
                    <a:lnTo>
                      <a:pt x="305" y="20"/>
                    </a:lnTo>
                    <a:lnTo>
                      <a:pt x="339" y="8"/>
                    </a:lnTo>
                    <a:lnTo>
                      <a:pt x="377" y="2"/>
                    </a:lnTo>
                    <a:lnTo>
                      <a:pt x="4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3" name="Freeform 15">
                <a:extLst>
                  <a:ext uri="{FF2B5EF4-FFF2-40B4-BE49-F238E27FC236}">
                    <a16:creationId xmlns:a16="http://schemas.microsoft.com/office/drawing/2014/main" id="{442C79BA-95B5-4853-899F-6B28E4B42AAF}"/>
                  </a:ext>
                </a:extLst>
              </p:cNvPr>
              <p:cNvSpPr>
                <a:spLocks/>
              </p:cNvSpPr>
              <p:nvPr/>
            </p:nvSpPr>
            <p:spPr bwMode="auto">
              <a:xfrm>
                <a:off x="2489" y="871"/>
                <a:ext cx="139" cy="134"/>
              </a:xfrm>
              <a:custGeom>
                <a:avLst/>
                <a:gdLst>
                  <a:gd name="T0" fmla="*/ 229 w 418"/>
                  <a:gd name="T1" fmla="*/ 0 h 403"/>
                  <a:gd name="T2" fmla="*/ 236 w 418"/>
                  <a:gd name="T3" fmla="*/ 0 h 403"/>
                  <a:gd name="T4" fmla="*/ 260 w 418"/>
                  <a:gd name="T5" fmla="*/ 7 h 403"/>
                  <a:gd name="T6" fmla="*/ 284 w 418"/>
                  <a:gd name="T7" fmla="*/ 19 h 403"/>
                  <a:gd name="T8" fmla="*/ 305 w 418"/>
                  <a:gd name="T9" fmla="*/ 33 h 403"/>
                  <a:gd name="T10" fmla="*/ 324 w 418"/>
                  <a:gd name="T11" fmla="*/ 54 h 403"/>
                  <a:gd name="T12" fmla="*/ 341 w 418"/>
                  <a:gd name="T13" fmla="*/ 76 h 403"/>
                  <a:gd name="T14" fmla="*/ 356 w 418"/>
                  <a:gd name="T15" fmla="*/ 102 h 403"/>
                  <a:gd name="T16" fmla="*/ 369 w 418"/>
                  <a:gd name="T17" fmla="*/ 130 h 403"/>
                  <a:gd name="T18" fmla="*/ 381 w 418"/>
                  <a:gd name="T19" fmla="*/ 160 h 403"/>
                  <a:gd name="T20" fmla="*/ 391 w 418"/>
                  <a:gd name="T21" fmla="*/ 191 h 403"/>
                  <a:gd name="T22" fmla="*/ 399 w 418"/>
                  <a:gd name="T23" fmla="*/ 222 h 403"/>
                  <a:gd name="T24" fmla="*/ 407 w 418"/>
                  <a:gd name="T25" fmla="*/ 253 h 403"/>
                  <a:gd name="T26" fmla="*/ 413 w 418"/>
                  <a:gd name="T27" fmla="*/ 284 h 403"/>
                  <a:gd name="T28" fmla="*/ 418 w 418"/>
                  <a:gd name="T29" fmla="*/ 313 h 403"/>
                  <a:gd name="T30" fmla="*/ 417 w 418"/>
                  <a:gd name="T31" fmla="*/ 313 h 403"/>
                  <a:gd name="T32" fmla="*/ 414 w 418"/>
                  <a:gd name="T33" fmla="*/ 312 h 403"/>
                  <a:gd name="T34" fmla="*/ 403 w 418"/>
                  <a:gd name="T35" fmla="*/ 311 h 403"/>
                  <a:gd name="T36" fmla="*/ 392 w 418"/>
                  <a:gd name="T37" fmla="*/ 310 h 403"/>
                  <a:gd name="T38" fmla="*/ 384 w 418"/>
                  <a:gd name="T39" fmla="*/ 310 h 403"/>
                  <a:gd name="T40" fmla="*/ 349 w 418"/>
                  <a:gd name="T41" fmla="*/ 317 h 403"/>
                  <a:gd name="T42" fmla="*/ 317 w 418"/>
                  <a:gd name="T43" fmla="*/ 328 h 403"/>
                  <a:gd name="T44" fmla="*/ 288 w 418"/>
                  <a:gd name="T45" fmla="*/ 343 h 403"/>
                  <a:gd name="T46" fmla="*/ 262 w 418"/>
                  <a:gd name="T47" fmla="*/ 360 h 403"/>
                  <a:gd name="T48" fmla="*/ 240 w 418"/>
                  <a:gd name="T49" fmla="*/ 380 h 403"/>
                  <a:gd name="T50" fmla="*/ 220 w 418"/>
                  <a:gd name="T51" fmla="*/ 403 h 403"/>
                  <a:gd name="T52" fmla="*/ 218 w 418"/>
                  <a:gd name="T53" fmla="*/ 374 h 403"/>
                  <a:gd name="T54" fmla="*/ 216 w 418"/>
                  <a:gd name="T55" fmla="*/ 345 h 403"/>
                  <a:gd name="T56" fmla="*/ 213 w 418"/>
                  <a:gd name="T57" fmla="*/ 317 h 403"/>
                  <a:gd name="T58" fmla="*/ 208 w 418"/>
                  <a:gd name="T59" fmla="*/ 289 h 403"/>
                  <a:gd name="T60" fmla="*/ 200 w 418"/>
                  <a:gd name="T61" fmla="*/ 262 h 403"/>
                  <a:gd name="T62" fmla="*/ 190 w 418"/>
                  <a:gd name="T63" fmla="*/ 237 h 403"/>
                  <a:gd name="T64" fmla="*/ 178 w 418"/>
                  <a:gd name="T65" fmla="*/ 212 h 403"/>
                  <a:gd name="T66" fmla="*/ 162 w 418"/>
                  <a:gd name="T67" fmla="*/ 191 h 403"/>
                  <a:gd name="T68" fmla="*/ 142 w 418"/>
                  <a:gd name="T69" fmla="*/ 172 h 403"/>
                  <a:gd name="T70" fmla="*/ 120 w 418"/>
                  <a:gd name="T71" fmla="*/ 155 h 403"/>
                  <a:gd name="T72" fmla="*/ 93 w 418"/>
                  <a:gd name="T73" fmla="*/ 141 h 403"/>
                  <a:gd name="T74" fmla="*/ 62 w 418"/>
                  <a:gd name="T75" fmla="*/ 129 h 403"/>
                  <a:gd name="T76" fmla="*/ 31 w 418"/>
                  <a:gd name="T77" fmla="*/ 120 h 403"/>
                  <a:gd name="T78" fmla="*/ 0 w 418"/>
                  <a:gd name="T79" fmla="*/ 114 h 403"/>
                  <a:gd name="T80" fmla="*/ 47 w 418"/>
                  <a:gd name="T81" fmla="*/ 75 h 403"/>
                  <a:gd name="T82" fmla="*/ 47 w 418"/>
                  <a:gd name="T83" fmla="*/ 75 h 403"/>
                  <a:gd name="T84" fmla="*/ 47 w 418"/>
                  <a:gd name="T85" fmla="*/ 75 h 403"/>
                  <a:gd name="T86" fmla="*/ 122 w 418"/>
                  <a:gd name="T87" fmla="*/ 134 h 403"/>
                  <a:gd name="T88" fmla="*/ 218 w 418"/>
                  <a:gd name="T89" fmla="*/ 2 h 403"/>
                  <a:gd name="T90" fmla="*/ 224 w 418"/>
                  <a:gd name="T91" fmla="*/ 0 h 403"/>
                  <a:gd name="T92" fmla="*/ 229 w 41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8" h="403">
                    <a:moveTo>
                      <a:pt x="229" y="0"/>
                    </a:moveTo>
                    <a:lnTo>
                      <a:pt x="236" y="0"/>
                    </a:lnTo>
                    <a:lnTo>
                      <a:pt x="260" y="7"/>
                    </a:lnTo>
                    <a:lnTo>
                      <a:pt x="284" y="19"/>
                    </a:lnTo>
                    <a:lnTo>
                      <a:pt x="305" y="33"/>
                    </a:lnTo>
                    <a:lnTo>
                      <a:pt x="324" y="54"/>
                    </a:lnTo>
                    <a:lnTo>
                      <a:pt x="341" y="76"/>
                    </a:lnTo>
                    <a:lnTo>
                      <a:pt x="356" y="102"/>
                    </a:lnTo>
                    <a:lnTo>
                      <a:pt x="369" y="130"/>
                    </a:lnTo>
                    <a:lnTo>
                      <a:pt x="381" y="160"/>
                    </a:lnTo>
                    <a:lnTo>
                      <a:pt x="391" y="191"/>
                    </a:lnTo>
                    <a:lnTo>
                      <a:pt x="399" y="222"/>
                    </a:lnTo>
                    <a:lnTo>
                      <a:pt x="407" y="253"/>
                    </a:lnTo>
                    <a:lnTo>
                      <a:pt x="413" y="284"/>
                    </a:lnTo>
                    <a:lnTo>
                      <a:pt x="418" y="313"/>
                    </a:lnTo>
                    <a:lnTo>
                      <a:pt x="417" y="313"/>
                    </a:lnTo>
                    <a:lnTo>
                      <a:pt x="414" y="312"/>
                    </a:lnTo>
                    <a:lnTo>
                      <a:pt x="403" y="311"/>
                    </a:lnTo>
                    <a:lnTo>
                      <a:pt x="392" y="310"/>
                    </a:lnTo>
                    <a:lnTo>
                      <a:pt x="384" y="310"/>
                    </a:lnTo>
                    <a:lnTo>
                      <a:pt x="349" y="317"/>
                    </a:lnTo>
                    <a:lnTo>
                      <a:pt x="317" y="328"/>
                    </a:lnTo>
                    <a:lnTo>
                      <a:pt x="288" y="343"/>
                    </a:lnTo>
                    <a:lnTo>
                      <a:pt x="262" y="360"/>
                    </a:lnTo>
                    <a:lnTo>
                      <a:pt x="240" y="380"/>
                    </a:lnTo>
                    <a:lnTo>
                      <a:pt x="220" y="403"/>
                    </a:lnTo>
                    <a:lnTo>
                      <a:pt x="218" y="374"/>
                    </a:lnTo>
                    <a:lnTo>
                      <a:pt x="216" y="345"/>
                    </a:lnTo>
                    <a:lnTo>
                      <a:pt x="213" y="317"/>
                    </a:lnTo>
                    <a:lnTo>
                      <a:pt x="208" y="289"/>
                    </a:lnTo>
                    <a:lnTo>
                      <a:pt x="200" y="262"/>
                    </a:lnTo>
                    <a:lnTo>
                      <a:pt x="190" y="237"/>
                    </a:lnTo>
                    <a:lnTo>
                      <a:pt x="178" y="212"/>
                    </a:lnTo>
                    <a:lnTo>
                      <a:pt x="162" y="191"/>
                    </a:lnTo>
                    <a:lnTo>
                      <a:pt x="142" y="172"/>
                    </a:lnTo>
                    <a:lnTo>
                      <a:pt x="120" y="155"/>
                    </a:lnTo>
                    <a:lnTo>
                      <a:pt x="93" y="141"/>
                    </a:lnTo>
                    <a:lnTo>
                      <a:pt x="62" y="129"/>
                    </a:lnTo>
                    <a:lnTo>
                      <a:pt x="31" y="120"/>
                    </a:lnTo>
                    <a:lnTo>
                      <a:pt x="0" y="114"/>
                    </a:lnTo>
                    <a:lnTo>
                      <a:pt x="47" y="75"/>
                    </a:lnTo>
                    <a:lnTo>
                      <a:pt x="47" y="75"/>
                    </a:lnTo>
                    <a:lnTo>
                      <a:pt x="47" y="75"/>
                    </a:lnTo>
                    <a:lnTo>
                      <a:pt x="122" y="134"/>
                    </a:lnTo>
                    <a:lnTo>
                      <a:pt x="218" y="2"/>
                    </a:lnTo>
                    <a:lnTo>
                      <a:pt x="224" y="0"/>
                    </a:lnTo>
                    <a:lnTo>
                      <a:pt x="22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4" name="Freeform 16">
                <a:extLst>
                  <a:ext uri="{FF2B5EF4-FFF2-40B4-BE49-F238E27FC236}">
                    <a16:creationId xmlns:a16="http://schemas.microsoft.com/office/drawing/2014/main" id="{E035A08B-6E0D-4051-B440-ADF654194C22}"/>
                  </a:ext>
                </a:extLst>
              </p:cNvPr>
              <p:cNvSpPr>
                <a:spLocks/>
              </p:cNvSpPr>
              <p:nvPr/>
            </p:nvSpPr>
            <p:spPr bwMode="auto">
              <a:xfrm>
                <a:off x="2686" y="871"/>
                <a:ext cx="226" cy="126"/>
              </a:xfrm>
              <a:custGeom>
                <a:avLst/>
                <a:gdLst>
                  <a:gd name="T0" fmla="*/ 552 w 679"/>
                  <a:gd name="T1" fmla="*/ 0 h 377"/>
                  <a:gd name="T2" fmla="*/ 598 w 679"/>
                  <a:gd name="T3" fmla="*/ 16 h 377"/>
                  <a:gd name="T4" fmla="*/ 635 w 679"/>
                  <a:gd name="T5" fmla="*/ 47 h 377"/>
                  <a:gd name="T6" fmla="*/ 666 w 679"/>
                  <a:gd name="T7" fmla="*/ 91 h 377"/>
                  <a:gd name="T8" fmla="*/ 639 w 679"/>
                  <a:gd name="T9" fmla="*/ 110 h 377"/>
                  <a:gd name="T10" fmla="*/ 563 w 679"/>
                  <a:gd name="T11" fmla="*/ 107 h 377"/>
                  <a:gd name="T12" fmla="*/ 494 w 679"/>
                  <a:gd name="T13" fmla="*/ 123 h 377"/>
                  <a:gd name="T14" fmla="*/ 477 w 679"/>
                  <a:gd name="T15" fmla="*/ 138 h 377"/>
                  <a:gd name="T16" fmla="*/ 475 w 679"/>
                  <a:gd name="T17" fmla="*/ 141 h 377"/>
                  <a:gd name="T18" fmla="*/ 470 w 679"/>
                  <a:gd name="T19" fmla="*/ 140 h 377"/>
                  <a:gd name="T20" fmla="*/ 451 w 679"/>
                  <a:gd name="T21" fmla="*/ 137 h 377"/>
                  <a:gd name="T22" fmla="*/ 412 w 679"/>
                  <a:gd name="T23" fmla="*/ 145 h 377"/>
                  <a:gd name="T24" fmla="*/ 359 w 679"/>
                  <a:gd name="T25" fmla="*/ 168 h 377"/>
                  <a:gd name="T26" fmla="*/ 316 w 679"/>
                  <a:gd name="T27" fmla="*/ 204 h 377"/>
                  <a:gd name="T28" fmla="*/ 285 w 679"/>
                  <a:gd name="T29" fmla="*/ 248 h 377"/>
                  <a:gd name="T30" fmla="*/ 266 w 679"/>
                  <a:gd name="T31" fmla="*/ 298 h 377"/>
                  <a:gd name="T32" fmla="*/ 256 w 679"/>
                  <a:gd name="T33" fmla="*/ 350 h 377"/>
                  <a:gd name="T34" fmla="*/ 238 w 679"/>
                  <a:gd name="T35" fmla="*/ 358 h 377"/>
                  <a:gd name="T36" fmla="*/ 196 w 679"/>
                  <a:gd name="T37" fmla="*/ 326 h 377"/>
                  <a:gd name="T38" fmla="*/ 127 w 679"/>
                  <a:gd name="T39" fmla="*/ 297 h 377"/>
                  <a:gd name="T40" fmla="*/ 41 w 679"/>
                  <a:gd name="T41" fmla="*/ 277 h 377"/>
                  <a:gd name="T42" fmla="*/ 7 w 679"/>
                  <a:gd name="T43" fmla="*/ 242 h 377"/>
                  <a:gd name="T44" fmla="*/ 23 w 679"/>
                  <a:gd name="T45" fmla="*/ 182 h 377"/>
                  <a:gd name="T46" fmla="*/ 44 w 679"/>
                  <a:gd name="T47" fmla="*/ 125 h 377"/>
                  <a:gd name="T48" fmla="*/ 73 w 679"/>
                  <a:gd name="T49" fmla="*/ 73 h 377"/>
                  <a:gd name="T50" fmla="*/ 108 w 679"/>
                  <a:gd name="T51" fmla="*/ 32 h 377"/>
                  <a:gd name="T52" fmla="*/ 151 w 679"/>
                  <a:gd name="T53" fmla="*/ 7 h 377"/>
                  <a:gd name="T54" fmla="*/ 182 w 679"/>
                  <a:gd name="T55" fmla="*/ 0 h 377"/>
                  <a:gd name="T56" fmla="*/ 192 w 679"/>
                  <a:gd name="T57" fmla="*/ 2 h 377"/>
                  <a:gd name="T58" fmla="*/ 363 w 679"/>
                  <a:gd name="T59" fmla="*/ 75 h 377"/>
                  <a:gd name="T60" fmla="*/ 363 w 679"/>
                  <a:gd name="T61" fmla="*/ 75 h 377"/>
                  <a:gd name="T62" fmla="*/ 438 w 679"/>
                  <a:gd name="T63" fmla="*/ 134 h 377"/>
                  <a:gd name="T64" fmla="*/ 540 w 679"/>
                  <a:gd name="T6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9" h="377">
                    <a:moveTo>
                      <a:pt x="545" y="0"/>
                    </a:moveTo>
                    <a:lnTo>
                      <a:pt x="552" y="0"/>
                    </a:lnTo>
                    <a:lnTo>
                      <a:pt x="575" y="6"/>
                    </a:lnTo>
                    <a:lnTo>
                      <a:pt x="598" y="16"/>
                    </a:lnTo>
                    <a:lnTo>
                      <a:pt x="617" y="30"/>
                    </a:lnTo>
                    <a:lnTo>
                      <a:pt x="635" y="47"/>
                    </a:lnTo>
                    <a:lnTo>
                      <a:pt x="651" y="69"/>
                    </a:lnTo>
                    <a:lnTo>
                      <a:pt x="666" y="91"/>
                    </a:lnTo>
                    <a:lnTo>
                      <a:pt x="679" y="117"/>
                    </a:lnTo>
                    <a:lnTo>
                      <a:pt x="639" y="110"/>
                    </a:lnTo>
                    <a:lnTo>
                      <a:pt x="601" y="106"/>
                    </a:lnTo>
                    <a:lnTo>
                      <a:pt x="563" y="107"/>
                    </a:lnTo>
                    <a:lnTo>
                      <a:pt x="527" y="113"/>
                    </a:lnTo>
                    <a:lnTo>
                      <a:pt x="494" y="123"/>
                    </a:lnTo>
                    <a:lnTo>
                      <a:pt x="485" y="129"/>
                    </a:lnTo>
                    <a:lnTo>
                      <a:pt x="477" y="138"/>
                    </a:lnTo>
                    <a:lnTo>
                      <a:pt x="476" y="140"/>
                    </a:lnTo>
                    <a:lnTo>
                      <a:pt x="475" y="141"/>
                    </a:lnTo>
                    <a:lnTo>
                      <a:pt x="472" y="140"/>
                    </a:lnTo>
                    <a:lnTo>
                      <a:pt x="470" y="140"/>
                    </a:lnTo>
                    <a:lnTo>
                      <a:pt x="461" y="137"/>
                    </a:lnTo>
                    <a:lnTo>
                      <a:pt x="451" y="137"/>
                    </a:lnTo>
                    <a:lnTo>
                      <a:pt x="445" y="137"/>
                    </a:lnTo>
                    <a:lnTo>
                      <a:pt x="412" y="145"/>
                    </a:lnTo>
                    <a:lnTo>
                      <a:pt x="384" y="155"/>
                    </a:lnTo>
                    <a:lnTo>
                      <a:pt x="359" y="168"/>
                    </a:lnTo>
                    <a:lnTo>
                      <a:pt x="335" y="184"/>
                    </a:lnTo>
                    <a:lnTo>
                      <a:pt x="316" y="204"/>
                    </a:lnTo>
                    <a:lnTo>
                      <a:pt x="299" y="225"/>
                    </a:lnTo>
                    <a:lnTo>
                      <a:pt x="285" y="248"/>
                    </a:lnTo>
                    <a:lnTo>
                      <a:pt x="274" y="272"/>
                    </a:lnTo>
                    <a:lnTo>
                      <a:pt x="266" y="298"/>
                    </a:lnTo>
                    <a:lnTo>
                      <a:pt x="259" y="324"/>
                    </a:lnTo>
                    <a:lnTo>
                      <a:pt x="256" y="350"/>
                    </a:lnTo>
                    <a:lnTo>
                      <a:pt x="255" y="377"/>
                    </a:lnTo>
                    <a:lnTo>
                      <a:pt x="238" y="358"/>
                    </a:lnTo>
                    <a:lnTo>
                      <a:pt x="219" y="341"/>
                    </a:lnTo>
                    <a:lnTo>
                      <a:pt x="196" y="326"/>
                    </a:lnTo>
                    <a:lnTo>
                      <a:pt x="170" y="313"/>
                    </a:lnTo>
                    <a:lnTo>
                      <a:pt x="127" y="297"/>
                    </a:lnTo>
                    <a:lnTo>
                      <a:pt x="84" y="285"/>
                    </a:lnTo>
                    <a:lnTo>
                      <a:pt x="41" y="277"/>
                    </a:lnTo>
                    <a:lnTo>
                      <a:pt x="0" y="272"/>
                    </a:lnTo>
                    <a:lnTo>
                      <a:pt x="7" y="242"/>
                    </a:lnTo>
                    <a:lnTo>
                      <a:pt x="14" y="212"/>
                    </a:lnTo>
                    <a:lnTo>
                      <a:pt x="23" y="182"/>
                    </a:lnTo>
                    <a:lnTo>
                      <a:pt x="32" y="152"/>
                    </a:lnTo>
                    <a:lnTo>
                      <a:pt x="44" y="125"/>
                    </a:lnTo>
                    <a:lnTo>
                      <a:pt x="58" y="98"/>
                    </a:lnTo>
                    <a:lnTo>
                      <a:pt x="73" y="73"/>
                    </a:lnTo>
                    <a:lnTo>
                      <a:pt x="89" y="52"/>
                    </a:lnTo>
                    <a:lnTo>
                      <a:pt x="108" y="32"/>
                    </a:lnTo>
                    <a:lnTo>
                      <a:pt x="129" y="19"/>
                    </a:lnTo>
                    <a:lnTo>
                      <a:pt x="151" y="7"/>
                    </a:lnTo>
                    <a:lnTo>
                      <a:pt x="176" y="1"/>
                    </a:lnTo>
                    <a:lnTo>
                      <a:pt x="182" y="0"/>
                    </a:lnTo>
                    <a:lnTo>
                      <a:pt x="188" y="1"/>
                    </a:lnTo>
                    <a:lnTo>
                      <a:pt x="192" y="2"/>
                    </a:lnTo>
                    <a:lnTo>
                      <a:pt x="289" y="135"/>
                    </a:lnTo>
                    <a:lnTo>
                      <a:pt x="363" y="75"/>
                    </a:lnTo>
                    <a:lnTo>
                      <a:pt x="363" y="75"/>
                    </a:lnTo>
                    <a:lnTo>
                      <a:pt x="363" y="75"/>
                    </a:lnTo>
                    <a:lnTo>
                      <a:pt x="364" y="75"/>
                    </a:lnTo>
                    <a:lnTo>
                      <a:pt x="438" y="134"/>
                    </a:lnTo>
                    <a:lnTo>
                      <a:pt x="536" y="2"/>
                    </a:lnTo>
                    <a:lnTo>
                      <a:pt x="540" y="0"/>
                    </a:lnTo>
                    <a:lnTo>
                      <a:pt x="5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5" name="Freeform 17">
                <a:extLst>
                  <a:ext uri="{FF2B5EF4-FFF2-40B4-BE49-F238E27FC236}">
                    <a16:creationId xmlns:a16="http://schemas.microsoft.com/office/drawing/2014/main" id="{FECE4963-EE71-4CDE-868A-C97106235C80}"/>
                  </a:ext>
                </a:extLst>
              </p:cNvPr>
              <p:cNvSpPr>
                <a:spLocks/>
              </p:cNvSpPr>
              <p:nvPr/>
            </p:nvSpPr>
            <p:spPr bwMode="auto">
              <a:xfrm>
                <a:off x="2479" y="1212"/>
                <a:ext cx="373" cy="216"/>
              </a:xfrm>
              <a:custGeom>
                <a:avLst/>
                <a:gdLst>
                  <a:gd name="T0" fmla="*/ 819 w 1118"/>
                  <a:gd name="T1" fmla="*/ 0 h 646"/>
                  <a:gd name="T2" fmla="*/ 832 w 1118"/>
                  <a:gd name="T3" fmla="*/ 0 h 646"/>
                  <a:gd name="T4" fmla="*/ 864 w 1118"/>
                  <a:gd name="T5" fmla="*/ 8 h 646"/>
                  <a:gd name="T6" fmla="*/ 894 w 1118"/>
                  <a:gd name="T7" fmla="*/ 22 h 646"/>
                  <a:gd name="T8" fmla="*/ 922 w 1118"/>
                  <a:gd name="T9" fmla="*/ 39 h 646"/>
                  <a:gd name="T10" fmla="*/ 947 w 1118"/>
                  <a:gd name="T11" fmla="*/ 61 h 646"/>
                  <a:gd name="T12" fmla="*/ 969 w 1118"/>
                  <a:gd name="T13" fmla="*/ 88 h 646"/>
                  <a:gd name="T14" fmla="*/ 991 w 1118"/>
                  <a:gd name="T15" fmla="*/ 117 h 646"/>
                  <a:gd name="T16" fmla="*/ 1009 w 1118"/>
                  <a:gd name="T17" fmla="*/ 149 h 646"/>
                  <a:gd name="T18" fmla="*/ 1026 w 1118"/>
                  <a:gd name="T19" fmla="*/ 184 h 646"/>
                  <a:gd name="T20" fmla="*/ 1041 w 1118"/>
                  <a:gd name="T21" fmla="*/ 221 h 646"/>
                  <a:gd name="T22" fmla="*/ 1054 w 1118"/>
                  <a:gd name="T23" fmla="*/ 258 h 646"/>
                  <a:gd name="T24" fmla="*/ 1066 w 1118"/>
                  <a:gd name="T25" fmla="*/ 298 h 646"/>
                  <a:gd name="T26" fmla="*/ 1075 w 1118"/>
                  <a:gd name="T27" fmla="*/ 336 h 646"/>
                  <a:gd name="T28" fmla="*/ 1085 w 1118"/>
                  <a:gd name="T29" fmla="*/ 375 h 646"/>
                  <a:gd name="T30" fmla="*/ 1092 w 1118"/>
                  <a:gd name="T31" fmla="*/ 413 h 646"/>
                  <a:gd name="T32" fmla="*/ 1098 w 1118"/>
                  <a:gd name="T33" fmla="*/ 451 h 646"/>
                  <a:gd name="T34" fmla="*/ 1103 w 1118"/>
                  <a:gd name="T35" fmla="*/ 486 h 646"/>
                  <a:gd name="T36" fmla="*/ 1107 w 1118"/>
                  <a:gd name="T37" fmla="*/ 518 h 646"/>
                  <a:gd name="T38" fmla="*/ 1111 w 1118"/>
                  <a:gd name="T39" fmla="*/ 549 h 646"/>
                  <a:gd name="T40" fmla="*/ 1114 w 1118"/>
                  <a:gd name="T41" fmla="*/ 576 h 646"/>
                  <a:gd name="T42" fmla="*/ 1115 w 1118"/>
                  <a:gd name="T43" fmla="*/ 599 h 646"/>
                  <a:gd name="T44" fmla="*/ 1116 w 1118"/>
                  <a:gd name="T45" fmla="*/ 618 h 646"/>
                  <a:gd name="T46" fmla="*/ 1117 w 1118"/>
                  <a:gd name="T47" fmla="*/ 632 h 646"/>
                  <a:gd name="T48" fmla="*/ 1118 w 1118"/>
                  <a:gd name="T49" fmla="*/ 642 h 646"/>
                  <a:gd name="T50" fmla="*/ 1118 w 1118"/>
                  <a:gd name="T51" fmla="*/ 645 h 646"/>
                  <a:gd name="T52" fmla="*/ 559 w 1118"/>
                  <a:gd name="T53" fmla="*/ 645 h 646"/>
                  <a:gd name="T54" fmla="*/ 559 w 1118"/>
                  <a:gd name="T55" fmla="*/ 646 h 646"/>
                  <a:gd name="T56" fmla="*/ 0 w 1118"/>
                  <a:gd name="T57" fmla="*/ 645 h 646"/>
                  <a:gd name="T58" fmla="*/ 0 w 1118"/>
                  <a:gd name="T59" fmla="*/ 642 h 646"/>
                  <a:gd name="T60" fmla="*/ 0 w 1118"/>
                  <a:gd name="T61" fmla="*/ 633 h 646"/>
                  <a:gd name="T62" fmla="*/ 1 w 1118"/>
                  <a:gd name="T63" fmla="*/ 619 h 646"/>
                  <a:gd name="T64" fmla="*/ 2 w 1118"/>
                  <a:gd name="T65" fmla="*/ 600 h 646"/>
                  <a:gd name="T66" fmla="*/ 4 w 1118"/>
                  <a:gd name="T67" fmla="*/ 577 h 646"/>
                  <a:gd name="T68" fmla="*/ 7 w 1118"/>
                  <a:gd name="T69" fmla="*/ 549 h 646"/>
                  <a:gd name="T70" fmla="*/ 10 w 1118"/>
                  <a:gd name="T71" fmla="*/ 519 h 646"/>
                  <a:gd name="T72" fmla="*/ 14 w 1118"/>
                  <a:gd name="T73" fmla="*/ 486 h 646"/>
                  <a:gd name="T74" fmla="*/ 19 w 1118"/>
                  <a:gd name="T75" fmla="*/ 451 h 646"/>
                  <a:gd name="T76" fmla="*/ 26 w 1118"/>
                  <a:gd name="T77" fmla="*/ 415 h 646"/>
                  <a:gd name="T78" fmla="*/ 33 w 1118"/>
                  <a:gd name="T79" fmla="*/ 376 h 646"/>
                  <a:gd name="T80" fmla="*/ 42 w 1118"/>
                  <a:gd name="T81" fmla="*/ 337 h 646"/>
                  <a:gd name="T82" fmla="*/ 53 w 1118"/>
                  <a:gd name="T83" fmla="*/ 298 h 646"/>
                  <a:gd name="T84" fmla="*/ 63 w 1118"/>
                  <a:gd name="T85" fmla="*/ 259 h 646"/>
                  <a:gd name="T86" fmla="*/ 77 w 1118"/>
                  <a:gd name="T87" fmla="*/ 222 h 646"/>
                  <a:gd name="T88" fmla="*/ 92 w 1118"/>
                  <a:gd name="T89" fmla="*/ 185 h 646"/>
                  <a:gd name="T90" fmla="*/ 108 w 1118"/>
                  <a:gd name="T91" fmla="*/ 150 h 646"/>
                  <a:gd name="T92" fmla="*/ 128 w 1118"/>
                  <a:gd name="T93" fmla="*/ 118 h 646"/>
                  <a:gd name="T94" fmla="*/ 148 w 1118"/>
                  <a:gd name="T95" fmla="*/ 88 h 646"/>
                  <a:gd name="T96" fmla="*/ 170 w 1118"/>
                  <a:gd name="T97" fmla="*/ 62 h 646"/>
                  <a:gd name="T98" fmla="*/ 196 w 1118"/>
                  <a:gd name="T99" fmla="*/ 40 h 646"/>
                  <a:gd name="T100" fmla="*/ 223 w 1118"/>
                  <a:gd name="T101" fmla="*/ 22 h 646"/>
                  <a:gd name="T102" fmla="*/ 253 w 1118"/>
                  <a:gd name="T103" fmla="*/ 9 h 646"/>
                  <a:gd name="T104" fmla="*/ 285 w 1118"/>
                  <a:gd name="T105" fmla="*/ 1 h 646"/>
                  <a:gd name="T106" fmla="*/ 298 w 1118"/>
                  <a:gd name="T107" fmla="*/ 1 h 646"/>
                  <a:gd name="T108" fmla="*/ 309 w 1118"/>
                  <a:gd name="T109" fmla="*/ 4 h 646"/>
                  <a:gd name="T110" fmla="*/ 451 w 1118"/>
                  <a:gd name="T111" fmla="*/ 196 h 646"/>
                  <a:gd name="T112" fmla="*/ 559 w 1118"/>
                  <a:gd name="T113" fmla="*/ 110 h 646"/>
                  <a:gd name="T114" fmla="*/ 559 w 1118"/>
                  <a:gd name="T115" fmla="*/ 109 h 646"/>
                  <a:gd name="T116" fmla="*/ 559 w 1118"/>
                  <a:gd name="T117" fmla="*/ 109 h 646"/>
                  <a:gd name="T118" fmla="*/ 667 w 1118"/>
                  <a:gd name="T119" fmla="*/ 195 h 646"/>
                  <a:gd name="T120" fmla="*/ 809 w 1118"/>
                  <a:gd name="T121" fmla="*/ 3 h 646"/>
                  <a:gd name="T122" fmla="*/ 819 w 1118"/>
                  <a:gd name="T123"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8" h="646">
                    <a:moveTo>
                      <a:pt x="819" y="0"/>
                    </a:moveTo>
                    <a:lnTo>
                      <a:pt x="832" y="0"/>
                    </a:lnTo>
                    <a:lnTo>
                      <a:pt x="864" y="8"/>
                    </a:lnTo>
                    <a:lnTo>
                      <a:pt x="894" y="22"/>
                    </a:lnTo>
                    <a:lnTo>
                      <a:pt x="922" y="39"/>
                    </a:lnTo>
                    <a:lnTo>
                      <a:pt x="947" y="61"/>
                    </a:lnTo>
                    <a:lnTo>
                      <a:pt x="969" y="88"/>
                    </a:lnTo>
                    <a:lnTo>
                      <a:pt x="991" y="117"/>
                    </a:lnTo>
                    <a:lnTo>
                      <a:pt x="1009" y="149"/>
                    </a:lnTo>
                    <a:lnTo>
                      <a:pt x="1026" y="184"/>
                    </a:lnTo>
                    <a:lnTo>
                      <a:pt x="1041" y="221"/>
                    </a:lnTo>
                    <a:lnTo>
                      <a:pt x="1054" y="258"/>
                    </a:lnTo>
                    <a:lnTo>
                      <a:pt x="1066" y="298"/>
                    </a:lnTo>
                    <a:lnTo>
                      <a:pt x="1075" y="336"/>
                    </a:lnTo>
                    <a:lnTo>
                      <a:pt x="1085" y="375"/>
                    </a:lnTo>
                    <a:lnTo>
                      <a:pt x="1092" y="413"/>
                    </a:lnTo>
                    <a:lnTo>
                      <a:pt x="1098" y="451"/>
                    </a:lnTo>
                    <a:lnTo>
                      <a:pt x="1103" y="486"/>
                    </a:lnTo>
                    <a:lnTo>
                      <a:pt x="1107" y="518"/>
                    </a:lnTo>
                    <a:lnTo>
                      <a:pt x="1111" y="549"/>
                    </a:lnTo>
                    <a:lnTo>
                      <a:pt x="1114" y="576"/>
                    </a:lnTo>
                    <a:lnTo>
                      <a:pt x="1115" y="599"/>
                    </a:lnTo>
                    <a:lnTo>
                      <a:pt x="1116" y="618"/>
                    </a:lnTo>
                    <a:lnTo>
                      <a:pt x="1117" y="632"/>
                    </a:lnTo>
                    <a:lnTo>
                      <a:pt x="1118" y="642"/>
                    </a:lnTo>
                    <a:lnTo>
                      <a:pt x="1118" y="645"/>
                    </a:lnTo>
                    <a:lnTo>
                      <a:pt x="559" y="645"/>
                    </a:lnTo>
                    <a:lnTo>
                      <a:pt x="559" y="646"/>
                    </a:lnTo>
                    <a:lnTo>
                      <a:pt x="0" y="645"/>
                    </a:lnTo>
                    <a:lnTo>
                      <a:pt x="0" y="642"/>
                    </a:lnTo>
                    <a:lnTo>
                      <a:pt x="0" y="633"/>
                    </a:lnTo>
                    <a:lnTo>
                      <a:pt x="1" y="619"/>
                    </a:lnTo>
                    <a:lnTo>
                      <a:pt x="2" y="600"/>
                    </a:lnTo>
                    <a:lnTo>
                      <a:pt x="4" y="577"/>
                    </a:lnTo>
                    <a:lnTo>
                      <a:pt x="7" y="549"/>
                    </a:lnTo>
                    <a:lnTo>
                      <a:pt x="10" y="519"/>
                    </a:lnTo>
                    <a:lnTo>
                      <a:pt x="14" y="486"/>
                    </a:lnTo>
                    <a:lnTo>
                      <a:pt x="19" y="451"/>
                    </a:lnTo>
                    <a:lnTo>
                      <a:pt x="26" y="415"/>
                    </a:lnTo>
                    <a:lnTo>
                      <a:pt x="33" y="376"/>
                    </a:lnTo>
                    <a:lnTo>
                      <a:pt x="42" y="337"/>
                    </a:lnTo>
                    <a:lnTo>
                      <a:pt x="53" y="298"/>
                    </a:lnTo>
                    <a:lnTo>
                      <a:pt x="63" y="259"/>
                    </a:lnTo>
                    <a:lnTo>
                      <a:pt x="77" y="222"/>
                    </a:lnTo>
                    <a:lnTo>
                      <a:pt x="92" y="185"/>
                    </a:lnTo>
                    <a:lnTo>
                      <a:pt x="108" y="150"/>
                    </a:lnTo>
                    <a:lnTo>
                      <a:pt x="128" y="118"/>
                    </a:lnTo>
                    <a:lnTo>
                      <a:pt x="148" y="88"/>
                    </a:lnTo>
                    <a:lnTo>
                      <a:pt x="170" y="62"/>
                    </a:lnTo>
                    <a:lnTo>
                      <a:pt x="196" y="40"/>
                    </a:lnTo>
                    <a:lnTo>
                      <a:pt x="223" y="22"/>
                    </a:lnTo>
                    <a:lnTo>
                      <a:pt x="253" y="9"/>
                    </a:lnTo>
                    <a:lnTo>
                      <a:pt x="285" y="1"/>
                    </a:lnTo>
                    <a:lnTo>
                      <a:pt x="298" y="1"/>
                    </a:lnTo>
                    <a:lnTo>
                      <a:pt x="309" y="4"/>
                    </a:lnTo>
                    <a:lnTo>
                      <a:pt x="451" y="196"/>
                    </a:lnTo>
                    <a:lnTo>
                      <a:pt x="559" y="110"/>
                    </a:lnTo>
                    <a:lnTo>
                      <a:pt x="559" y="109"/>
                    </a:lnTo>
                    <a:lnTo>
                      <a:pt x="559" y="109"/>
                    </a:lnTo>
                    <a:lnTo>
                      <a:pt x="667" y="195"/>
                    </a:lnTo>
                    <a:lnTo>
                      <a:pt x="809" y="3"/>
                    </a:lnTo>
                    <a:lnTo>
                      <a:pt x="8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6" name="Freeform 18">
                <a:extLst>
                  <a:ext uri="{FF2B5EF4-FFF2-40B4-BE49-F238E27FC236}">
                    <a16:creationId xmlns:a16="http://schemas.microsoft.com/office/drawing/2014/main" id="{9FA6AC47-A0C1-4A52-A9A4-2EAE17FD0430}"/>
                  </a:ext>
                </a:extLst>
              </p:cNvPr>
              <p:cNvSpPr>
                <a:spLocks/>
              </p:cNvSpPr>
              <p:nvPr/>
            </p:nvSpPr>
            <p:spPr bwMode="auto">
              <a:xfrm>
                <a:off x="2728" y="1111"/>
                <a:ext cx="297" cy="175"/>
              </a:xfrm>
              <a:custGeom>
                <a:avLst/>
                <a:gdLst>
                  <a:gd name="T0" fmla="*/ 687 w 891"/>
                  <a:gd name="T1" fmla="*/ 8 h 525"/>
                  <a:gd name="T2" fmla="*/ 737 w 891"/>
                  <a:gd name="T3" fmla="*/ 36 h 525"/>
                  <a:gd name="T4" fmla="*/ 778 w 891"/>
                  <a:gd name="T5" fmla="*/ 82 h 525"/>
                  <a:gd name="T6" fmla="*/ 811 w 891"/>
                  <a:gd name="T7" fmla="*/ 139 h 525"/>
                  <a:gd name="T8" fmla="*/ 837 w 891"/>
                  <a:gd name="T9" fmla="*/ 205 h 525"/>
                  <a:gd name="T10" fmla="*/ 856 w 891"/>
                  <a:gd name="T11" fmla="*/ 274 h 525"/>
                  <a:gd name="T12" fmla="*/ 870 w 891"/>
                  <a:gd name="T13" fmla="*/ 342 h 525"/>
                  <a:gd name="T14" fmla="*/ 880 w 891"/>
                  <a:gd name="T15" fmla="*/ 405 h 525"/>
                  <a:gd name="T16" fmla="*/ 886 w 891"/>
                  <a:gd name="T17" fmla="*/ 458 h 525"/>
                  <a:gd name="T18" fmla="*/ 889 w 891"/>
                  <a:gd name="T19" fmla="*/ 499 h 525"/>
                  <a:gd name="T20" fmla="*/ 891 w 891"/>
                  <a:gd name="T21" fmla="*/ 520 h 525"/>
                  <a:gd name="T22" fmla="*/ 436 w 891"/>
                  <a:gd name="T23" fmla="*/ 525 h 525"/>
                  <a:gd name="T24" fmla="*/ 314 w 891"/>
                  <a:gd name="T25" fmla="*/ 525 h 525"/>
                  <a:gd name="T26" fmla="*/ 284 w 891"/>
                  <a:gd name="T27" fmla="*/ 455 h 525"/>
                  <a:gd name="T28" fmla="*/ 248 w 891"/>
                  <a:gd name="T29" fmla="*/ 392 h 525"/>
                  <a:gd name="T30" fmla="*/ 203 w 891"/>
                  <a:gd name="T31" fmla="*/ 341 h 525"/>
                  <a:gd name="T32" fmla="*/ 151 w 891"/>
                  <a:gd name="T33" fmla="*/ 303 h 525"/>
                  <a:gd name="T34" fmla="*/ 88 w 891"/>
                  <a:gd name="T35" fmla="*/ 284 h 525"/>
                  <a:gd name="T36" fmla="*/ 63 w 891"/>
                  <a:gd name="T37" fmla="*/ 286 h 525"/>
                  <a:gd name="T38" fmla="*/ 50 w 891"/>
                  <a:gd name="T39" fmla="*/ 290 h 525"/>
                  <a:gd name="T40" fmla="*/ 7 w 891"/>
                  <a:gd name="T41" fmla="*/ 316 h 525"/>
                  <a:gd name="T42" fmla="*/ 73 w 891"/>
                  <a:gd name="T43" fmla="*/ 258 h 525"/>
                  <a:gd name="T44" fmla="*/ 127 w 891"/>
                  <a:gd name="T45" fmla="*/ 189 h 525"/>
                  <a:gd name="T46" fmla="*/ 167 w 891"/>
                  <a:gd name="T47" fmla="*/ 112 h 525"/>
                  <a:gd name="T48" fmla="*/ 193 w 891"/>
                  <a:gd name="T49" fmla="*/ 65 h 525"/>
                  <a:gd name="T50" fmla="*/ 212 w 891"/>
                  <a:gd name="T51" fmla="*/ 43 h 525"/>
                  <a:gd name="T52" fmla="*/ 217 w 891"/>
                  <a:gd name="T53" fmla="*/ 2 h 525"/>
                  <a:gd name="T54" fmla="*/ 225 w 891"/>
                  <a:gd name="T55" fmla="*/ 2 h 525"/>
                  <a:gd name="T56" fmla="*/ 233 w 891"/>
                  <a:gd name="T57" fmla="*/ 3 h 525"/>
                  <a:gd name="T58" fmla="*/ 436 w 891"/>
                  <a:gd name="T59" fmla="*/ 90 h 525"/>
                  <a:gd name="T60" fmla="*/ 436 w 891"/>
                  <a:gd name="T61" fmla="*/ 90 h 525"/>
                  <a:gd name="T62" fmla="*/ 524 w 891"/>
                  <a:gd name="T63" fmla="*/ 160 h 525"/>
                  <a:gd name="T64" fmla="*/ 648 w 891"/>
                  <a:gd name="T6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525">
                    <a:moveTo>
                      <a:pt x="659" y="0"/>
                    </a:moveTo>
                    <a:lnTo>
                      <a:pt x="687" y="8"/>
                    </a:lnTo>
                    <a:lnTo>
                      <a:pt x="713" y="19"/>
                    </a:lnTo>
                    <a:lnTo>
                      <a:pt x="737" y="36"/>
                    </a:lnTo>
                    <a:lnTo>
                      <a:pt x="759" y="58"/>
                    </a:lnTo>
                    <a:lnTo>
                      <a:pt x="778" y="82"/>
                    </a:lnTo>
                    <a:lnTo>
                      <a:pt x="795" y="109"/>
                    </a:lnTo>
                    <a:lnTo>
                      <a:pt x="811" y="139"/>
                    </a:lnTo>
                    <a:lnTo>
                      <a:pt x="825" y="171"/>
                    </a:lnTo>
                    <a:lnTo>
                      <a:pt x="837" y="205"/>
                    </a:lnTo>
                    <a:lnTo>
                      <a:pt x="848" y="239"/>
                    </a:lnTo>
                    <a:lnTo>
                      <a:pt x="856" y="274"/>
                    </a:lnTo>
                    <a:lnTo>
                      <a:pt x="864" y="308"/>
                    </a:lnTo>
                    <a:lnTo>
                      <a:pt x="870" y="342"/>
                    </a:lnTo>
                    <a:lnTo>
                      <a:pt x="876" y="375"/>
                    </a:lnTo>
                    <a:lnTo>
                      <a:pt x="880" y="405"/>
                    </a:lnTo>
                    <a:lnTo>
                      <a:pt x="884" y="434"/>
                    </a:lnTo>
                    <a:lnTo>
                      <a:pt x="886" y="458"/>
                    </a:lnTo>
                    <a:lnTo>
                      <a:pt x="888" y="481"/>
                    </a:lnTo>
                    <a:lnTo>
                      <a:pt x="889" y="499"/>
                    </a:lnTo>
                    <a:lnTo>
                      <a:pt x="891" y="512"/>
                    </a:lnTo>
                    <a:lnTo>
                      <a:pt x="891" y="520"/>
                    </a:lnTo>
                    <a:lnTo>
                      <a:pt x="891" y="524"/>
                    </a:lnTo>
                    <a:lnTo>
                      <a:pt x="436" y="525"/>
                    </a:lnTo>
                    <a:lnTo>
                      <a:pt x="436" y="525"/>
                    </a:lnTo>
                    <a:lnTo>
                      <a:pt x="314" y="525"/>
                    </a:lnTo>
                    <a:lnTo>
                      <a:pt x="300" y="489"/>
                    </a:lnTo>
                    <a:lnTo>
                      <a:pt x="284" y="455"/>
                    </a:lnTo>
                    <a:lnTo>
                      <a:pt x="267" y="423"/>
                    </a:lnTo>
                    <a:lnTo>
                      <a:pt x="248" y="392"/>
                    </a:lnTo>
                    <a:lnTo>
                      <a:pt x="227" y="365"/>
                    </a:lnTo>
                    <a:lnTo>
                      <a:pt x="203" y="341"/>
                    </a:lnTo>
                    <a:lnTo>
                      <a:pt x="178" y="320"/>
                    </a:lnTo>
                    <a:lnTo>
                      <a:pt x="151" y="303"/>
                    </a:lnTo>
                    <a:lnTo>
                      <a:pt x="121" y="291"/>
                    </a:lnTo>
                    <a:lnTo>
                      <a:pt x="88" y="284"/>
                    </a:lnTo>
                    <a:lnTo>
                      <a:pt x="74" y="284"/>
                    </a:lnTo>
                    <a:lnTo>
                      <a:pt x="63" y="286"/>
                    </a:lnTo>
                    <a:lnTo>
                      <a:pt x="55" y="288"/>
                    </a:lnTo>
                    <a:lnTo>
                      <a:pt x="50" y="290"/>
                    </a:lnTo>
                    <a:lnTo>
                      <a:pt x="0" y="358"/>
                    </a:lnTo>
                    <a:lnTo>
                      <a:pt x="7" y="316"/>
                    </a:lnTo>
                    <a:lnTo>
                      <a:pt x="42" y="288"/>
                    </a:lnTo>
                    <a:lnTo>
                      <a:pt x="73" y="258"/>
                    </a:lnTo>
                    <a:lnTo>
                      <a:pt x="102" y="225"/>
                    </a:lnTo>
                    <a:lnTo>
                      <a:pt x="127" y="189"/>
                    </a:lnTo>
                    <a:lnTo>
                      <a:pt x="148" y="151"/>
                    </a:lnTo>
                    <a:lnTo>
                      <a:pt x="167" y="112"/>
                    </a:lnTo>
                    <a:lnTo>
                      <a:pt x="181" y="73"/>
                    </a:lnTo>
                    <a:lnTo>
                      <a:pt x="193" y="65"/>
                    </a:lnTo>
                    <a:lnTo>
                      <a:pt x="204" y="56"/>
                    </a:lnTo>
                    <a:lnTo>
                      <a:pt x="212" y="43"/>
                    </a:lnTo>
                    <a:lnTo>
                      <a:pt x="215" y="28"/>
                    </a:lnTo>
                    <a:lnTo>
                      <a:pt x="217" y="2"/>
                    </a:lnTo>
                    <a:lnTo>
                      <a:pt x="221" y="2"/>
                    </a:lnTo>
                    <a:lnTo>
                      <a:pt x="225" y="2"/>
                    </a:lnTo>
                    <a:lnTo>
                      <a:pt x="230" y="2"/>
                    </a:lnTo>
                    <a:lnTo>
                      <a:pt x="233" y="3"/>
                    </a:lnTo>
                    <a:lnTo>
                      <a:pt x="349" y="160"/>
                    </a:lnTo>
                    <a:lnTo>
                      <a:pt x="436" y="90"/>
                    </a:lnTo>
                    <a:lnTo>
                      <a:pt x="436" y="90"/>
                    </a:lnTo>
                    <a:lnTo>
                      <a:pt x="436" y="90"/>
                    </a:lnTo>
                    <a:lnTo>
                      <a:pt x="436" y="89"/>
                    </a:lnTo>
                    <a:lnTo>
                      <a:pt x="524" y="160"/>
                    </a:lnTo>
                    <a:lnTo>
                      <a:pt x="640" y="3"/>
                    </a:lnTo>
                    <a:lnTo>
                      <a:pt x="648" y="0"/>
                    </a:lnTo>
                    <a:lnTo>
                      <a:pt x="65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7" name="Freeform 19">
                <a:extLst>
                  <a:ext uri="{FF2B5EF4-FFF2-40B4-BE49-F238E27FC236}">
                    <a16:creationId xmlns:a16="http://schemas.microsoft.com/office/drawing/2014/main" id="{B976AA2C-ACE0-43F9-A344-579A09CA41CD}"/>
                  </a:ext>
                </a:extLst>
              </p:cNvPr>
              <p:cNvSpPr>
                <a:spLocks/>
              </p:cNvSpPr>
              <p:nvPr/>
            </p:nvSpPr>
            <p:spPr bwMode="auto">
              <a:xfrm>
                <a:off x="2306" y="1111"/>
                <a:ext cx="296" cy="175"/>
              </a:xfrm>
              <a:custGeom>
                <a:avLst/>
                <a:gdLst>
                  <a:gd name="T0" fmla="*/ 679 w 890"/>
                  <a:gd name="T1" fmla="*/ 1 h 525"/>
                  <a:gd name="T2" fmla="*/ 683 w 890"/>
                  <a:gd name="T3" fmla="*/ 26 h 525"/>
                  <a:gd name="T4" fmla="*/ 695 w 890"/>
                  <a:gd name="T5" fmla="*/ 56 h 525"/>
                  <a:gd name="T6" fmla="*/ 720 w 890"/>
                  <a:gd name="T7" fmla="*/ 73 h 525"/>
                  <a:gd name="T8" fmla="*/ 756 w 890"/>
                  <a:gd name="T9" fmla="*/ 161 h 525"/>
                  <a:gd name="T10" fmla="*/ 810 w 890"/>
                  <a:gd name="T11" fmla="*/ 241 h 525"/>
                  <a:gd name="T12" fmla="*/ 881 w 890"/>
                  <a:gd name="T13" fmla="*/ 308 h 525"/>
                  <a:gd name="T14" fmla="*/ 840 w 890"/>
                  <a:gd name="T15" fmla="*/ 291 h 525"/>
                  <a:gd name="T16" fmla="*/ 827 w 890"/>
                  <a:gd name="T17" fmla="*/ 286 h 525"/>
                  <a:gd name="T18" fmla="*/ 803 w 890"/>
                  <a:gd name="T19" fmla="*/ 285 h 525"/>
                  <a:gd name="T20" fmla="*/ 741 w 890"/>
                  <a:gd name="T21" fmla="*/ 304 h 525"/>
                  <a:gd name="T22" fmla="*/ 688 w 890"/>
                  <a:gd name="T23" fmla="*/ 341 h 525"/>
                  <a:gd name="T24" fmla="*/ 643 w 890"/>
                  <a:gd name="T25" fmla="*/ 392 h 525"/>
                  <a:gd name="T26" fmla="*/ 607 w 890"/>
                  <a:gd name="T27" fmla="*/ 454 h 525"/>
                  <a:gd name="T28" fmla="*/ 577 w 890"/>
                  <a:gd name="T29" fmla="*/ 525 h 525"/>
                  <a:gd name="T30" fmla="*/ 454 w 890"/>
                  <a:gd name="T31" fmla="*/ 525 h 525"/>
                  <a:gd name="T32" fmla="*/ 0 w 890"/>
                  <a:gd name="T33" fmla="*/ 522 h 525"/>
                  <a:gd name="T34" fmla="*/ 1 w 890"/>
                  <a:gd name="T35" fmla="*/ 500 h 525"/>
                  <a:gd name="T36" fmla="*/ 4 w 890"/>
                  <a:gd name="T37" fmla="*/ 459 h 525"/>
                  <a:gd name="T38" fmla="*/ 9 w 890"/>
                  <a:gd name="T39" fmla="*/ 406 h 525"/>
                  <a:gd name="T40" fmla="*/ 19 w 890"/>
                  <a:gd name="T41" fmla="*/ 343 h 525"/>
                  <a:gd name="T42" fmla="*/ 33 w 890"/>
                  <a:gd name="T43" fmla="*/ 274 h 525"/>
                  <a:gd name="T44" fmla="*/ 53 w 890"/>
                  <a:gd name="T45" fmla="*/ 206 h 525"/>
                  <a:gd name="T46" fmla="*/ 79 w 890"/>
                  <a:gd name="T47" fmla="*/ 140 h 525"/>
                  <a:gd name="T48" fmla="*/ 112 w 890"/>
                  <a:gd name="T49" fmla="*/ 82 h 525"/>
                  <a:gd name="T50" fmla="*/ 153 w 890"/>
                  <a:gd name="T51" fmla="*/ 38 h 525"/>
                  <a:gd name="T52" fmla="*/ 203 w 890"/>
                  <a:gd name="T53" fmla="*/ 9 h 525"/>
                  <a:gd name="T54" fmla="*/ 242 w 890"/>
                  <a:gd name="T55" fmla="*/ 1 h 525"/>
                  <a:gd name="T56" fmla="*/ 366 w 890"/>
                  <a:gd name="T57" fmla="*/ 160 h 525"/>
                  <a:gd name="T58" fmla="*/ 454 w 890"/>
                  <a:gd name="T59" fmla="*/ 89 h 525"/>
                  <a:gd name="T60" fmla="*/ 657 w 890"/>
                  <a:gd name="T61" fmla="*/ 3 h 525"/>
                  <a:gd name="T62" fmla="*/ 675 w 890"/>
                  <a:gd name="T6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0" h="525">
                    <a:moveTo>
                      <a:pt x="675" y="0"/>
                    </a:moveTo>
                    <a:lnTo>
                      <a:pt x="679" y="1"/>
                    </a:lnTo>
                    <a:lnTo>
                      <a:pt x="681" y="2"/>
                    </a:lnTo>
                    <a:lnTo>
                      <a:pt x="683" y="26"/>
                    </a:lnTo>
                    <a:lnTo>
                      <a:pt x="686" y="42"/>
                    </a:lnTo>
                    <a:lnTo>
                      <a:pt x="695" y="56"/>
                    </a:lnTo>
                    <a:lnTo>
                      <a:pt x="705" y="65"/>
                    </a:lnTo>
                    <a:lnTo>
                      <a:pt x="720" y="73"/>
                    </a:lnTo>
                    <a:lnTo>
                      <a:pt x="735" y="117"/>
                    </a:lnTo>
                    <a:lnTo>
                      <a:pt x="756" y="161"/>
                    </a:lnTo>
                    <a:lnTo>
                      <a:pt x="781" y="202"/>
                    </a:lnTo>
                    <a:lnTo>
                      <a:pt x="810" y="241"/>
                    </a:lnTo>
                    <a:lnTo>
                      <a:pt x="844" y="276"/>
                    </a:lnTo>
                    <a:lnTo>
                      <a:pt x="881" y="308"/>
                    </a:lnTo>
                    <a:lnTo>
                      <a:pt x="890" y="357"/>
                    </a:lnTo>
                    <a:lnTo>
                      <a:pt x="840" y="291"/>
                    </a:lnTo>
                    <a:lnTo>
                      <a:pt x="836" y="289"/>
                    </a:lnTo>
                    <a:lnTo>
                      <a:pt x="827" y="286"/>
                    </a:lnTo>
                    <a:lnTo>
                      <a:pt x="816" y="285"/>
                    </a:lnTo>
                    <a:lnTo>
                      <a:pt x="803" y="285"/>
                    </a:lnTo>
                    <a:lnTo>
                      <a:pt x="771" y="292"/>
                    </a:lnTo>
                    <a:lnTo>
                      <a:pt x="741" y="304"/>
                    </a:lnTo>
                    <a:lnTo>
                      <a:pt x="713" y="320"/>
                    </a:lnTo>
                    <a:lnTo>
                      <a:pt x="688" y="341"/>
                    </a:lnTo>
                    <a:lnTo>
                      <a:pt x="665" y="365"/>
                    </a:lnTo>
                    <a:lnTo>
                      <a:pt x="643" y="392"/>
                    </a:lnTo>
                    <a:lnTo>
                      <a:pt x="624" y="422"/>
                    </a:lnTo>
                    <a:lnTo>
                      <a:pt x="607" y="454"/>
                    </a:lnTo>
                    <a:lnTo>
                      <a:pt x="591" y="488"/>
                    </a:lnTo>
                    <a:lnTo>
                      <a:pt x="577" y="525"/>
                    </a:lnTo>
                    <a:lnTo>
                      <a:pt x="454" y="525"/>
                    </a:lnTo>
                    <a:lnTo>
                      <a:pt x="454" y="525"/>
                    </a:lnTo>
                    <a:lnTo>
                      <a:pt x="0" y="525"/>
                    </a:lnTo>
                    <a:lnTo>
                      <a:pt x="0" y="522"/>
                    </a:lnTo>
                    <a:lnTo>
                      <a:pt x="0" y="513"/>
                    </a:lnTo>
                    <a:lnTo>
                      <a:pt x="1" y="500"/>
                    </a:lnTo>
                    <a:lnTo>
                      <a:pt x="2" y="482"/>
                    </a:lnTo>
                    <a:lnTo>
                      <a:pt x="4" y="459"/>
                    </a:lnTo>
                    <a:lnTo>
                      <a:pt x="6" y="434"/>
                    </a:lnTo>
                    <a:lnTo>
                      <a:pt x="9" y="406"/>
                    </a:lnTo>
                    <a:lnTo>
                      <a:pt x="14" y="375"/>
                    </a:lnTo>
                    <a:lnTo>
                      <a:pt x="19" y="343"/>
                    </a:lnTo>
                    <a:lnTo>
                      <a:pt x="25" y="310"/>
                    </a:lnTo>
                    <a:lnTo>
                      <a:pt x="33" y="274"/>
                    </a:lnTo>
                    <a:lnTo>
                      <a:pt x="42" y="240"/>
                    </a:lnTo>
                    <a:lnTo>
                      <a:pt x="53" y="206"/>
                    </a:lnTo>
                    <a:lnTo>
                      <a:pt x="65" y="172"/>
                    </a:lnTo>
                    <a:lnTo>
                      <a:pt x="79" y="140"/>
                    </a:lnTo>
                    <a:lnTo>
                      <a:pt x="94" y="110"/>
                    </a:lnTo>
                    <a:lnTo>
                      <a:pt x="112" y="82"/>
                    </a:lnTo>
                    <a:lnTo>
                      <a:pt x="131" y="58"/>
                    </a:lnTo>
                    <a:lnTo>
                      <a:pt x="153" y="38"/>
                    </a:lnTo>
                    <a:lnTo>
                      <a:pt x="176" y="20"/>
                    </a:lnTo>
                    <a:lnTo>
                      <a:pt x="203" y="9"/>
                    </a:lnTo>
                    <a:lnTo>
                      <a:pt x="231" y="1"/>
                    </a:lnTo>
                    <a:lnTo>
                      <a:pt x="242" y="1"/>
                    </a:lnTo>
                    <a:lnTo>
                      <a:pt x="250" y="3"/>
                    </a:lnTo>
                    <a:lnTo>
                      <a:pt x="366" y="160"/>
                    </a:lnTo>
                    <a:lnTo>
                      <a:pt x="454" y="90"/>
                    </a:lnTo>
                    <a:lnTo>
                      <a:pt x="454" y="89"/>
                    </a:lnTo>
                    <a:lnTo>
                      <a:pt x="542" y="160"/>
                    </a:lnTo>
                    <a:lnTo>
                      <a:pt x="657" y="3"/>
                    </a:lnTo>
                    <a:lnTo>
                      <a:pt x="665" y="0"/>
                    </a:lnTo>
                    <a:lnTo>
                      <a:pt x="6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68" name="Freeform 20">
                <a:extLst>
                  <a:ext uri="{FF2B5EF4-FFF2-40B4-BE49-F238E27FC236}">
                    <a16:creationId xmlns:a16="http://schemas.microsoft.com/office/drawing/2014/main" id="{9B953F62-F503-43D2-B95B-679902B3D782}"/>
                  </a:ext>
                </a:extLst>
              </p:cNvPr>
              <p:cNvSpPr>
                <a:spLocks/>
              </p:cNvSpPr>
              <p:nvPr/>
            </p:nvSpPr>
            <p:spPr bwMode="auto">
              <a:xfrm>
                <a:off x="2101" y="512"/>
                <a:ext cx="1172" cy="1120"/>
              </a:xfrm>
              <a:custGeom>
                <a:avLst/>
                <a:gdLst>
                  <a:gd name="T0" fmla="*/ 3015 w 3515"/>
                  <a:gd name="T1" fmla="*/ 377 h 3359"/>
                  <a:gd name="T2" fmla="*/ 3208 w 3515"/>
                  <a:gd name="T3" fmla="*/ 615 h 3359"/>
                  <a:gd name="T4" fmla="*/ 3359 w 3515"/>
                  <a:gd name="T5" fmla="*/ 882 h 3359"/>
                  <a:gd name="T6" fmla="*/ 3462 w 3515"/>
                  <a:gd name="T7" fmla="*/ 1178 h 3359"/>
                  <a:gd name="T8" fmla="*/ 3512 w 3515"/>
                  <a:gd name="T9" fmla="*/ 1494 h 3359"/>
                  <a:gd name="T10" fmla="*/ 3502 w 3515"/>
                  <a:gd name="T11" fmla="*/ 1815 h 3359"/>
                  <a:gd name="T12" fmla="*/ 3438 w 3515"/>
                  <a:gd name="T13" fmla="*/ 2118 h 3359"/>
                  <a:gd name="T14" fmla="*/ 3323 w 3515"/>
                  <a:gd name="T15" fmla="*/ 2400 h 3359"/>
                  <a:gd name="T16" fmla="*/ 3163 w 3515"/>
                  <a:gd name="T17" fmla="*/ 2656 h 3359"/>
                  <a:gd name="T18" fmla="*/ 2963 w 3515"/>
                  <a:gd name="T19" fmla="*/ 2880 h 3359"/>
                  <a:gd name="T20" fmla="*/ 2729 w 3515"/>
                  <a:gd name="T21" fmla="*/ 3066 h 3359"/>
                  <a:gd name="T22" fmla="*/ 2464 w 3515"/>
                  <a:gd name="T23" fmla="*/ 3212 h 3359"/>
                  <a:gd name="T24" fmla="*/ 2174 w 3515"/>
                  <a:gd name="T25" fmla="*/ 3310 h 3359"/>
                  <a:gd name="T26" fmla="*/ 1863 w 3515"/>
                  <a:gd name="T27" fmla="*/ 3356 h 3359"/>
                  <a:gd name="T28" fmla="*/ 1545 w 3515"/>
                  <a:gd name="T29" fmla="*/ 3347 h 3359"/>
                  <a:gd name="T30" fmla="*/ 1241 w 3515"/>
                  <a:gd name="T31" fmla="*/ 3282 h 3359"/>
                  <a:gd name="T32" fmla="*/ 960 w 3515"/>
                  <a:gd name="T33" fmla="*/ 3168 h 3359"/>
                  <a:gd name="T34" fmla="*/ 704 w 3515"/>
                  <a:gd name="T35" fmla="*/ 3008 h 3359"/>
                  <a:gd name="T36" fmla="*/ 481 w 3515"/>
                  <a:gd name="T37" fmla="*/ 2809 h 3359"/>
                  <a:gd name="T38" fmla="*/ 293 w 3515"/>
                  <a:gd name="T39" fmla="*/ 2573 h 3359"/>
                  <a:gd name="T40" fmla="*/ 149 w 3515"/>
                  <a:gd name="T41" fmla="*/ 2309 h 3359"/>
                  <a:gd name="T42" fmla="*/ 50 w 3515"/>
                  <a:gd name="T43" fmla="*/ 2020 h 3359"/>
                  <a:gd name="T44" fmla="*/ 3 w 3515"/>
                  <a:gd name="T45" fmla="*/ 1709 h 3359"/>
                  <a:gd name="T46" fmla="*/ 13 w 3515"/>
                  <a:gd name="T47" fmla="*/ 1389 h 3359"/>
                  <a:gd name="T48" fmla="*/ 78 w 3515"/>
                  <a:gd name="T49" fmla="*/ 1084 h 3359"/>
                  <a:gd name="T50" fmla="*/ 194 w 3515"/>
                  <a:gd name="T51" fmla="*/ 800 h 3359"/>
                  <a:gd name="T52" fmla="*/ 356 w 3515"/>
                  <a:gd name="T53" fmla="*/ 544 h 3359"/>
                  <a:gd name="T54" fmla="*/ 558 w 3515"/>
                  <a:gd name="T55" fmla="*/ 320 h 3359"/>
                  <a:gd name="T56" fmla="*/ 796 w 3515"/>
                  <a:gd name="T57" fmla="*/ 133 h 3359"/>
                  <a:gd name="T58" fmla="*/ 1148 w 3515"/>
                  <a:gd name="T59" fmla="*/ 209 h 3359"/>
                  <a:gd name="T60" fmla="*/ 907 w 3515"/>
                  <a:gd name="T61" fmla="*/ 343 h 3359"/>
                  <a:gd name="T62" fmla="*/ 695 w 3515"/>
                  <a:gd name="T63" fmla="*/ 515 h 3359"/>
                  <a:gd name="T64" fmla="*/ 516 w 3515"/>
                  <a:gd name="T65" fmla="*/ 723 h 3359"/>
                  <a:gd name="T66" fmla="*/ 378 w 3515"/>
                  <a:gd name="T67" fmla="*/ 961 h 3359"/>
                  <a:gd name="T68" fmla="*/ 284 w 3515"/>
                  <a:gd name="T69" fmla="*/ 1223 h 3359"/>
                  <a:gd name="T70" fmla="*/ 239 w 3515"/>
                  <a:gd name="T71" fmla="*/ 1505 h 3359"/>
                  <a:gd name="T72" fmla="*/ 248 w 3515"/>
                  <a:gd name="T73" fmla="*/ 1801 h 3359"/>
                  <a:gd name="T74" fmla="*/ 313 w 3515"/>
                  <a:gd name="T75" fmla="*/ 2083 h 3359"/>
                  <a:gd name="T76" fmla="*/ 428 w 3515"/>
                  <a:gd name="T77" fmla="*/ 2343 h 3359"/>
                  <a:gd name="T78" fmla="*/ 587 w 3515"/>
                  <a:gd name="T79" fmla="*/ 2575 h 3359"/>
                  <a:gd name="T80" fmla="*/ 785 w 3515"/>
                  <a:gd name="T81" fmla="*/ 2773 h 3359"/>
                  <a:gd name="T82" fmla="*/ 1017 w 3515"/>
                  <a:gd name="T83" fmla="*/ 2932 h 3359"/>
                  <a:gd name="T84" fmla="*/ 1277 w 3515"/>
                  <a:gd name="T85" fmla="*/ 3047 h 3359"/>
                  <a:gd name="T86" fmla="*/ 1559 w 3515"/>
                  <a:gd name="T87" fmla="*/ 3111 h 3359"/>
                  <a:gd name="T88" fmla="*/ 1857 w 3515"/>
                  <a:gd name="T89" fmla="*/ 3121 h 3359"/>
                  <a:gd name="T90" fmla="*/ 2145 w 3515"/>
                  <a:gd name="T91" fmla="*/ 3074 h 3359"/>
                  <a:gd name="T92" fmla="*/ 2414 w 3515"/>
                  <a:gd name="T93" fmla="*/ 2975 h 3359"/>
                  <a:gd name="T94" fmla="*/ 2655 w 3515"/>
                  <a:gd name="T95" fmla="*/ 2830 h 3359"/>
                  <a:gd name="T96" fmla="*/ 2865 w 3515"/>
                  <a:gd name="T97" fmla="*/ 2644 h 3359"/>
                  <a:gd name="T98" fmla="*/ 3038 w 3515"/>
                  <a:gd name="T99" fmla="*/ 2424 h 3359"/>
                  <a:gd name="T100" fmla="*/ 3168 w 3515"/>
                  <a:gd name="T101" fmla="*/ 2173 h 3359"/>
                  <a:gd name="T102" fmla="*/ 3250 w 3515"/>
                  <a:gd name="T103" fmla="*/ 1897 h 3359"/>
                  <a:gd name="T104" fmla="*/ 3278 w 3515"/>
                  <a:gd name="T105" fmla="*/ 1603 h 3359"/>
                  <a:gd name="T106" fmla="*/ 3250 w 3515"/>
                  <a:gd name="T107" fmla="*/ 1312 h 3359"/>
                  <a:gd name="T108" fmla="*/ 3170 w 3515"/>
                  <a:gd name="T109" fmla="*/ 1040 h 3359"/>
                  <a:gd name="T110" fmla="*/ 3042 w 3515"/>
                  <a:gd name="T111" fmla="*/ 791 h 3359"/>
                  <a:gd name="T112" fmla="*/ 2873 w 3515"/>
                  <a:gd name="T113" fmla="*/ 572 h 3359"/>
                  <a:gd name="T114" fmla="*/ 2400 w 3515"/>
                  <a:gd name="T115" fmla="*/ 94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15" h="3359">
                    <a:moveTo>
                      <a:pt x="3143" y="0"/>
                    </a:moveTo>
                    <a:lnTo>
                      <a:pt x="2941" y="306"/>
                    </a:lnTo>
                    <a:lnTo>
                      <a:pt x="3015" y="377"/>
                    </a:lnTo>
                    <a:lnTo>
                      <a:pt x="3083" y="452"/>
                    </a:lnTo>
                    <a:lnTo>
                      <a:pt x="3148" y="531"/>
                    </a:lnTo>
                    <a:lnTo>
                      <a:pt x="3208" y="615"/>
                    </a:lnTo>
                    <a:lnTo>
                      <a:pt x="3264" y="700"/>
                    </a:lnTo>
                    <a:lnTo>
                      <a:pt x="3314" y="790"/>
                    </a:lnTo>
                    <a:lnTo>
                      <a:pt x="3359" y="882"/>
                    </a:lnTo>
                    <a:lnTo>
                      <a:pt x="3399" y="979"/>
                    </a:lnTo>
                    <a:lnTo>
                      <a:pt x="3433" y="1076"/>
                    </a:lnTo>
                    <a:lnTo>
                      <a:pt x="3462" y="1178"/>
                    </a:lnTo>
                    <a:lnTo>
                      <a:pt x="3485" y="1281"/>
                    </a:lnTo>
                    <a:lnTo>
                      <a:pt x="3501" y="1386"/>
                    </a:lnTo>
                    <a:lnTo>
                      <a:pt x="3512" y="1494"/>
                    </a:lnTo>
                    <a:lnTo>
                      <a:pt x="3515" y="1603"/>
                    </a:lnTo>
                    <a:lnTo>
                      <a:pt x="3512" y="1709"/>
                    </a:lnTo>
                    <a:lnTo>
                      <a:pt x="3502" y="1815"/>
                    </a:lnTo>
                    <a:lnTo>
                      <a:pt x="3486" y="1918"/>
                    </a:lnTo>
                    <a:lnTo>
                      <a:pt x="3464" y="2020"/>
                    </a:lnTo>
                    <a:lnTo>
                      <a:pt x="3438" y="2118"/>
                    </a:lnTo>
                    <a:lnTo>
                      <a:pt x="3404" y="2215"/>
                    </a:lnTo>
                    <a:lnTo>
                      <a:pt x="3366" y="2309"/>
                    </a:lnTo>
                    <a:lnTo>
                      <a:pt x="3323" y="2400"/>
                    </a:lnTo>
                    <a:lnTo>
                      <a:pt x="3274" y="2489"/>
                    </a:lnTo>
                    <a:lnTo>
                      <a:pt x="3221" y="2573"/>
                    </a:lnTo>
                    <a:lnTo>
                      <a:pt x="3163" y="2656"/>
                    </a:lnTo>
                    <a:lnTo>
                      <a:pt x="3100" y="2734"/>
                    </a:lnTo>
                    <a:lnTo>
                      <a:pt x="3034" y="2809"/>
                    </a:lnTo>
                    <a:lnTo>
                      <a:pt x="2963" y="2880"/>
                    </a:lnTo>
                    <a:lnTo>
                      <a:pt x="2888" y="2946"/>
                    </a:lnTo>
                    <a:lnTo>
                      <a:pt x="2810" y="3008"/>
                    </a:lnTo>
                    <a:lnTo>
                      <a:pt x="2729" y="3066"/>
                    </a:lnTo>
                    <a:lnTo>
                      <a:pt x="2643" y="3120"/>
                    </a:lnTo>
                    <a:lnTo>
                      <a:pt x="2555" y="3168"/>
                    </a:lnTo>
                    <a:lnTo>
                      <a:pt x="2464" y="3212"/>
                    </a:lnTo>
                    <a:lnTo>
                      <a:pt x="2370" y="3249"/>
                    </a:lnTo>
                    <a:lnTo>
                      <a:pt x="2272" y="3282"/>
                    </a:lnTo>
                    <a:lnTo>
                      <a:pt x="2174" y="3310"/>
                    </a:lnTo>
                    <a:lnTo>
                      <a:pt x="2072" y="3332"/>
                    </a:lnTo>
                    <a:lnTo>
                      <a:pt x="1969" y="3347"/>
                    </a:lnTo>
                    <a:lnTo>
                      <a:pt x="1863" y="3356"/>
                    </a:lnTo>
                    <a:lnTo>
                      <a:pt x="1757" y="3359"/>
                    </a:lnTo>
                    <a:lnTo>
                      <a:pt x="1650" y="3356"/>
                    </a:lnTo>
                    <a:lnTo>
                      <a:pt x="1545" y="3347"/>
                    </a:lnTo>
                    <a:lnTo>
                      <a:pt x="1441" y="3332"/>
                    </a:lnTo>
                    <a:lnTo>
                      <a:pt x="1341" y="3310"/>
                    </a:lnTo>
                    <a:lnTo>
                      <a:pt x="1241" y="3282"/>
                    </a:lnTo>
                    <a:lnTo>
                      <a:pt x="1145" y="3249"/>
                    </a:lnTo>
                    <a:lnTo>
                      <a:pt x="1051" y="3212"/>
                    </a:lnTo>
                    <a:lnTo>
                      <a:pt x="960" y="3168"/>
                    </a:lnTo>
                    <a:lnTo>
                      <a:pt x="871" y="3120"/>
                    </a:lnTo>
                    <a:lnTo>
                      <a:pt x="786" y="3066"/>
                    </a:lnTo>
                    <a:lnTo>
                      <a:pt x="704" y="3008"/>
                    </a:lnTo>
                    <a:lnTo>
                      <a:pt x="625" y="2946"/>
                    </a:lnTo>
                    <a:lnTo>
                      <a:pt x="552" y="2880"/>
                    </a:lnTo>
                    <a:lnTo>
                      <a:pt x="481" y="2809"/>
                    </a:lnTo>
                    <a:lnTo>
                      <a:pt x="413" y="2734"/>
                    </a:lnTo>
                    <a:lnTo>
                      <a:pt x="351" y="2656"/>
                    </a:lnTo>
                    <a:lnTo>
                      <a:pt x="293" y="2573"/>
                    </a:lnTo>
                    <a:lnTo>
                      <a:pt x="240" y="2489"/>
                    </a:lnTo>
                    <a:lnTo>
                      <a:pt x="192" y="2400"/>
                    </a:lnTo>
                    <a:lnTo>
                      <a:pt x="149" y="2309"/>
                    </a:lnTo>
                    <a:lnTo>
                      <a:pt x="110" y="2215"/>
                    </a:lnTo>
                    <a:lnTo>
                      <a:pt x="77" y="2118"/>
                    </a:lnTo>
                    <a:lnTo>
                      <a:pt x="50" y="2020"/>
                    </a:lnTo>
                    <a:lnTo>
                      <a:pt x="28" y="1918"/>
                    </a:lnTo>
                    <a:lnTo>
                      <a:pt x="13" y="1815"/>
                    </a:lnTo>
                    <a:lnTo>
                      <a:pt x="3" y="1709"/>
                    </a:lnTo>
                    <a:lnTo>
                      <a:pt x="0" y="1603"/>
                    </a:lnTo>
                    <a:lnTo>
                      <a:pt x="3" y="1495"/>
                    </a:lnTo>
                    <a:lnTo>
                      <a:pt x="13" y="1389"/>
                    </a:lnTo>
                    <a:lnTo>
                      <a:pt x="29" y="1285"/>
                    </a:lnTo>
                    <a:lnTo>
                      <a:pt x="50" y="1183"/>
                    </a:lnTo>
                    <a:lnTo>
                      <a:pt x="78" y="1084"/>
                    </a:lnTo>
                    <a:lnTo>
                      <a:pt x="111" y="986"/>
                    </a:lnTo>
                    <a:lnTo>
                      <a:pt x="150" y="892"/>
                    </a:lnTo>
                    <a:lnTo>
                      <a:pt x="194" y="800"/>
                    </a:lnTo>
                    <a:lnTo>
                      <a:pt x="243" y="711"/>
                    </a:lnTo>
                    <a:lnTo>
                      <a:pt x="298" y="627"/>
                    </a:lnTo>
                    <a:lnTo>
                      <a:pt x="356" y="544"/>
                    </a:lnTo>
                    <a:lnTo>
                      <a:pt x="419" y="466"/>
                    </a:lnTo>
                    <a:lnTo>
                      <a:pt x="486" y="391"/>
                    </a:lnTo>
                    <a:lnTo>
                      <a:pt x="558" y="320"/>
                    </a:lnTo>
                    <a:lnTo>
                      <a:pt x="633" y="254"/>
                    </a:lnTo>
                    <a:lnTo>
                      <a:pt x="712" y="191"/>
                    </a:lnTo>
                    <a:lnTo>
                      <a:pt x="796" y="133"/>
                    </a:lnTo>
                    <a:lnTo>
                      <a:pt x="881" y="80"/>
                    </a:lnTo>
                    <a:lnTo>
                      <a:pt x="970" y="32"/>
                    </a:lnTo>
                    <a:lnTo>
                      <a:pt x="1148" y="209"/>
                    </a:lnTo>
                    <a:lnTo>
                      <a:pt x="1064" y="248"/>
                    </a:lnTo>
                    <a:lnTo>
                      <a:pt x="984" y="293"/>
                    </a:lnTo>
                    <a:lnTo>
                      <a:pt x="907" y="343"/>
                    </a:lnTo>
                    <a:lnTo>
                      <a:pt x="832" y="396"/>
                    </a:lnTo>
                    <a:lnTo>
                      <a:pt x="761" y="453"/>
                    </a:lnTo>
                    <a:lnTo>
                      <a:pt x="695" y="515"/>
                    </a:lnTo>
                    <a:lnTo>
                      <a:pt x="631" y="580"/>
                    </a:lnTo>
                    <a:lnTo>
                      <a:pt x="572" y="650"/>
                    </a:lnTo>
                    <a:lnTo>
                      <a:pt x="516" y="723"/>
                    </a:lnTo>
                    <a:lnTo>
                      <a:pt x="466" y="799"/>
                    </a:lnTo>
                    <a:lnTo>
                      <a:pt x="420" y="878"/>
                    </a:lnTo>
                    <a:lnTo>
                      <a:pt x="378" y="961"/>
                    </a:lnTo>
                    <a:lnTo>
                      <a:pt x="342" y="1045"/>
                    </a:lnTo>
                    <a:lnTo>
                      <a:pt x="309" y="1133"/>
                    </a:lnTo>
                    <a:lnTo>
                      <a:pt x="284" y="1223"/>
                    </a:lnTo>
                    <a:lnTo>
                      <a:pt x="262" y="1315"/>
                    </a:lnTo>
                    <a:lnTo>
                      <a:pt x="247" y="1409"/>
                    </a:lnTo>
                    <a:lnTo>
                      <a:pt x="239" y="1505"/>
                    </a:lnTo>
                    <a:lnTo>
                      <a:pt x="236" y="1603"/>
                    </a:lnTo>
                    <a:lnTo>
                      <a:pt x="239" y="1703"/>
                    </a:lnTo>
                    <a:lnTo>
                      <a:pt x="248" y="1801"/>
                    </a:lnTo>
                    <a:lnTo>
                      <a:pt x="265" y="1897"/>
                    </a:lnTo>
                    <a:lnTo>
                      <a:pt x="286" y="1991"/>
                    </a:lnTo>
                    <a:lnTo>
                      <a:pt x="313" y="2083"/>
                    </a:lnTo>
                    <a:lnTo>
                      <a:pt x="346" y="2173"/>
                    </a:lnTo>
                    <a:lnTo>
                      <a:pt x="384" y="2260"/>
                    </a:lnTo>
                    <a:lnTo>
                      <a:pt x="428" y="2343"/>
                    </a:lnTo>
                    <a:lnTo>
                      <a:pt x="477" y="2424"/>
                    </a:lnTo>
                    <a:lnTo>
                      <a:pt x="529" y="2501"/>
                    </a:lnTo>
                    <a:lnTo>
                      <a:pt x="587" y="2575"/>
                    </a:lnTo>
                    <a:lnTo>
                      <a:pt x="649" y="2644"/>
                    </a:lnTo>
                    <a:lnTo>
                      <a:pt x="715" y="2711"/>
                    </a:lnTo>
                    <a:lnTo>
                      <a:pt x="785" y="2773"/>
                    </a:lnTo>
                    <a:lnTo>
                      <a:pt x="859" y="2830"/>
                    </a:lnTo>
                    <a:lnTo>
                      <a:pt x="936" y="2884"/>
                    </a:lnTo>
                    <a:lnTo>
                      <a:pt x="1017" y="2932"/>
                    </a:lnTo>
                    <a:lnTo>
                      <a:pt x="1101" y="2975"/>
                    </a:lnTo>
                    <a:lnTo>
                      <a:pt x="1188" y="3014"/>
                    </a:lnTo>
                    <a:lnTo>
                      <a:pt x="1277" y="3047"/>
                    </a:lnTo>
                    <a:lnTo>
                      <a:pt x="1369" y="3074"/>
                    </a:lnTo>
                    <a:lnTo>
                      <a:pt x="1463" y="3096"/>
                    </a:lnTo>
                    <a:lnTo>
                      <a:pt x="1559" y="3111"/>
                    </a:lnTo>
                    <a:lnTo>
                      <a:pt x="1657" y="3121"/>
                    </a:lnTo>
                    <a:lnTo>
                      <a:pt x="1757" y="3124"/>
                    </a:lnTo>
                    <a:lnTo>
                      <a:pt x="1857" y="3121"/>
                    </a:lnTo>
                    <a:lnTo>
                      <a:pt x="1955" y="3111"/>
                    </a:lnTo>
                    <a:lnTo>
                      <a:pt x="2052" y="3096"/>
                    </a:lnTo>
                    <a:lnTo>
                      <a:pt x="2145" y="3074"/>
                    </a:lnTo>
                    <a:lnTo>
                      <a:pt x="2237" y="3047"/>
                    </a:lnTo>
                    <a:lnTo>
                      <a:pt x="2327" y="3014"/>
                    </a:lnTo>
                    <a:lnTo>
                      <a:pt x="2414" y="2975"/>
                    </a:lnTo>
                    <a:lnTo>
                      <a:pt x="2497" y="2932"/>
                    </a:lnTo>
                    <a:lnTo>
                      <a:pt x="2578" y="2884"/>
                    </a:lnTo>
                    <a:lnTo>
                      <a:pt x="2655" y="2830"/>
                    </a:lnTo>
                    <a:lnTo>
                      <a:pt x="2729" y="2773"/>
                    </a:lnTo>
                    <a:lnTo>
                      <a:pt x="2799" y="2711"/>
                    </a:lnTo>
                    <a:lnTo>
                      <a:pt x="2865" y="2644"/>
                    </a:lnTo>
                    <a:lnTo>
                      <a:pt x="2927" y="2575"/>
                    </a:lnTo>
                    <a:lnTo>
                      <a:pt x="2985" y="2501"/>
                    </a:lnTo>
                    <a:lnTo>
                      <a:pt x="3038" y="2424"/>
                    </a:lnTo>
                    <a:lnTo>
                      <a:pt x="3086" y="2343"/>
                    </a:lnTo>
                    <a:lnTo>
                      <a:pt x="3129" y="2260"/>
                    </a:lnTo>
                    <a:lnTo>
                      <a:pt x="3168" y="2173"/>
                    </a:lnTo>
                    <a:lnTo>
                      <a:pt x="3201" y="2083"/>
                    </a:lnTo>
                    <a:lnTo>
                      <a:pt x="3229" y="1991"/>
                    </a:lnTo>
                    <a:lnTo>
                      <a:pt x="3250" y="1897"/>
                    </a:lnTo>
                    <a:lnTo>
                      <a:pt x="3265" y="1801"/>
                    </a:lnTo>
                    <a:lnTo>
                      <a:pt x="3275" y="1703"/>
                    </a:lnTo>
                    <a:lnTo>
                      <a:pt x="3278" y="1603"/>
                    </a:lnTo>
                    <a:lnTo>
                      <a:pt x="3276" y="1504"/>
                    </a:lnTo>
                    <a:lnTo>
                      <a:pt x="3266" y="1407"/>
                    </a:lnTo>
                    <a:lnTo>
                      <a:pt x="3250" y="1312"/>
                    </a:lnTo>
                    <a:lnTo>
                      <a:pt x="3229" y="1219"/>
                    </a:lnTo>
                    <a:lnTo>
                      <a:pt x="3202" y="1128"/>
                    </a:lnTo>
                    <a:lnTo>
                      <a:pt x="3170" y="1040"/>
                    </a:lnTo>
                    <a:lnTo>
                      <a:pt x="3132" y="954"/>
                    </a:lnTo>
                    <a:lnTo>
                      <a:pt x="3090" y="871"/>
                    </a:lnTo>
                    <a:lnTo>
                      <a:pt x="3042" y="791"/>
                    </a:lnTo>
                    <a:lnTo>
                      <a:pt x="2990" y="714"/>
                    </a:lnTo>
                    <a:lnTo>
                      <a:pt x="2934" y="642"/>
                    </a:lnTo>
                    <a:lnTo>
                      <a:pt x="2873" y="572"/>
                    </a:lnTo>
                    <a:lnTo>
                      <a:pt x="2808" y="506"/>
                    </a:lnTo>
                    <a:lnTo>
                      <a:pt x="2629" y="778"/>
                    </a:lnTo>
                    <a:lnTo>
                      <a:pt x="2400" y="94"/>
                    </a:lnTo>
                    <a:lnTo>
                      <a:pt x="31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grpSp>
        <p:sp>
          <p:nvSpPr>
            <p:cNvPr id="174" name="Freeform 22">
              <a:extLst>
                <a:ext uri="{FF2B5EF4-FFF2-40B4-BE49-F238E27FC236}">
                  <a16:creationId xmlns:a16="http://schemas.microsoft.com/office/drawing/2014/main" id="{4178B33D-178C-4E1C-A9C1-53517420D43F}"/>
                </a:ext>
              </a:extLst>
            </p:cNvPr>
            <p:cNvSpPr>
              <a:spLocks noEditPoints="1"/>
            </p:cNvSpPr>
            <p:nvPr/>
          </p:nvSpPr>
          <p:spPr bwMode="auto">
            <a:xfrm>
              <a:off x="4596521" y="4953313"/>
              <a:ext cx="555377" cy="726237"/>
            </a:xfrm>
            <a:custGeom>
              <a:avLst/>
              <a:gdLst>
                <a:gd name="T0" fmla="*/ 1388 w 3487"/>
                <a:gd name="T1" fmla="*/ 2010 h 3395"/>
                <a:gd name="T2" fmla="*/ 1673 w 3487"/>
                <a:gd name="T3" fmla="*/ 1962 h 3395"/>
                <a:gd name="T4" fmla="*/ 1873 w 3487"/>
                <a:gd name="T5" fmla="*/ 1931 h 3395"/>
                <a:gd name="T6" fmla="*/ 2144 w 3487"/>
                <a:gd name="T7" fmla="*/ 2013 h 3395"/>
                <a:gd name="T8" fmla="*/ 2448 w 3487"/>
                <a:gd name="T9" fmla="*/ 1948 h 3395"/>
                <a:gd name="T10" fmla="*/ 2576 w 3487"/>
                <a:gd name="T11" fmla="*/ 2430 h 3395"/>
                <a:gd name="T12" fmla="*/ 1008 w 3487"/>
                <a:gd name="T13" fmla="*/ 1967 h 3395"/>
                <a:gd name="T14" fmla="*/ 143 w 3487"/>
                <a:gd name="T15" fmla="*/ 1819 h 3395"/>
                <a:gd name="T16" fmla="*/ 184 w 3487"/>
                <a:gd name="T17" fmla="*/ 1998 h 3395"/>
                <a:gd name="T18" fmla="*/ 350 w 3487"/>
                <a:gd name="T19" fmla="*/ 1919 h 3395"/>
                <a:gd name="T20" fmla="*/ 235 w 3487"/>
                <a:gd name="T21" fmla="*/ 1775 h 3395"/>
                <a:gd name="T22" fmla="*/ 3269 w 3487"/>
                <a:gd name="T23" fmla="*/ 2160 h 3395"/>
                <a:gd name="T24" fmla="*/ 3315 w 3487"/>
                <a:gd name="T25" fmla="*/ 1634 h 3395"/>
                <a:gd name="T26" fmla="*/ 2219 w 3487"/>
                <a:gd name="T27" fmla="*/ 1500 h 3395"/>
                <a:gd name="T28" fmla="*/ 1970 w 3487"/>
                <a:gd name="T29" fmla="*/ 1560 h 3395"/>
                <a:gd name="T30" fmla="*/ 1901 w 3487"/>
                <a:gd name="T31" fmla="*/ 1745 h 3395"/>
                <a:gd name="T32" fmla="*/ 2143 w 3487"/>
                <a:gd name="T33" fmla="*/ 1919 h 3395"/>
                <a:gd name="T34" fmla="*/ 2378 w 3487"/>
                <a:gd name="T35" fmla="*/ 1762 h 3395"/>
                <a:gd name="T36" fmla="*/ 2293 w 3487"/>
                <a:gd name="T37" fmla="*/ 1524 h 3395"/>
                <a:gd name="T38" fmla="*/ 1287 w 3487"/>
                <a:gd name="T39" fmla="*/ 1532 h 3395"/>
                <a:gd name="T40" fmla="*/ 1090 w 3487"/>
                <a:gd name="T41" fmla="*/ 1680 h 3395"/>
                <a:gd name="T42" fmla="*/ 1266 w 3487"/>
                <a:gd name="T43" fmla="*/ 1907 h 3395"/>
                <a:gd name="T44" fmla="*/ 1543 w 3487"/>
                <a:gd name="T45" fmla="*/ 1822 h 3395"/>
                <a:gd name="T46" fmla="*/ 1504 w 3487"/>
                <a:gd name="T47" fmla="*/ 1614 h 3395"/>
                <a:gd name="T48" fmla="*/ 1346 w 3487"/>
                <a:gd name="T49" fmla="*/ 1456 h 3395"/>
                <a:gd name="T50" fmla="*/ 2378 w 3487"/>
                <a:gd name="T51" fmla="*/ 1462 h 3395"/>
                <a:gd name="T52" fmla="*/ 2425 w 3487"/>
                <a:gd name="T53" fmla="*/ 1797 h 3395"/>
                <a:gd name="T54" fmla="*/ 2143 w 3487"/>
                <a:gd name="T55" fmla="*/ 1976 h 3395"/>
                <a:gd name="T56" fmla="*/ 1859 w 3487"/>
                <a:gd name="T57" fmla="*/ 1797 h 3395"/>
                <a:gd name="T58" fmla="*/ 1907 w 3487"/>
                <a:gd name="T59" fmla="*/ 1462 h 3395"/>
                <a:gd name="T60" fmla="*/ 1345 w 3487"/>
                <a:gd name="T61" fmla="*/ 1355 h 3395"/>
                <a:gd name="T62" fmla="*/ 1541 w 3487"/>
                <a:gd name="T63" fmla="*/ 1420 h 3395"/>
                <a:gd name="T64" fmla="*/ 1716 w 3487"/>
                <a:gd name="T65" fmla="*/ 1631 h 3395"/>
                <a:gd name="T66" fmla="*/ 1762 w 3487"/>
                <a:gd name="T67" fmla="*/ 1935 h 3395"/>
                <a:gd name="T68" fmla="*/ 1731 w 3487"/>
                <a:gd name="T69" fmla="*/ 1949 h 3395"/>
                <a:gd name="T70" fmla="*/ 1569 w 3487"/>
                <a:gd name="T71" fmla="*/ 1880 h 3395"/>
                <a:gd name="T72" fmla="*/ 1344 w 3487"/>
                <a:gd name="T73" fmla="*/ 1975 h 3395"/>
                <a:gd name="T74" fmla="*/ 1120 w 3487"/>
                <a:gd name="T75" fmla="*/ 1880 h 3395"/>
                <a:gd name="T76" fmla="*/ 957 w 3487"/>
                <a:gd name="T77" fmla="*/ 1949 h 3395"/>
                <a:gd name="T78" fmla="*/ 926 w 3487"/>
                <a:gd name="T79" fmla="*/ 1935 h 3395"/>
                <a:gd name="T80" fmla="*/ 972 w 3487"/>
                <a:gd name="T81" fmla="*/ 1631 h 3395"/>
                <a:gd name="T82" fmla="*/ 1147 w 3487"/>
                <a:gd name="T83" fmla="*/ 1420 h 3395"/>
                <a:gd name="T84" fmla="*/ 1343 w 3487"/>
                <a:gd name="T85" fmla="*/ 1355 h 3395"/>
                <a:gd name="T86" fmla="*/ 2227 w 3487"/>
                <a:gd name="T87" fmla="*/ 2734 h 3395"/>
                <a:gd name="T88" fmla="*/ 3326 w 3487"/>
                <a:gd name="T89" fmla="*/ 896 h 3395"/>
                <a:gd name="T90" fmla="*/ 3487 w 3487"/>
                <a:gd name="T91" fmla="*/ 1120 h 3395"/>
                <a:gd name="T92" fmla="*/ 3359 w 3487"/>
                <a:gd name="T93" fmla="*/ 2873 h 3395"/>
                <a:gd name="T94" fmla="*/ 197 w 3487"/>
                <a:gd name="T95" fmla="*/ 2896 h 3395"/>
                <a:gd name="T96" fmla="*/ 3 w 3487"/>
                <a:gd name="T97" fmla="*/ 2704 h 3395"/>
                <a:gd name="T98" fmla="*/ 97 w 3487"/>
                <a:gd name="T99" fmla="*/ 930 h 3395"/>
                <a:gd name="T100" fmla="*/ 1874 w 3487"/>
                <a:gd name="T101" fmla="*/ 434 h 3395"/>
                <a:gd name="T102" fmla="*/ 1850 w 3487"/>
                <a:gd name="T103" fmla="*/ 550 h 3395"/>
                <a:gd name="T104" fmla="*/ 1572 w 3487"/>
                <a:gd name="T105" fmla="*/ 587 h 3395"/>
                <a:gd name="T106" fmla="*/ 1699 w 3487"/>
                <a:gd name="T107" fmla="*/ 414 h 3395"/>
                <a:gd name="T108" fmla="*/ 2087 w 3487"/>
                <a:gd name="T109" fmla="*/ 307 h 3395"/>
                <a:gd name="T110" fmla="*/ 1869 w 3487"/>
                <a:gd name="T111" fmla="*/ 336 h 3395"/>
                <a:gd name="T112" fmla="*/ 1476 w 3487"/>
                <a:gd name="T113" fmla="*/ 398 h 3395"/>
                <a:gd name="T114" fmla="*/ 1552 w 3487"/>
                <a:gd name="T115" fmla="*/ 232 h 3395"/>
                <a:gd name="T116" fmla="*/ 1972 w 3487"/>
                <a:gd name="T117" fmla="*/ 32 h 3395"/>
                <a:gd name="T118" fmla="*/ 2190 w 3487"/>
                <a:gd name="T119" fmla="*/ 277 h 3395"/>
                <a:gd name="T120" fmla="*/ 1743 w 3487"/>
                <a:gd name="T121" fmla="*/ 117 h 3395"/>
                <a:gd name="T122" fmla="*/ 1297 w 3487"/>
                <a:gd name="T123" fmla="*/ 277 h 3395"/>
                <a:gd name="T124" fmla="*/ 1515 w 3487"/>
                <a:gd name="T125" fmla="*/ 3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7" h="3395">
                  <a:moveTo>
                    <a:pt x="1110" y="1922"/>
                  </a:moveTo>
                  <a:lnTo>
                    <a:pt x="1142" y="1949"/>
                  </a:lnTo>
                  <a:lnTo>
                    <a:pt x="1178" y="1971"/>
                  </a:lnTo>
                  <a:lnTo>
                    <a:pt x="1217" y="1989"/>
                  </a:lnTo>
                  <a:lnTo>
                    <a:pt x="1257" y="2002"/>
                  </a:lnTo>
                  <a:lnTo>
                    <a:pt x="1299" y="2010"/>
                  </a:lnTo>
                  <a:lnTo>
                    <a:pt x="1344" y="2013"/>
                  </a:lnTo>
                  <a:lnTo>
                    <a:pt x="1388" y="2010"/>
                  </a:lnTo>
                  <a:lnTo>
                    <a:pt x="1431" y="2002"/>
                  </a:lnTo>
                  <a:lnTo>
                    <a:pt x="1472" y="1989"/>
                  </a:lnTo>
                  <a:lnTo>
                    <a:pt x="1510" y="1971"/>
                  </a:lnTo>
                  <a:lnTo>
                    <a:pt x="1545" y="1949"/>
                  </a:lnTo>
                  <a:lnTo>
                    <a:pt x="1578" y="1922"/>
                  </a:lnTo>
                  <a:lnTo>
                    <a:pt x="1613" y="1931"/>
                  </a:lnTo>
                  <a:lnTo>
                    <a:pt x="1644" y="1944"/>
                  </a:lnTo>
                  <a:lnTo>
                    <a:pt x="1673" y="1962"/>
                  </a:lnTo>
                  <a:lnTo>
                    <a:pt x="1699" y="1984"/>
                  </a:lnTo>
                  <a:lnTo>
                    <a:pt x="1723" y="2009"/>
                  </a:lnTo>
                  <a:lnTo>
                    <a:pt x="1742" y="2036"/>
                  </a:lnTo>
                  <a:lnTo>
                    <a:pt x="1762" y="2009"/>
                  </a:lnTo>
                  <a:lnTo>
                    <a:pt x="1785" y="1984"/>
                  </a:lnTo>
                  <a:lnTo>
                    <a:pt x="1812" y="1963"/>
                  </a:lnTo>
                  <a:lnTo>
                    <a:pt x="1841" y="1944"/>
                  </a:lnTo>
                  <a:lnTo>
                    <a:pt x="1873" y="1931"/>
                  </a:lnTo>
                  <a:lnTo>
                    <a:pt x="1907" y="1922"/>
                  </a:lnTo>
                  <a:lnTo>
                    <a:pt x="1939" y="1949"/>
                  </a:lnTo>
                  <a:lnTo>
                    <a:pt x="1975" y="1971"/>
                  </a:lnTo>
                  <a:lnTo>
                    <a:pt x="2013" y="1989"/>
                  </a:lnTo>
                  <a:lnTo>
                    <a:pt x="2054" y="2002"/>
                  </a:lnTo>
                  <a:lnTo>
                    <a:pt x="2096" y="2010"/>
                  </a:lnTo>
                  <a:lnTo>
                    <a:pt x="2140" y="2013"/>
                  </a:lnTo>
                  <a:lnTo>
                    <a:pt x="2144" y="2013"/>
                  </a:lnTo>
                  <a:lnTo>
                    <a:pt x="2188" y="2010"/>
                  </a:lnTo>
                  <a:lnTo>
                    <a:pt x="2231" y="2002"/>
                  </a:lnTo>
                  <a:lnTo>
                    <a:pt x="2271" y="1989"/>
                  </a:lnTo>
                  <a:lnTo>
                    <a:pt x="2310" y="1971"/>
                  </a:lnTo>
                  <a:lnTo>
                    <a:pt x="2345" y="1949"/>
                  </a:lnTo>
                  <a:lnTo>
                    <a:pt x="2377" y="1922"/>
                  </a:lnTo>
                  <a:lnTo>
                    <a:pt x="2414" y="1932"/>
                  </a:lnTo>
                  <a:lnTo>
                    <a:pt x="2448" y="1948"/>
                  </a:lnTo>
                  <a:lnTo>
                    <a:pt x="2479" y="1967"/>
                  </a:lnTo>
                  <a:lnTo>
                    <a:pt x="2507" y="1991"/>
                  </a:lnTo>
                  <a:lnTo>
                    <a:pt x="2531" y="2019"/>
                  </a:lnTo>
                  <a:lnTo>
                    <a:pt x="2550" y="2050"/>
                  </a:lnTo>
                  <a:lnTo>
                    <a:pt x="2564" y="2085"/>
                  </a:lnTo>
                  <a:lnTo>
                    <a:pt x="2574" y="2122"/>
                  </a:lnTo>
                  <a:lnTo>
                    <a:pt x="2576" y="2161"/>
                  </a:lnTo>
                  <a:lnTo>
                    <a:pt x="2576" y="2430"/>
                  </a:lnTo>
                  <a:lnTo>
                    <a:pt x="911" y="2430"/>
                  </a:lnTo>
                  <a:lnTo>
                    <a:pt x="911" y="2161"/>
                  </a:lnTo>
                  <a:lnTo>
                    <a:pt x="913" y="2123"/>
                  </a:lnTo>
                  <a:lnTo>
                    <a:pt x="923" y="2085"/>
                  </a:lnTo>
                  <a:lnTo>
                    <a:pt x="937" y="2052"/>
                  </a:lnTo>
                  <a:lnTo>
                    <a:pt x="956" y="2020"/>
                  </a:lnTo>
                  <a:lnTo>
                    <a:pt x="980" y="1991"/>
                  </a:lnTo>
                  <a:lnTo>
                    <a:pt x="1008" y="1967"/>
                  </a:lnTo>
                  <a:lnTo>
                    <a:pt x="1038" y="1948"/>
                  </a:lnTo>
                  <a:lnTo>
                    <a:pt x="1072" y="1932"/>
                  </a:lnTo>
                  <a:lnTo>
                    <a:pt x="1110" y="1922"/>
                  </a:lnTo>
                  <a:close/>
                  <a:moveTo>
                    <a:pt x="235" y="1775"/>
                  </a:moveTo>
                  <a:lnTo>
                    <a:pt x="208" y="1778"/>
                  </a:lnTo>
                  <a:lnTo>
                    <a:pt x="184" y="1787"/>
                  </a:lnTo>
                  <a:lnTo>
                    <a:pt x="162" y="1801"/>
                  </a:lnTo>
                  <a:lnTo>
                    <a:pt x="143" y="1819"/>
                  </a:lnTo>
                  <a:lnTo>
                    <a:pt x="130" y="1840"/>
                  </a:lnTo>
                  <a:lnTo>
                    <a:pt x="121" y="1866"/>
                  </a:lnTo>
                  <a:lnTo>
                    <a:pt x="118" y="1893"/>
                  </a:lnTo>
                  <a:lnTo>
                    <a:pt x="121" y="1919"/>
                  </a:lnTo>
                  <a:lnTo>
                    <a:pt x="130" y="1944"/>
                  </a:lnTo>
                  <a:lnTo>
                    <a:pt x="143" y="1966"/>
                  </a:lnTo>
                  <a:lnTo>
                    <a:pt x="162" y="1984"/>
                  </a:lnTo>
                  <a:lnTo>
                    <a:pt x="184" y="1998"/>
                  </a:lnTo>
                  <a:lnTo>
                    <a:pt x="208" y="2007"/>
                  </a:lnTo>
                  <a:lnTo>
                    <a:pt x="235" y="2010"/>
                  </a:lnTo>
                  <a:lnTo>
                    <a:pt x="263" y="2007"/>
                  </a:lnTo>
                  <a:lnTo>
                    <a:pt x="287" y="1998"/>
                  </a:lnTo>
                  <a:lnTo>
                    <a:pt x="309" y="1984"/>
                  </a:lnTo>
                  <a:lnTo>
                    <a:pt x="328" y="1966"/>
                  </a:lnTo>
                  <a:lnTo>
                    <a:pt x="341" y="1944"/>
                  </a:lnTo>
                  <a:lnTo>
                    <a:pt x="350" y="1919"/>
                  </a:lnTo>
                  <a:lnTo>
                    <a:pt x="353" y="1893"/>
                  </a:lnTo>
                  <a:lnTo>
                    <a:pt x="350" y="1866"/>
                  </a:lnTo>
                  <a:lnTo>
                    <a:pt x="341" y="1840"/>
                  </a:lnTo>
                  <a:lnTo>
                    <a:pt x="328" y="1819"/>
                  </a:lnTo>
                  <a:lnTo>
                    <a:pt x="309" y="1801"/>
                  </a:lnTo>
                  <a:lnTo>
                    <a:pt x="287" y="1787"/>
                  </a:lnTo>
                  <a:lnTo>
                    <a:pt x="263" y="1778"/>
                  </a:lnTo>
                  <a:lnTo>
                    <a:pt x="235" y="1775"/>
                  </a:lnTo>
                  <a:close/>
                  <a:moveTo>
                    <a:pt x="3289" y="1616"/>
                  </a:moveTo>
                  <a:lnTo>
                    <a:pt x="3278" y="1618"/>
                  </a:lnTo>
                  <a:lnTo>
                    <a:pt x="3269" y="1625"/>
                  </a:lnTo>
                  <a:lnTo>
                    <a:pt x="3262" y="1634"/>
                  </a:lnTo>
                  <a:lnTo>
                    <a:pt x="3260" y="1645"/>
                  </a:lnTo>
                  <a:lnTo>
                    <a:pt x="3260" y="2139"/>
                  </a:lnTo>
                  <a:lnTo>
                    <a:pt x="3262" y="2150"/>
                  </a:lnTo>
                  <a:lnTo>
                    <a:pt x="3269" y="2160"/>
                  </a:lnTo>
                  <a:lnTo>
                    <a:pt x="3278" y="2165"/>
                  </a:lnTo>
                  <a:lnTo>
                    <a:pt x="3289" y="2168"/>
                  </a:lnTo>
                  <a:lnTo>
                    <a:pt x="3300" y="2165"/>
                  </a:lnTo>
                  <a:lnTo>
                    <a:pt x="3309" y="2160"/>
                  </a:lnTo>
                  <a:lnTo>
                    <a:pt x="3315" y="2150"/>
                  </a:lnTo>
                  <a:lnTo>
                    <a:pt x="3317" y="2139"/>
                  </a:lnTo>
                  <a:lnTo>
                    <a:pt x="3317" y="1645"/>
                  </a:lnTo>
                  <a:lnTo>
                    <a:pt x="3315" y="1634"/>
                  </a:lnTo>
                  <a:lnTo>
                    <a:pt x="3309" y="1625"/>
                  </a:lnTo>
                  <a:lnTo>
                    <a:pt x="3300" y="1618"/>
                  </a:lnTo>
                  <a:lnTo>
                    <a:pt x="3289" y="1616"/>
                  </a:lnTo>
                  <a:close/>
                  <a:moveTo>
                    <a:pt x="2278" y="1466"/>
                  </a:moveTo>
                  <a:lnTo>
                    <a:pt x="2272" y="1475"/>
                  </a:lnTo>
                  <a:lnTo>
                    <a:pt x="2259" y="1483"/>
                  </a:lnTo>
                  <a:lnTo>
                    <a:pt x="2242" y="1491"/>
                  </a:lnTo>
                  <a:lnTo>
                    <a:pt x="2219" y="1500"/>
                  </a:lnTo>
                  <a:lnTo>
                    <a:pt x="2191" y="1509"/>
                  </a:lnTo>
                  <a:lnTo>
                    <a:pt x="2161" y="1518"/>
                  </a:lnTo>
                  <a:lnTo>
                    <a:pt x="2129" y="1526"/>
                  </a:lnTo>
                  <a:lnTo>
                    <a:pt x="2096" y="1534"/>
                  </a:lnTo>
                  <a:lnTo>
                    <a:pt x="2063" y="1542"/>
                  </a:lnTo>
                  <a:lnTo>
                    <a:pt x="2030" y="1548"/>
                  </a:lnTo>
                  <a:lnTo>
                    <a:pt x="2000" y="1555"/>
                  </a:lnTo>
                  <a:lnTo>
                    <a:pt x="1970" y="1560"/>
                  </a:lnTo>
                  <a:lnTo>
                    <a:pt x="1945" y="1565"/>
                  </a:lnTo>
                  <a:lnTo>
                    <a:pt x="1923" y="1567"/>
                  </a:lnTo>
                  <a:lnTo>
                    <a:pt x="1906" y="1569"/>
                  </a:lnTo>
                  <a:lnTo>
                    <a:pt x="1895" y="1600"/>
                  </a:lnTo>
                  <a:lnTo>
                    <a:pt x="1890" y="1631"/>
                  </a:lnTo>
                  <a:lnTo>
                    <a:pt x="1887" y="1665"/>
                  </a:lnTo>
                  <a:lnTo>
                    <a:pt x="1891" y="1707"/>
                  </a:lnTo>
                  <a:lnTo>
                    <a:pt x="1901" y="1745"/>
                  </a:lnTo>
                  <a:lnTo>
                    <a:pt x="1916" y="1781"/>
                  </a:lnTo>
                  <a:lnTo>
                    <a:pt x="1937" y="1815"/>
                  </a:lnTo>
                  <a:lnTo>
                    <a:pt x="1962" y="1845"/>
                  </a:lnTo>
                  <a:lnTo>
                    <a:pt x="1992" y="1870"/>
                  </a:lnTo>
                  <a:lnTo>
                    <a:pt x="2025" y="1891"/>
                  </a:lnTo>
                  <a:lnTo>
                    <a:pt x="2061" y="1906"/>
                  </a:lnTo>
                  <a:lnTo>
                    <a:pt x="2101" y="1916"/>
                  </a:lnTo>
                  <a:lnTo>
                    <a:pt x="2143" y="1919"/>
                  </a:lnTo>
                  <a:lnTo>
                    <a:pt x="2181" y="1916"/>
                  </a:lnTo>
                  <a:lnTo>
                    <a:pt x="2219" y="1907"/>
                  </a:lnTo>
                  <a:lnTo>
                    <a:pt x="2254" y="1894"/>
                  </a:lnTo>
                  <a:lnTo>
                    <a:pt x="2286" y="1875"/>
                  </a:lnTo>
                  <a:lnTo>
                    <a:pt x="2315" y="1852"/>
                  </a:lnTo>
                  <a:lnTo>
                    <a:pt x="2341" y="1825"/>
                  </a:lnTo>
                  <a:lnTo>
                    <a:pt x="2362" y="1794"/>
                  </a:lnTo>
                  <a:lnTo>
                    <a:pt x="2378" y="1762"/>
                  </a:lnTo>
                  <a:lnTo>
                    <a:pt x="2390" y="1726"/>
                  </a:lnTo>
                  <a:lnTo>
                    <a:pt x="2397" y="1687"/>
                  </a:lnTo>
                  <a:lnTo>
                    <a:pt x="2376" y="1666"/>
                  </a:lnTo>
                  <a:lnTo>
                    <a:pt x="2356" y="1642"/>
                  </a:lnTo>
                  <a:lnTo>
                    <a:pt x="2337" y="1614"/>
                  </a:lnTo>
                  <a:lnTo>
                    <a:pt x="2321" y="1584"/>
                  </a:lnTo>
                  <a:lnTo>
                    <a:pt x="2305" y="1554"/>
                  </a:lnTo>
                  <a:lnTo>
                    <a:pt x="2293" y="1524"/>
                  </a:lnTo>
                  <a:lnTo>
                    <a:pt x="2285" y="1495"/>
                  </a:lnTo>
                  <a:lnTo>
                    <a:pt x="2278" y="1466"/>
                  </a:lnTo>
                  <a:close/>
                  <a:moveTo>
                    <a:pt x="1344" y="1454"/>
                  </a:moveTo>
                  <a:lnTo>
                    <a:pt x="1342" y="1456"/>
                  </a:lnTo>
                  <a:lnTo>
                    <a:pt x="1335" y="1474"/>
                  </a:lnTo>
                  <a:lnTo>
                    <a:pt x="1324" y="1493"/>
                  </a:lnTo>
                  <a:lnTo>
                    <a:pt x="1308" y="1512"/>
                  </a:lnTo>
                  <a:lnTo>
                    <a:pt x="1287" y="1532"/>
                  </a:lnTo>
                  <a:lnTo>
                    <a:pt x="1264" y="1553"/>
                  </a:lnTo>
                  <a:lnTo>
                    <a:pt x="1239" y="1574"/>
                  </a:lnTo>
                  <a:lnTo>
                    <a:pt x="1211" y="1594"/>
                  </a:lnTo>
                  <a:lnTo>
                    <a:pt x="1185" y="1614"/>
                  </a:lnTo>
                  <a:lnTo>
                    <a:pt x="1157" y="1633"/>
                  </a:lnTo>
                  <a:lnTo>
                    <a:pt x="1132" y="1650"/>
                  </a:lnTo>
                  <a:lnTo>
                    <a:pt x="1110" y="1665"/>
                  </a:lnTo>
                  <a:lnTo>
                    <a:pt x="1090" y="1680"/>
                  </a:lnTo>
                  <a:lnTo>
                    <a:pt x="1096" y="1719"/>
                  </a:lnTo>
                  <a:lnTo>
                    <a:pt x="1107" y="1756"/>
                  </a:lnTo>
                  <a:lnTo>
                    <a:pt x="1123" y="1790"/>
                  </a:lnTo>
                  <a:lnTo>
                    <a:pt x="1144" y="1822"/>
                  </a:lnTo>
                  <a:lnTo>
                    <a:pt x="1169" y="1849"/>
                  </a:lnTo>
                  <a:lnTo>
                    <a:pt x="1198" y="1873"/>
                  </a:lnTo>
                  <a:lnTo>
                    <a:pt x="1231" y="1892"/>
                  </a:lnTo>
                  <a:lnTo>
                    <a:pt x="1266" y="1907"/>
                  </a:lnTo>
                  <a:lnTo>
                    <a:pt x="1305" y="1916"/>
                  </a:lnTo>
                  <a:lnTo>
                    <a:pt x="1344" y="1919"/>
                  </a:lnTo>
                  <a:lnTo>
                    <a:pt x="1384" y="1916"/>
                  </a:lnTo>
                  <a:lnTo>
                    <a:pt x="1421" y="1906"/>
                  </a:lnTo>
                  <a:lnTo>
                    <a:pt x="1456" y="1892"/>
                  </a:lnTo>
                  <a:lnTo>
                    <a:pt x="1489" y="1873"/>
                  </a:lnTo>
                  <a:lnTo>
                    <a:pt x="1518" y="1849"/>
                  </a:lnTo>
                  <a:lnTo>
                    <a:pt x="1543" y="1822"/>
                  </a:lnTo>
                  <a:lnTo>
                    <a:pt x="1565" y="1790"/>
                  </a:lnTo>
                  <a:lnTo>
                    <a:pt x="1581" y="1756"/>
                  </a:lnTo>
                  <a:lnTo>
                    <a:pt x="1592" y="1719"/>
                  </a:lnTo>
                  <a:lnTo>
                    <a:pt x="1597" y="1680"/>
                  </a:lnTo>
                  <a:lnTo>
                    <a:pt x="1578" y="1665"/>
                  </a:lnTo>
                  <a:lnTo>
                    <a:pt x="1555" y="1650"/>
                  </a:lnTo>
                  <a:lnTo>
                    <a:pt x="1530" y="1633"/>
                  </a:lnTo>
                  <a:lnTo>
                    <a:pt x="1504" y="1614"/>
                  </a:lnTo>
                  <a:lnTo>
                    <a:pt x="1476" y="1594"/>
                  </a:lnTo>
                  <a:lnTo>
                    <a:pt x="1450" y="1574"/>
                  </a:lnTo>
                  <a:lnTo>
                    <a:pt x="1423" y="1553"/>
                  </a:lnTo>
                  <a:lnTo>
                    <a:pt x="1400" y="1532"/>
                  </a:lnTo>
                  <a:lnTo>
                    <a:pt x="1380" y="1512"/>
                  </a:lnTo>
                  <a:lnTo>
                    <a:pt x="1364" y="1493"/>
                  </a:lnTo>
                  <a:lnTo>
                    <a:pt x="1352" y="1474"/>
                  </a:lnTo>
                  <a:lnTo>
                    <a:pt x="1346" y="1456"/>
                  </a:lnTo>
                  <a:lnTo>
                    <a:pt x="1344" y="1454"/>
                  </a:lnTo>
                  <a:close/>
                  <a:moveTo>
                    <a:pt x="2143" y="1355"/>
                  </a:moveTo>
                  <a:lnTo>
                    <a:pt x="2189" y="1358"/>
                  </a:lnTo>
                  <a:lnTo>
                    <a:pt x="2233" y="1368"/>
                  </a:lnTo>
                  <a:lnTo>
                    <a:pt x="2274" y="1383"/>
                  </a:lnTo>
                  <a:lnTo>
                    <a:pt x="2312" y="1405"/>
                  </a:lnTo>
                  <a:lnTo>
                    <a:pt x="2347" y="1431"/>
                  </a:lnTo>
                  <a:lnTo>
                    <a:pt x="2378" y="1462"/>
                  </a:lnTo>
                  <a:lnTo>
                    <a:pt x="2404" y="1496"/>
                  </a:lnTo>
                  <a:lnTo>
                    <a:pt x="2425" y="1534"/>
                  </a:lnTo>
                  <a:lnTo>
                    <a:pt x="2442" y="1576"/>
                  </a:lnTo>
                  <a:lnTo>
                    <a:pt x="2452" y="1619"/>
                  </a:lnTo>
                  <a:lnTo>
                    <a:pt x="2455" y="1665"/>
                  </a:lnTo>
                  <a:lnTo>
                    <a:pt x="2452" y="1711"/>
                  </a:lnTo>
                  <a:lnTo>
                    <a:pt x="2442" y="1755"/>
                  </a:lnTo>
                  <a:lnTo>
                    <a:pt x="2425" y="1797"/>
                  </a:lnTo>
                  <a:lnTo>
                    <a:pt x="2404" y="1834"/>
                  </a:lnTo>
                  <a:lnTo>
                    <a:pt x="2378" y="1869"/>
                  </a:lnTo>
                  <a:lnTo>
                    <a:pt x="2347" y="1900"/>
                  </a:lnTo>
                  <a:lnTo>
                    <a:pt x="2312" y="1926"/>
                  </a:lnTo>
                  <a:lnTo>
                    <a:pt x="2274" y="1947"/>
                  </a:lnTo>
                  <a:lnTo>
                    <a:pt x="2233" y="1963"/>
                  </a:lnTo>
                  <a:lnTo>
                    <a:pt x="2189" y="1973"/>
                  </a:lnTo>
                  <a:lnTo>
                    <a:pt x="2143" y="1976"/>
                  </a:lnTo>
                  <a:lnTo>
                    <a:pt x="2096" y="1973"/>
                  </a:lnTo>
                  <a:lnTo>
                    <a:pt x="2052" y="1963"/>
                  </a:lnTo>
                  <a:lnTo>
                    <a:pt x="2011" y="1947"/>
                  </a:lnTo>
                  <a:lnTo>
                    <a:pt x="1972" y="1926"/>
                  </a:lnTo>
                  <a:lnTo>
                    <a:pt x="1938" y="1900"/>
                  </a:lnTo>
                  <a:lnTo>
                    <a:pt x="1907" y="1869"/>
                  </a:lnTo>
                  <a:lnTo>
                    <a:pt x="1881" y="1834"/>
                  </a:lnTo>
                  <a:lnTo>
                    <a:pt x="1859" y="1797"/>
                  </a:lnTo>
                  <a:lnTo>
                    <a:pt x="1843" y="1755"/>
                  </a:lnTo>
                  <a:lnTo>
                    <a:pt x="1834" y="1711"/>
                  </a:lnTo>
                  <a:lnTo>
                    <a:pt x="1830" y="1665"/>
                  </a:lnTo>
                  <a:lnTo>
                    <a:pt x="1834" y="1619"/>
                  </a:lnTo>
                  <a:lnTo>
                    <a:pt x="1843" y="1576"/>
                  </a:lnTo>
                  <a:lnTo>
                    <a:pt x="1859" y="1534"/>
                  </a:lnTo>
                  <a:lnTo>
                    <a:pt x="1881" y="1496"/>
                  </a:lnTo>
                  <a:lnTo>
                    <a:pt x="1907" y="1462"/>
                  </a:lnTo>
                  <a:lnTo>
                    <a:pt x="1938" y="1431"/>
                  </a:lnTo>
                  <a:lnTo>
                    <a:pt x="1972" y="1405"/>
                  </a:lnTo>
                  <a:lnTo>
                    <a:pt x="2011" y="1383"/>
                  </a:lnTo>
                  <a:lnTo>
                    <a:pt x="2052" y="1368"/>
                  </a:lnTo>
                  <a:lnTo>
                    <a:pt x="2096" y="1358"/>
                  </a:lnTo>
                  <a:lnTo>
                    <a:pt x="2143" y="1355"/>
                  </a:lnTo>
                  <a:close/>
                  <a:moveTo>
                    <a:pt x="1343" y="1355"/>
                  </a:moveTo>
                  <a:lnTo>
                    <a:pt x="1345" y="1355"/>
                  </a:lnTo>
                  <a:lnTo>
                    <a:pt x="1384" y="1358"/>
                  </a:lnTo>
                  <a:lnTo>
                    <a:pt x="1421" y="1365"/>
                  </a:lnTo>
                  <a:lnTo>
                    <a:pt x="1457" y="1377"/>
                  </a:lnTo>
                  <a:lnTo>
                    <a:pt x="1492" y="1392"/>
                  </a:lnTo>
                  <a:lnTo>
                    <a:pt x="1490" y="1390"/>
                  </a:lnTo>
                  <a:lnTo>
                    <a:pt x="1505" y="1397"/>
                  </a:lnTo>
                  <a:lnTo>
                    <a:pt x="1521" y="1407"/>
                  </a:lnTo>
                  <a:lnTo>
                    <a:pt x="1541" y="1420"/>
                  </a:lnTo>
                  <a:lnTo>
                    <a:pt x="1562" y="1437"/>
                  </a:lnTo>
                  <a:lnTo>
                    <a:pt x="1584" y="1455"/>
                  </a:lnTo>
                  <a:lnTo>
                    <a:pt x="1607" y="1477"/>
                  </a:lnTo>
                  <a:lnTo>
                    <a:pt x="1630" y="1502"/>
                  </a:lnTo>
                  <a:lnTo>
                    <a:pt x="1653" y="1530"/>
                  </a:lnTo>
                  <a:lnTo>
                    <a:pt x="1676" y="1560"/>
                  </a:lnTo>
                  <a:lnTo>
                    <a:pt x="1697" y="1594"/>
                  </a:lnTo>
                  <a:lnTo>
                    <a:pt x="1716" y="1631"/>
                  </a:lnTo>
                  <a:lnTo>
                    <a:pt x="1732" y="1672"/>
                  </a:lnTo>
                  <a:lnTo>
                    <a:pt x="1746" y="1716"/>
                  </a:lnTo>
                  <a:lnTo>
                    <a:pt x="1757" y="1763"/>
                  </a:lnTo>
                  <a:lnTo>
                    <a:pt x="1762" y="1813"/>
                  </a:lnTo>
                  <a:lnTo>
                    <a:pt x="1764" y="1867"/>
                  </a:lnTo>
                  <a:lnTo>
                    <a:pt x="1764" y="1892"/>
                  </a:lnTo>
                  <a:lnTo>
                    <a:pt x="1763" y="1914"/>
                  </a:lnTo>
                  <a:lnTo>
                    <a:pt x="1762" y="1935"/>
                  </a:lnTo>
                  <a:lnTo>
                    <a:pt x="1760" y="1951"/>
                  </a:lnTo>
                  <a:lnTo>
                    <a:pt x="1759" y="1964"/>
                  </a:lnTo>
                  <a:lnTo>
                    <a:pt x="1758" y="1973"/>
                  </a:lnTo>
                  <a:lnTo>
                    <a:pt x="1758" y="1975"/>
                  </a:lnTo>
                  <a:lnTo>
                    <a:pt x="1755" y="1973"/>
                  </a:lnTo>
                  <a:lnTo>
                    <a:pt x="1751" y="1967"/>
                  </a:lnTo>
                  <a:lnTo>
                    <a:pt x="1742" y="1960"/>
                  </a:lnTo>
                  <a:lnTo>
                    <a:pt x="1731" y="1949"/>
                  </a:lnTo>
                  <a:lnTo>
                    <a:pt x="1717" y="1937"/>
                  </a:lnTo>
                  <a:lnTo>
                    <a:pt x="1701" y="1925"/>
                  </a:lnTo>
                  <a:lnTo>
                    <a:pt x="1682" y="1913"/>
                  </a:lnTo>
                  <a:lnTo>
                    <a:pt x="1662" y="1902"/>
                  </a:lnTo>
                  <a:lnTo>
                    <a:pt x="1640" y="1892"/>
                  </a:lnTo>
                  <a:lnTo>
                    <a:pt x="1617" y="1884"/>
                  </a:lnTo>
                  <a:lnTo>
                    <a:pt x="1593" y="1881"/>
                  </a:lnTo>
                  <a:lnTo>
                    <a:pt x="1569" y="1880"/>
                  </a:lnTo>
                  <a:lnTo>
                    <a:pt x="1538" y="1907"/>
                  </a:lnTo>
                  <a:lnTo>
                    <a:pt x="1505" y="1930"/>
                  </a:lnTo>
                  <a:lnTo>
                    <a:pt x="1468" y="1950"/>
                  </a:lnTo>
                  <a:lnTo>
                    <a:pt x="1429" y="1963"/>
                  </a:lnTo>
                  <a:lnTo>
                    <a:pt x="1388" y="1972"/>
                  </a:lnTo>
                  <a:lnTo>
                    <a:pt x="1345" y="1975"/>
                  </a:lnTo>
                  <a:lnTo>
                    <a:pt x="1345" y="1976"/>
                  </a:lnTo>
                  <a:lnTo>
                    <a:pt x="1344" y="1975"/>
                  </a:lnTo>
                  <a:lnTo>
                    <a:pt x="1343" y="1976"/>
                  </a:lnTo>
                  <a:lnTo>
                    <a:pt x="1343" y="1975"/>
                  </a:lnTo>
                  <a:lnTo>
                    <a:pt x="1300" y="1972"/>
                  </a:lnTo>
                  <a:lnTo>
                    <a:pt x="1258" y="1963"/>
                  </a:lnTo>
                  <a:lnTo>
                    <a:pt x="1220" y="1950"/>
                  </a:lnTo>
                  <a:lnTo>
                    <a:pt x="1184" y="1930"/>
                  </a:lnTo>
                  <a:lnTo>
                    <a:pt x="1149" y="1907"/>
                  </a:lnTo>
                  <a:lnTo>
                    <a:pt x="1120" y="1880"/>
                  </a:lnTo>
                  <a:lnTo>
                    <a:pt x="1094" y="1881"/>
                  </a:lnTo>
                  <a:lnTo>
                    <a:pt x="1070" y="1884"/>
                  </a:lnTo>
                  <a:lnTo>
                    <a:pt x="1047" y="1892"/>
                  </a:lnTo>
                  <a:lnTo>
                    <a:pt x="1026" y="1902"/>
                  </a:lnTo>
                  <a:lnTo>
                    <a:pt x="1005" y="1913"/>
                  </a:lnTo>
                  <a:lnTo>
                    <a:pt x="988" y="1925"/>
                  </a:lnTo>
                  <a:lnTo>
                    <a:pt x="971" y="1937"/>
                  </a:lnTo>
                  <a:lnTo>
                    <a:pt x="957" y="1949"/>
                  </a:lnTo>
                  <a:lnTo>
                    <a:pt x="946" y="1960"/>
                  </a:lnTo>
                  <a:lnTo>
                    <a:pt x="937" y="1967"/>
                  </a:lnTo>
                  <a:lnTo>
                    <a:pt x="932" y="1973"/>
                  </a:lnTo>
                  <a:lnTo>
                    <a:pt x="931" y="1975"/>
                  </a:lnTo>
                  <a:lnTo>
                    <a:pt x="929" y="1973"/>
                  </a:lnTo>
                  <a:lnTo>
                    <a:pt x="928" y="1964"/>
                  </a:lnTo>
                  <a:lnTo>
                    <a:pt x="927" y="1951"/>
                  </a:lnTo>
                  <a:lnTo>
                    <a:pt x="926" y="1935"/>
                  </a:lnTo>
                  <a:lnTo>
                    <a:pt x="924" y="1914"/>
                  </a:lnTo>
                  <a:lnTo>
                    <a:pt x="924" y="1892"/>
                  </a:lnTo>
                  <a:lnTo>
                    <a:pt x="923" y="1867"/>
                  </a:lnTo>
                  <a:lnTo>
                    <a:pt x="925" y="1813"/>
                  </a:lnTo>
                  <a:lnTo>
                    <a:pt x="932" y="1763"/>
                  </a:lnTo>
                  <a:lnTo>
                    <a:pt x="942" y="1716"/>
                  </a:lnTo>
                  <a:lnTo>
                    <a:pt x="955" y="1672"/>
                  </a:lnTo>
                  <a:lnTo>
                    <a:pt x="972" y="1631"/>
                  </a:lnTo>
                  <a:lnTo>
                    <a:pt x="991" y="1594"/>
                  </a:lnTo>
                  <a:lnTo>
                    <a:pt x="1012" y="1560"/>
                  </a:lnTo>
                  <a:lnTo>
                    <a:pt x="1034" y="1530"/>
                  </a:lnTo>
                  <a:lnTo>
                    <a:pt x="1057" y="1502"/>
                  </a:lnTo>
                  <a:lnTo>
                    <a:pt x="1080" y="1477"/>
                  </a:lnTo>
                  <a:lnTo>
                    <a:pt x="1103" y="1455"/>
                  </a:lnTo>
                  <a:lnTo>
                    <a:pt x="1126" y="1437"/>
                  </a:lnTo>
                  <a:lnTo>
                    <a:pt x="1147" y="1420"/>
                  </a:lnTo>
                  <a:lnTo>
                    <a:pt x="1166" y="1407"/>
                  </a:lnTo>
                  <a:lnTo>
                    <a:pt x="1184" y="1397"/>
                  </a:lnTo>
                  <a:lnTo>
                    <a:pt x="1198" y="1390"/>
                  </a:lnTo>
                  <a:lnTo>
                    <a:pt x="1197" y="1392"/>
                  </a:lnTo>
                  <a:lnTo>
                    <a:pt x="1231" y="1377"/>
                  </a:lnTo>
                  <a:lnTo>
                    <a:pt x="1266" y="1365"/>
                  </a:lnTo>
                  <a:lnTo>
                    <a:pt x="1303" y="1358"/>
                  </a:lnTo>
                  <a:lnTo>
                    <a:pt x="1343" y="1355"/>
                  </a:lnTo>
                  <a:close/>
                  <a:moveTo>
                    <a:pt x="436" y="1048"/>
                  </a:moveTo>
                  <a:lnTo>
                    <a:pt x="436" y="2736"/>
                  </a:lnTo>
                  <a:lnTo>
                    <a:pt x="1262" y="2736"/>
                  </a:lnTo>
                  <a:lnTo>
                    <a:pt x="1259" y="2734"/>
                  </a:lnTo>
                  <a:lnTo>
                    <a:pt x="1413" y="2734"/>
                  </a:lnTo>
                  <a:lnTo>
                    <a:pt x="1743" y="3185"/>
                  </a:lnTo>
                  <a:lnTo>
                    <a:pt x="2073" y="2734"/>
                  </a:lnTo>
                  <a:lnTo>
                    <a:pt x="2227" y="2734"/>
                  </a:lnTo>
                  <a:lnTo>
                    <a:pt x="2225" y="2736"/>
                  </a:lnTo>
                  <a:lnTo>
                    <a:pt x="3114" y="2736"/>
                  </a:lnTo>
                  <a:lnTo>
                    <a:pt x="3114" y="1048"/>
                  </a:lnTo>
                  <a:lnTo>
                    <a:pt x="436" y="1048"/>
                  </a:lnTo>
                  <a:close/>
                  <a:moveTo>
                    <a:pt x="235" y="884"/>
                  </a:moveTo>
                  <a:lnTo>
                    <a:pt x="3251" y="884"/>
                  </a:lnTo>
                  <a:lnTo>
                    <a:pt x="3290" y="888"/>
                  </a:lnTo>
                  <a:lnTo>
                    <a:pt x="3326" y="896"/>
                  </a:lnTo>
                  <a:lnTo>
                    <a:pt x="3359" y="911"/>
                  </a:lnTo>
                  <a:lnTo>
                    <a:pt x="3390" y="930"/>
                  </a:lnTo>
                  <a:lnTo>
                    <a:pt x="3418" y="953"/>
                  </a:lnTo>
                  <a:lnTo>
                    <a:pt x="3442" y="981"/>
                  </a:lnTo>
                  <a:lnTo>
                    <a:pt x="3460" y="1011"/>
                  </a:lnTo>
                  <a:lnTo>
                    <a:pt x="3475" y="1045"/>
                  </a:lnTo>
                  <a:lnTo>
                    <a:pt x="3484" y="1081"/>
                  </a:lnTo>
                  <a:lnTo>
                    <a:pt x="3487" y="1120"/>
                  </a:lnTo>
                  <a:lnTo>
                    <a:pt x="3487" y="2665"/>
                  </a:lnTo>
                  <a:lnTo>
                    <a:pt x="3484" y="2704"/>
                  </a:lnTo>
                  <a:lnTo>
                    <a:pt x="3475" y="2739"/>
                  </a:lnTo>
                  <a:lnTo>
                    <a:pt x="3460" y="2772"/>
                  </a:lnTo>
                  <a:lnTo>
                    <a:pt x="3442" y="2803"/>
                  </a:lnTo>
                  <a:lnTo>
                    <a:pt x="3418" y="2830"/>
                  </a:lnTo>
                  <a:lnTo>
                    <a:pt x="3390" y="2855"/>
                  </a:lnTo>
                  <a:lnTo>
                    <a:pt x="3359" y="2873"/>
                  </a:lnTo>
                  <a:lnTo>
                    <a:pt x="3326" y="2887"/>
                  </a:lnTo>
                  <a:lnTo>
                    <a:pt x="3290" y="2896"/>
                  </a:lnTo>
                  <a:lnTo>
                    <a:pt x="3251" y="2899"/>
                  </a:lnTo>
                  <a:lnTo>
                    <a:pt x="2106" y="2899"/>
                  </a:lnTo>
                  <a:lnTo>
                    <a:pt x="1743" y="3395"/>
                  </a:lnTo>
                  <a:lnTo>
                    <a:pt x="1380" y="2899"/>
                  </a:lnTo>
                  <a:lnTo>
                    <a:pt x="235" y="2899"/>
                  </a:lnTo>
                  <a:lnTo>
                    <a:pt x="197" y="2896"/>
                  </a:lnTo>
                  <a:lnTo>
                    <a:pt x="161" y="2887"/>
                  </a:lnTo>
                  <a:lnTo>
                    <a:pt x="128" y="2873"/>
                  </a:lnTo>
                  <a:lnTo>
                    <a:pt x="97" y="2855"/>
                  </a:lnTo>
                  <a:lnTo>
                    <a:pt x="69" y="2830"/>
                  </a:lnTo>
                  <a:lnTo>
                    <a:pt x="45" y="2803"/>
                  </a:lnTo>
                  <a:lnTo>
                    <a:pt x="26" y="2772"/>
                  </a:lnTo>
                  <a:lnTo>
                    <a:pt x="12" y="2739"/>
                  </a:lnTo>
                  <a:lnTo>
                    <a:pt x="3" y="2704"/>
                  </a:lnTo>
                  <a:lnTo>
                    <a:pt x="0" y="2665"/>
                  </a:lnTo>
                  <a:lnTo>
                    <a:pt x="0" y="1120"/>
                  </a:lnTo>
                  <a:lnTo>
                    <a:pt x="3" y="1081"/>
                  </a:lnTo>
                  <a:lnTo>
                    <a:pt x="12" y="1045"/>
                  </a:lnTo>
                  <a:lnTo>
                    <a:pt x="26" y="1011"/>
                  </a:lnTo>
                  <a:lnTo>
                    <a:pt x="45" y="981"/>
                  </a:lnTo>
                  <a:lnTo>
                    <a:pt x="69" y="953"/>
                  </a:lnTo>
                  <a:lnTo>
                    <a:pt x="97" y="930"/>
                  </a:lnTo>
                  <a:lnTo>
                    <a:pt x="128" y="911"/>
                  </a:lnTo>
                  <a:lnTo>
                    <a:pt x="161" y="896"/>
                  </a:lnTo>
                  <a:lnTo>
                    <a:pt x="197" y="888"/>
                  </a:lnTo>
                  <a:lnTo>
                    <a:pt x="235" y="884"/>
                  </a:lnTo>
                  <a:close/>
                  <a:moveTo>
                    <a:pt x="1743" y="412"/>
                  </a:moveTo>
                  <a:lnTo>
                    <a:pt x="1787" y="414"/>
                  </a:lnTo>
                  <a:lnTo>
                    <a:pt x="1831" y="422"/>
                  </a:lnTo>
                  <a:lnTo>
                    <a:pt x="1874" y="434"/>
                  </a:lnTo>
                  <a:lnTo>
                    <a:pt x="1916" y="450"/>
                  </a:lnTo>
                  <a:lnTo>
                    <a:pt x="1956" y="472"/>
                  </a:lnTo>
                  <a:lnTo>
                    <a:pt x="1993" y="498"/>
                  </a:lnTo>
                  <a:lnTo>
                    <a:pt x="2028" y="529"/>
                  </a:lnTo>
                  <a:lnTo>
                    <a:pt x="1945" y="611"/>
                  </a:lnTo>
                  <a:lnTo>
                    <a:pt x="1915" y="587"/>
                  </a:lnTo>
                  <a:lnTo>
                    <a:pt x="1884" y="566"/>
                  </a:lnTo>
                  <a:lnTo>
                    <a:pt x="1850" y="550"/>
                  </a:lnTo>
                  <a:lnTo>
                    <a:pt x="1816" y="539"/>
                  </a:lnTo>
                  <a:lnTo>
                    <a:pt x="1780" y="531"/>
                  </a:lnTo>
                  <a:lnTo>
                    <a:pt x="1743" y="529"/>
                  </a:lnTo>
                  <a:lnTo>
                    <a:pt x="1707" y="531"/>
                  </a:lnTo>
                  <a:lnTo>
                    <a:pt x="1671" y="539"/>
                  </a:lnTo>
                  <a:lnTo>
                    <a:pt x="1637" y="550"/>
                  </a:lnTo>
                  <a:lnTo>
                    <a:pt x="1603" y="566"/>
                  </a:lnTo>
                  <a:lnTo>
                    <a:pt x="1572" y="587"/>
                  </a:lnTo>
                  <a:lnTo>
                    <a:pt x="1542" y="611"/>
                  </a:lnTo>
                  <a:lnTo>
                    <a:pt x="1460" y="529"/>
                  </a:lnTo>
                  <a:lnTo>
                    <a:pt x="1495" y="498"/>
                  </a:lnTo>
                  <a:lnTo>
                    <a:pt x="1532" y="472"/>
                  </a:lnTo>
                  <a:lnTo>
                    <a:pt x="1572" y="450"/>
                  </a:lnTo>
                  <a:lnTo>
                    <a:pt x="1614" y="434"/>
                  </a:lnTo>
                  <a:lnTo>
                    <a:pt x="1655" y="422"/>
                  </a:lnTo>
                  <a:lnTo>
                    <a:pt x="1699" y="414"/>
                  </a:lnTo>
                  <a:lnTo>
                    <a:pt x="1743" y="412"/>
                  </a:lnTo>
                  <a:close/>
                  <a:moveTo>
                    <a:pt x="1771" y="203"/>
                  </a:moveTo>
                  <a:lnTo>
                    <a:pt x="1826" y="208"/>
                  </a:lnTo>
                  <a:lnTo>
                    <a:pt x="1881" y="218"/>
                  </a:lnTo>
                  <a:lnTo>
                    <a:pt x="1935" y="232"/>
                  </a:lnTo>
                  <a:lnTo>
                    <a:pt x="1986" y="252"/>
                  </a:lnTo>
                  <a:lnTo>
                    <a:pt x="2038" y="277"/>
                  </a:lnTo>
                  <a:lnTo>
                    <a:pt x="2087" y="307"/>
                  </a:lnTo>
                  <a:lnTo>
                    <a:pt x="2133" y="342"/>
                  </a:lnTo>
                  <a:lnTo>
                    <a:pt x="2177" y="381"/>
                  </a:lnTo>
                  <a:lnTo>
                    <a:pt x="2093" y="463"/>
                  </a:lnTo>
                  <a:lnTo>
                    <a:pt x="2052" y="428"/>
                  </a:lnTo>
                  <a:lnTo>
                    <a:pt x="2010" y="398"/>
                  </a:lnTo>
                  <a:lnTo>
                    <a:pt x="1964" y="371"/>
                  </a:lnTo>
                  <a:lnTo>
                    <a:pt x="1917" y="352"/>
                  </a:lnTo>
                  <a:lnTo>
                    <a:pt x="1869" y="336"/>
                  </a:lnTo>
                  <a:lnTo>
                    <a:pt x="1819" y="325"/>
                  </a:lnTo>
                  <a:lnTo>
                    <a:pt x="1769" y="321"/>
                  </a:lnTo>
                  <a:lnTo>
                    <a:pt x="1718" y="321"/>
                  </a:lnTo>
                  <a:lnTo>
                    <a:pt x="1668" y="325"/>
                  </a:lnTo>
                  <a:lnTo>
                    <a:pt x="1618" y="336"/>
                  </a:lnTo>
                  <a:lnTo>
                    <a:pt x="1569" y="352"/>
                  </a:lnTo>
                  <a:lnTo>
                    <a:pt x="1522" y="371"/>
                  </a:lnTo>
                  <a:lnTo>
                    <a:pt x="1476" y="398"/>
                  </a:lnTo>
                  <a:lnTo>
                    <a:pt x="1433" y="428"/>
                  </a:lnTo>
                  <a:lnTo>
                    <a:pt x="1394" y="463"/>
                  </a:lnTo>
                  <a:lnTo>
                    <a:pt x="1310" y="381"/>
                  </a:lnTo>
                  <a:lnTo>
                    <a:pt x="1354" y="342"/>
                  </a:lnTo>
                  <a:lnTo>
                    <a:pt x="1400" y="307"/>
                  </a:lnTo>
                  <a:lnTo>
                    <a:pt x="1450" y="277"/>
                  </a:lnTo>
                  <a:lnTo>
                    <a:pt x="1500" y="252"/>
                  </a:lnTo>
                  <a:lnTo>
                    <a:pt x="1552" y="232"/>
                  </a:lnTo>
                  <a:lnTo>
                    <a:pt x="1606" y="218"/>
                  </a:lnTo>
                  <a:lnTo>
                    <a:pt x="1661" y="208"/>
                  </a:lnTo>
                  <a:lnTo>
                    <a:pt x="1716" y="203"/>
                  </a:lnTo>
                  <a:lnTo>
                    <a:pt x="1771" y="203"/>
                  </a:lnTo>
                  <a:close/>
                  <a:moveTo>
                    <a:pt x="1776" y="0"/>
                  </a:moveTo>
                  <a:lnTo>
                    <a:pt x="1842" y="6"/>
                  </a:lnTo>
                  <a:lnTo>
                    <a:pt x="1907" y="17"/>
                  </a:lnTo>
                  <a:lnTo>
                    <a:pt x="1972" y="32"/>
                  </a:lnTo>
                  <a:lnTo>
                    <a:pt x="2035" y="53"/>
                  </a:lnTo>
                  <a:lnTo>
                    <a:pt x="2096" y="79"/>
                  </a:lnTo>
                  <a:lnTo>
                    <a:pt x="2157" y="111"/>
                  </a:lnTo>
                  <a:lnTo>
                    <a:pt x="2214" y="148"/>
                  </a:lnTo>
                  <a:lnTo>
                    <a:pt x="2269" y="190"/>
                  </a:lnTo>
                  <a:lnTo>
                    <a:pt x="2321" y="237"/>
                  </a:lnTo>
                  <a:lnTo>
                    <a:pt x="2237" y="320"/>
                  </a:lnTo>
                  <a:lnTo>
                    <a:pt x="2190" y="277"/>
                  </a:lnTo>
                  <a:lnTo>
                    <a:pt x="2140" y="240"/>
                  </a:lnTo>
                  <a:lnTo>
                    <a:pt x="2089" y="207"/>
                  </a:lnTo>
                  <a:lnTo>
                    <a:pt x="2034" y="180"/>
                  </a:lnTo>
                  <a:lnTo>
                    <a:pt x="1978" y="157"/>
                  </a:lnTo>
                  <a:lnTo>
                    <a:pt x="1920" y="139"/>
                  </a:lnTo>
                  <a:lnTo>
                    <a:pt x="1862" y="127"/>
                  </a:lnTo>
                  <a:lnTo>
                    <a:pt x="1803" y="120"/>
                  </a:lnTo>
                  <a:lnTo>
                    <a:pt x="1743" y="117"/>
                  </a:lnTo>
                  <a:lnTo>
                    <a:pt x="1684" y="120"/>
                  </a:lnTo>
                  <a:lnTo>
                    <a:pt x="1625" y="127"/>
                  </a:lnTo>
                  <a:lnTo>
                    <a:pt x="1566" y="139"/>
                  </a:lnTo>
                  <a:lnTo>
                    <a:pt x="1509" y="157"/>
                  </a:lnTo>
                  <a:lnTo>
                    <a:pt x="1453" y="180"/>
                  </a:lnTo>
                  <a:lnTo>
                    <a:pt x="1398" y="207"/>
                  </a:lnTo>
                  <a:lnTo>
                    <a:pt x="1346" y="240"/>
                  </a:lnTo>
                  <a:lnTo>
                    <a:pt x="1297" y="277"/>
                  </a:lnTo>
                  <a:lnTo>
                    <a:pt x="1250" y="320"/>
                  </a:lnTo>
                  <a:lnTo>
                    <a:pt x="1167" y="237"/>
                  </a:lnTo>
                  <a:lnTo>
                    <a:pt x="1219" y="190"/>
                  </a:lnTo>
                  <a:lnTo>
                    <a:pt x="1274" y="148"/>
                  </a:lnTo>
                  <a:lnTo>
                    <a:pt x="1331" y="111"/>
                  </a:lnTo>
                  <a:lnTo>
                    <a:pt x="1390" y="79"/>
                  </a:lnTo>
                  <a:lnTo>
                    <a:pt x="1452" y="53"/>
                  </a:lnTo>
                  <a:lnTo>
                    <a:pt x="1515" y="32"/>
                  </a:lnTo>
                  <a:lnTo>
                    <a:pt x="1580" y="17"/>
                  </a:lnTo>
                  <a:lnTo>
                    <a:pt x="1644" y="6"/>
                  </a:lnTo>
                  <a:lnTo>
                    <a:pt x="1710" y="0"/>
                  </a:lnTo>
                  <a:lnTo>
                    <a:pt x="177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76" name="Freeform 30">
              <a:extLst>
                <a:ext uri="{FF2B5EF4-FFF2-40B4-BE49-F238E27FC236}">
                  <a16:creationId xmlns:a16="http://schemas.microsoft.com/office/drawing/2014/main" id="{F6567015-94DC-4285-82D6-8CEE4955283B}"/>
                </a:ext>
              </a:extLst>
            </p:cNvPr>
            <p:cNvSpPr>
              <a:spLocks noEditPoints="1"/>
            </p:cNvSpPr>
            <p:nvPr/>
          </p:nvSpPr>
          <p:spPr bwMode="auto">
            <a:xfrm>
              <a:off x="3675128" y="3388720"/>
              <a:ext cx="527251" cy="522004"/>
            </a:xfrm>
            <a:custGeom>
              <a:avLst/>
              <a:gdLst>
                <a:gd name="T0" fmla="*/ 1253 w 3493"/>
                <a:gd name="T1" fmla="*/ 3017 h 3458"/>
                <a:gd name="T2" fmla="*/ 822 w 3493"/>
                <a:gd name="T3" fmla="*/ 3017 h 3458"/>
                <a:gd name="T4" fmla="*/ 1561 w 3493"/>
                <a:gd name="T5" fmla="*/ 2344 h 3458"/>
                <a:gd name="T6" fmla="*/ 514 w 3493"/>
                <a:gd name="T7" fmla="*/ 2344 h 3458"/>
                <a:gd name="T8" fmla="*/ 514 w 3493"/>
                <a:gd name="T9" fmla="*/ 2344 h 3458"/>
                <a:gd name="T10" fmla="*/ 1073 w 3493"/>
                <a:gd name="T11" fmla="*/ 3017 h 3458"/>
                <a:gd name="T12" fmla="*/ 1002 w 3493"/>
                <a:gd name="T13" fmla="*/ 3017 h 3458"/>
                <a:gd name="T14" fmla="*/ 141 w 3493"/>
                <a:gd name="T15" fmla="*/ 3110 h 3458"/>
                <a:gd name="T16" fmla="*/ 0 w 3493"/>
                <a:gd name="T17" fmla="*/ 1856 h 3458"/>
                <a:gd name="T18" fmla="*/ 1332 w 3493"/>
                <a:gd name="T19" fmla="*/ 3326 h 3458"/>
                <a:gd name="T20" fmla="*/ 1576 w 3493"/>
                <a:gd name="T21" fmla="*/ 3340 h 3458"/>
                <a:gd name="T22" fmla="*/ 1740 w 3493"/>
                <a:gd name="T23" fmla="*/ 3362 h 3458"/>
                <a:gd name="T24" fmla="*/ 1802 w 3493"/>
                <a:gd name="T25" fmla="*/ 3390 h 3458"/>
                <a:gd name="T26" fmla="*/ 1740 w 3493"/>
                <a:gd name="T27" fmla="*/ 3418 h 3458"/>
                <a:gd name="T28" fmla="*/ 1575 w 3493"/>
                <a:gd name="T29" fmla="*/ 3440 h 3458"/>
                <a:gd name="T30" fmla="*/ 1332 w 3493"/>
                <a:gd name="T31" fmla="*/ 3454 h 3458"/>
                <a:gd name="T32" fmla="*/ 1039 w 3493"/>
                <a:gd name="T33" fmla="*/ 3457 h 3458"/>
                <a:gd name="T34" fmla="*/ 767 w 3493"/>
                <a:gd name="T35" fmla="*/ 3449 h 3458"/>
                <a:gd name="T36" fmla="*/ 559 w 3493"/>
                <a:gd name="T37" fmla="*/ 3429 h 3458"/>
                <a:gd name="T38" fmla="*/ 443 w 3493"/>
                <a:gd name="T39" fmla="*/ 3405 h 3458"/>
                <a:gd name="T40" fmla="*/ 442 w 3493"/>
                <a:gd name="T41" fmla="*/ 3376 h 3458"/>
                <a:gd name="T42" fmla="*/ 554 w 3493"/>
                <a:gd name="T43" fmla="*/ 3351 h 3458"/>
                <a:gd name="T44" fmla="*/ 755 w 3493"/>
                <a:gd name="T45" fmla="*/ 3332 h 3458"/>
                <a:gd name="T46" fmla="*/ 0 w 3493"/>
                <a:gd name="T47" fmla="*/ 1856 h 3458"/>
                <a:gd name="T48" fmla="*/ 2704 w 3493"/>
                <a:gd name="T49" fmla="*/ 1532 h 3458"/>
                <a:gd name="T50" fmla="*/ 2984 w 3493"/>
                <a:gd name="T51" fmla="*/ 1625 h 3458"/>
                <a:gd name="T52" fmla="*/ 3217 w 3493"/>
                <a:gd name="T53" fmla="*/ 1796 h 3458"/>
                <a:gd name="T54" fmla="*/ 3388 w 3493"/>
                <a:gd name="T55" fmla="*/ 2029 h 3458"/>
                <a:gd name="T56" fmla="*/ 3480 w 3493"/>
                <a:gd name="T57" fmla="*/ 2308 h 3458"/>
                <a:gd name="T58" fmla="*/ 3487 w 3493"/>
                <a:gd name="T59" fmla="*/ 3223 h 3458"/>
                <a:gd name="T60" fmla="*/ 3402 w 3493"/>
                <a:gd name="T61" fmla="*/ 3265 h 3458"/>
                <a:gd name="T62" fmla="*/ 3278 w 3493"/>
                <a:gd name="T63" fmla="*/ 3313 h 3458"/>
                <a:gd name="T64" fmla="*/ 3070 w 3493"/>
                <a:gd name="T65" fmla="*/ 3373 h 3458"/>
                <a:gd name="T66" fmla="*/ 2784 w 3493"/>
                <a:gd name="T67" fmla="*/ 3427 h 3458"/>
                <a:gd name="T68" fmla="*/ 2423 w 3493"/>
                <a:gd name="T69" fmla="*/ 3456 h 3458"/>
                <a:gd name="T70" fmla="*/ 2006 w 3493"/>
                <a:gd name="T71" fmla="*/ 3444 h 3458"/>
                <a:gd name="T72" fmla="*/ 1905 w 3493"/>
                <a:gd name="T73" fmla="*/ 3390 h 3458"/>
                <a:gd name="T74" fmla="*/ 1897 w 3493"/>
                <a:gd name="T75" fmla="*/ 3348 h 3458"/>
                <a:gd name="T76" fmla="*/ 1842 w 3493"/>
                <a:gd name="T77" fmla="*/ 3311 h 3458"/>
                <a:gd name="T78" fmla="*/ 2250 w 3493"/>
                <a:gd name="T79" fmla="*/ 1788 h 3458"/>
                <a:gd name="T80" fmla="*/ 1439 w 3493"/>
                <a:gd name="T81" fmla="*/ 1657 h 3458"/>
                <a:gd name="T82" fmla="*/ 1705 w 3493"/>
                <a:gd name="T83" fmla="*/ 1547 h 3458"/>
                <a:gd name="T84" fmla="*/ 2240 w 3493"/>
                <a:gd name="T85" fmla="*/ 0 h 3458"/>
                <a:gd name="T86" fmla="*/ 2510 w 3493"/>
                <a:gd name="T87" fmla="*/ 51 h 3458"/>
                <a:gd name="T88" fmla="*/ 2736 w 3493"/>
                <a:gd name="T89" fmla="*/ 192 h 3458"/>
                <a:gd name="T90" fmla="*/ 2896 w 3493"/>
                <a:gd name="T91" fmla="*/ 403 h 3458"/>
                <a:gd name="T92" fmla="*/ 2972 w 3493"/>
                <a:gd name="T93" fmla="*/ 664 h 3458"/>
                <a:gd name="T94" fmla="*/ 2945 w 3493"/>
                <a:gd name="T95" fmla="*/ 941 h 3458"/>
                <a:gd name="T96" fmla="*/ 2826 w 3493"/>
                <a:gd name="T97" fmla="*/ 1179 h 3458"/>
                <a:gd name="T98" fmla="*/ 2630 w 3493"/>
                <a:gd name="T99" fmla="*/ 1358 h 3458"/>
                <a:gd name="T100" fmla="*/ 2380 w 3493"/>
                <a:gd name="T101" fmla="*/ 1456 h 3458"/>
                <a:gd name="T102" fmla="*/ 2101 w 3493"/>
                <a:gd name="T103" fmla="*/ 1456 h 3458"/>
                <a:gd name="T104" fmla="*/ 1851 w 3493"/>
                <a:gd name="T105" fmla="*/ 1358 h 3458"/>
                <a:gd name="T106" fmla="*/ 1655 w 3493"/>
                <a:gd name="T107" fmla="*/ 1179 h 3458"/>
                <a:gd name="T108" fmla="*/ 1534 w 3493"/>
                <a:gd name="T109" fmla="*/ 941 h 3458"/>
                <a:gd name="T110" fmla="*/ 1508 w 3493"/>
                <a:gd name="T111" fmla="*/ 664 h 3458"/>
                <a:gd name="T112" fmla="*/ 1584 w 3493"/>
                <a:gd name="T113" fmla="*/ 403 h 3458"/>
                <a:gd name="T114" fmla="*/ 1745 w 3493"/>
                <a:gd name="T115" fmla="*/ 192 h 3458"/>
                <a:gd name="T116" fmla="*/ 1969 w 3493"/>
                <a:gd name="T117" fmla="*/ 51 h 3458"/>
                <a:gd name="T118" fmla="*/ 2240 w 3493"/>
                <a:gd name="T119" fmla="*/ 0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3" h="3458">
                  <a:moveTo>
                    <a:pt x="1253" y="2489"/>
                  </a:moveTo>
                  <a:lnTo>
                    <a:pt x="1376" y="2489"/>
                  </a:lnTo>
                  <a:lnTo>
                    <a:pt x="1376" y="3017"/>
                  </a:lnTo>
                  <a:lnTo>
                    <a:pt x="1253" y="3017"/>
                  </a:lnTo>
                  <a:lnTo>
                    <a:pt x="1253" y="2489"/>
                  </a:lnTo>
                  <a:close/>
                  <a:moveTo>
                    <a:pt x="699" y="2489"/>
                  </a:moveTo>
                  <a:lnTo>
                    <a:pt x="822" y="2489"/>
                  </a:lnTo>
                  <a:lnTo>
                    <a:pt x="822" y="3017"/>
                  </a:lnTo>
                  <a:lnTo>
                    <a:pt x="699" y="3017"/>
                  </a:lnTo>
                  <a:lnTo>
                    <a:pt x="699" y="2489"/>
                  </a:lnTo>
                  <a:close/>
                  <a:moveTo>
                    <a:pt x="1438" y="2344"/>
                  </a:moveTo>
                  <a:lnTo>
                    <a:pt x="1561" y="2344"/>
                  </a:lnTo>
                  <a:lnTo>
                    <a:pt x="1561" y="3017"/>
                  </a:lnTo>
                  <a:lnTo>
                    <a:pt x="1438" y="3017"/>
                  </a:lnTo>
                  <a:lnTo>
                    <a:pt x="1438" y="2344"/>
                  </a:lnTo>
                  <a:close/>
                  <a:moveTo>
                    <a:pt x="514" y="2344"/>
                  </a:moveTo>
                  <a:lnTo>
                    <a:pt x="637" y="2344"/>
                  </a:lnTo>
                  <a:lnTo>
                    <a:pt x="637" y="3017"/>
                  </a:lnTo>
                  <a:lnTo>
                    <a:pt x="514" y="3017"/>
                  </a:lnTo>
                  <a:lnTo>
                    <a:pt x="514" y="2344"/>
                  </a:lnTo>
                  <a:close/>
                  <a:moveTo>
                    <a:pt x="1073" y="2249"/>
                  </a:moveTo>
                  <a:lnTo>
                    <a:pt x="1197" y="2249"/>
                  </a:lnTo>
                  <a:lnTo>
                    <a:pt x="1197" y="3017"/>
                  </a:lnTo>
                  <a:lnTo>
                    <a:pt x="1073" y="3017"/>
                  </a:lnTo>
                  <a:lnTo>
                    <a:pt x="1073" y="2249"/>
                  </a:lnTo>
                  <a:close/>
                  <a:moveTo>
                    <a:pt x="879" y="2154"/>
                  </a:moveTo>
                  <a:lnTo>
                    <a:pt x="1002" y="2154"/>
                  </a:lnTo>
                  <a:lnTo>
                    <a:pt x="1002" y="3017"/>
                  </a:lnTo>
                  <a:lnTo>
                    <a:pt x="879" y="3017"/>
                  </a:lnTo>
                  <a:lnTo>
                    <a:pt x="879" y="2154"/>
                  </a:lnTo>
                  <a:close/>
                  <a:moveTo>
                    <a:pt x="141" y="1962"/>
                  </a:moveTo>
                  <a:lnTo>
                    <a:pt x="141" y="3110"/>
                  </a:lnTo>
                  <a:lnTo>
                    <a:pt x="2007" y="3110"/>
                  </a:lnTo>
                  <a:lnTo>
                    <a:pt x="2007" y="1962"/>
                  </a:lnTo>
                  <a:lnTo>
                    <a:pt x="141" y="1962"/>
                  </a:lnTo>
                  <a:close/>
                  <a:moveTo>
                    <a:pt x="0" y="1856"/>
                  </a:moveTo>
                  <a:lnTo>
                    <a:pt x="2148" y="1856"/>
                  </a:lnTo>
                  <a:lnTo>
                    <a:pt x="2148" y="3227"/>
                  </a:lnTo>
                  <a:lnTo>
                    <a:pt x="1332" y="3227"/>
                  </a:lnTo>
                  <a:lnTo>
                    <a:pt x="1332" y="3326"/>
                  </a:lnTo>
                  <a:lnTo>
                    <a:pt x="1399" y="3329"/>
                  </a:lnTo>
                  <a:lnTo>
                    <a:pt x="1463" y="3332"/>
                  </a:lnTo>
                  <a:lnTo>
                    <a:pt x="1521" y="3335"/>
                  </a:lnTo>
                  <a:lnTo>
                    <a:pt x="1576" y="3340"/>
                  </a:lnTo>
                  <a:lnTo>
                    <a:pt x="1625" y="3345"/>
                  </a:lnTo>
                  <a:lnTo>
                    <a:pt x="1670" y="3350"/>
                  </a:lnTo>
                  <a:lnTo>
                    <a:pt x="1708" y="3356"/>
                  </a:lnTo>
                  <a:lnTo>
                    <a:pt x="1740" y="3362"/>
                  </a:lnTo>
                  <a:lnTo>
                    <a:pt x="1767" y="3369"/>
                  </a:lnTo>
                  <a:lnTo>
                    <a:pt x="1786" y="3375"/>
                  </a:lnTo>
                  <a:lnTo>
                    <a:pt x="1798" y="3382"/>
                  </a:lnTo>
                  <a:lnTo>
                    <a:pt x="1802" y="3390"/>
                  </a:lnTo>
                  <a:lnTo>
                    <a:pt x="1798" y="3397"/>
                  </a:lnTo>
                  <a:lnTo>
                    <a:pt x="1786" y="3405"/>
                  </a:lnTo>
                  <a:lnTo>
                    <a:pt x="1767" y="3411"/>
                  </a:lnTo>
                  <a:lnTo>
                    <a:pt x="1740" y="3418"/>
                  </a:lnTo>
                  <a:lnTo>
                    <a:pt x="1708" y="3424"/>
                  </a:lnTo>
                  <a:lnTo>
                    <a:pt x="1670" y="3429"/>
                  </a:lnTo>
                  <a:lnTo>
                    <a:pt x="1625" y="3435"/>
                  </a:lnTo>
                  <a:lnTo>
                    <a:pt x="1575" y="3440"/>
                  </a:lnTo>
                  <a:lnTo>
                    <a:pt x="1520" y="3444"/>
                  </a:lnTo>
                  <a:lnTo>
                    <a:pt x="1461" y="3449"/>
                  </a:lnTo>
                  <a:lnTo>
                    <a:pt x="1398" y="3452"/>
                  </a:lnTo>
                  <a:lnTo>
                    <a:pt x="1332" y="3454"/>
                  </a:lnTo>
                  <a:lnTo>
                    <a:pt x="1262" y="3456"/>
                  </a:lnTo>
                  <a:lnTo>
                    <a:pt x="1189" y="3457"/>
                  </a:lnTo>
                  <a:lnTo>
                    <a:pt x="1114" y="3457"/>
                  </a:lnTo>
                  <a:lnTo>
                    <a:pt x="1039" y="3457"/>
                  </a:lnTo>
                  <a:lnTo>
                    <a:pt x="966" y="3456"/>
                  </a:lnTo>
                  <a:lnTo>
                    <a:pt x="897" y="3454"/>
                  </a:lnTo>
                  <a:lnTo>
                    <a:pt x="830" y="3452"/>
                  </a:lnTo>
                  <a:lnTo>
                    <a:pt x="767" y="3449"/>
                  </a:lnTo>
                  <a:lnTo>
                    <a:pt x="708" y="3444"/>
                  </a:lnTo>
                  <a:lnTo>
                    <a:pt x="653" y="3440"/>
                  </a:lnTo>
                  <a:lnTo>
                    <a:pt x="604" y="3435"/>
                  </a:lnTo>
                  <a:lnTo>
                    <a:pt x="559" y="3429"/>
                  </a:lnTo>
                  <a:lnTo>
                    <a:pt x="521" y="3424"/>
                  </a:lnTo>
                  <a:lnTo>
                    <a:pt x="488" y="3418"/>
                  </a:lnTo>
                  <a:lnTo>
                    <a:pt x="462" y="3411"/>
                  </a:lnTo>
                  <a:lnTo>
                    <a:pt x="443" y="3405"/>
                  </a:lnTo>
                  <a:lnTo>
                    <a:pt x="431" y="3397"/>
                  </a:lnTo>
                  <a:lnTo>
                    <a:pt x="427" y="3390"/>
                  </a:lnTo>
                  <a:lnTo>
                    <a:pt x="430" y="3382"/>
                  </a:lnTo>
                  <a:lnTo>
                    <a:pt x="442" y="3376"/>
                  </a:lnTo>
                  <a:lnTo>
                    <a:pt x="460" y="3370"/>
                  </a:lnTo>
                  <a:lnTo>
                    <a:pt x="485" y="3363"/>
                  </a:lnTo>
                  <a:lnTo>
                    <a:pt x="516" y="3357"/>
                  </a:lnTo>
                  <a:lnTo>
                    <a:pt x="554" y="3351"/>
                  </a:lnTo>
                  <a:lnTo>
                    <a:pt x="597" y="3346"/>
                  </a:lnTo>
                  <a:lnTo>
                    <a:pt x="645" y="3341"/>
                  </a:lnTo>
                  <a:lnTo>
                    <a:pt x="697" y="3336"/>
                  </a:lnTo>
                  <a:lnTo>
                    <a:pt x="755" y="3332"/>
                  </a:lnTo>
                  <a:lnTo>
                    <a:pt x="816" y="3329"/>
                  </a:lnTo>
                  <a:lnTo>
                    <a:pt x="816" y="3227"/>
                  </a:lnTo>
                  <a:lnTo>
                    <a:pt x="0" y="3227"/>
                  </a:lnTo>
                  <a:lnTo>
                    <a:pt x="0" y="1856"/>
                  </a:lnTo>
                  <a:close/>
                  <a:moveTo>
                    <a:pt x="1929" y="1520"/>
                  </a:moveTo>
                  <a:lnTo>
                    <a:pt x="2552" y="1520"/>
                  </a:lnTo>
                  <a:lnTo>
                    <a:pt x="2629" y="1522"/>
                  </a:lnTo>
                  <a:lnTo>
                    <a:pt x="2704" y="1532"/>
                  </a:lnTo>
                  <a:lnTo>
                    <a:pt x="2777" y="1547"/>
                  </a:lnTo>
                  <a:lnTo>
                    <a:pt x="2849" y="1568"/>
                  </a:lnTo>
                  <a:lnTo>
                    <a:pt x="2918" y="1594"/>
                  </a:lnTo>
                  <a:lnTo>
                    <a:pt x="2984" y="1625"/>
                  </a:lnTo>
                  <a:lnTo>
                    <a:pt x="3047" y="1661"/>
                  </a:lnTo>
                  <a:lnTo>
                    <a:pt x="3107" y="1702"/>
                  </a:lnTo>
                  <a:lnTo>
                    <a:pt x="3163" y="1747"/>
                  </a:lnTo>
                  <a:lnTo>
                    <a:pt x="3217" y="1796"/>
                  </a:lnTo>
                  <a:lnTo>
                    <a:pt x="3266" y="1848"/>
                  </a:lnTo>
                  <a:lnTo>
                    <a:pt x="3311" y="1905"/>
                  </a:lnTo>
                  <a:lnTo>
                    <a:pt x="3352" y="1965"/>
                  </a:lnTo>
                  <a:lnTo>
                    <a:pt x="3388" y="2029"/>
                  </a:lnTo>
                  <a:lnTo>
                    <a:pt x="3419" y="2094"/>
                  </a:lnTo>
                  <a:lnTo>
                    <a:pt x="3445" y="2164"/>
                  </a:lnTo>
                  <a:lnTo>
                    <a:pt x="3465" y="2234"/>
                  </a:lnTo>
                  <a:lnTo>
                    <a:pt x="3480" y="2308"/>
                  </a:lnTo>
                  <a:lnTo>
                    <a:pt x="3490" y="2384"/>
                  </a:lnTo>
                  <a:lnTo>
                    <a:pt x="3493" y="2461"/>
                  </a:lnTo>
                  <a:lnTo>
                    <a:pt x="3493" y="3223"/>
                  </a:lnTo>
                  <a:lnTo>
                    <a:pt x="3487" y="3223"/>
                  </a:lnTo>
                  <a:lnTo>
                    <a:pt x="3438" y="3248"/>
                  </a:lnTo>
                  <a:lnTo>
                    <a:pt x="3432" y="3251"/>
                  </a:lnTo>
                  <a:lnTo>
                    <a:pt x="3420" y="3257"/>
                  </a:lnTo>
                  <a:lnTo>
                    <a:pt x="3402" y="3265"/>
                  </a:lnTo>
                  <a:lnTo>
                    <a:pt x="3379" y="3274"/>
                  </a:lnTo>
                  <a:lnTo>
                    <a:pt x="3351" y="3286"/>
                  </a:lnTo>
                  <a:lnTo>
                    <a:pt x="3316" y="3299"/>
                  </a:lnTo>
                  <a:lnTo>
                    <a:pt x="3278" y="3313"/>
                  </a:lnTo>
                  <a:lnTo>
                    <a:pt x="3234" y="3328"/>
                  </a:lnTo>
                  <a:lnTo>
                    <a:pt x="3184" y="3343"/>
                  </a:lnTo>
                  <a:lnTo>
                    <a:pt x="3129" y="3358"/>
                  </a:lnTo>
                  <a:lnTo>
                    <a:pt x="3070" y="3373"/>
                  </a:lnTo>
                  <a:lnTo>
                    <a:pt x="3006" y="3388"/>
                  </a:lnTo>
                  <a:lnTo>
                    <a:pt x="2937" y="3402"/>
                  </a:lnTo>
                  <a:lnTo>
                    <a:pt x="2863" y="3415"/>
                  </a:lnTo>
                  <a:lnTo>
                    <a:pt x="2784" y="3427"/>
                  </a:lnTo>
                  <a:lnTo>
                    <a:pt x="2701" y="3437"/>
                  </a:lnTo>
                  <a:lnTo>
                    <a:pt x="2613" y="3446"/>
                  </a:lnTo>
                  <a:lnTo>
                    <a:pt x="2520" y="3452"/>
                  </a:lnTo>
                  <a:lnTo>
                    <a:pt x="2423" y="3456"/>
                  </a:lnTo>
                  <a:lnTo>
                    <a:pt x="2321" y="3458"/>
                  </a:lnTo>
                  <a:lnTo>
                    <a:pt x="2221" y="3456"/>
                  </a:lnTo>
                  <a:lnTo>
                    <a:pt x="2115" y="3452"/>
                  </a:lnTo>
                  <a:lnTo>
                    <a:pt x="2006" y="3444"/>
                  </a:lnTo>
                  <a:lnTo>
                    <a:pt x="1893" y="3434"/>
                  </a:lnTo>
                  <a:lnTo>
                    <a:pt x="1902" y="3419"/>
                  </a:lnTo>
                  <a:lnTo>
                    <a:pt x="1904" y="3404"/>
                  </a:lnTo>
                  <a:lnTo>
                    <a:pt x="1905" y="3390"/>
                  </a:lnTo>
                  <a:lnTo>
                    <a:pt x="1905" y="3379"/>
                  </a:lnTo>
                  <a:lnTo>
                    <a:pt x="1904" y="3370"/>
                  </a:lnTo>
                  <a:lnTo>
                    <a:pt x="1902" y="3359"/>
                  </a:lnTo>
                  <a:lnTo>
                    <a:pt x="1897" y="3348"/>
                  </a:lnTo>
                  <a:lnTo>
                    <a:pt x="1890" y="3339"/>
                  </a:lnTo>
                  <a:lnTo>
                    <a:pt x="1878" y="3329"/>
                  </a:lnTo>
                  <a:lnTo>
                    <a:pt x="1863" y="3319"/>
                  </a:lnTo>
                  <a:lnTo>
                    <a:pt x="1842" y="3311"/>
                  </a:lnTo>
                  <a:lnTo>
                    <a:pt x="1816" y="3302"/>
                  </a:lnTo>
                  <a:lnTo>
                    <a:pt x="1783" y="3295"/>
                  </a:lnTo>
                  <a:lnTo>
                    <a:pt x="2250" y="3295"/>
                  </a:lnTo>
                  <a:lnTo>
                    <a:pt x="2250" y="1788"/>
                  </a:lnTo>
                  <a:lnTo>
                    <a:pt x="1271" y="1788"/>
                  </a:lnTo>
                  <a:lnTo>
                    <a:pt x="1324" y="1740"/>
                  </a:lnTo>
                  <a:lnTo>
                    <a:pt x="1380" y="1696"/>
                  </a:lnTo>
                  <a:lnTo>
                    <a:pt x="1439" y="1657"/>
                  </a:lnTo>
                  <a:lnTo>
                    <a:pt x="1502" y="1622"/>
                  </a:lnTo>
                  <a:lnTo>
                    <a:pt x="1567" y="1592"/>
                  </a:lnTo>
                  <a:lnTo>
                    <a:pt x="1636" y="1566"/>
                  </a:lnTo>
                  <a:lnTo>
                    <a:pt x="1705" y="1547"/>
                  </a:lnTo>
                  <a:lnTo>
                    <a:pt x="1778" y="1532"/>
                  </a:lnTo>
                  <a:lnTo>
                    <a:pt x="1853" y="1522"/>
                  </a:lnTo>
                  <a:lnTo>
                    <a:pt x="1929" y="1520"/>
                  </a:lnTo>
                  <a:close/>
                  <a:moveTo>
                    <a:pt x="2240" y="0"/>
                  </a:moveTo>
                  <a:lnTo>
                    <a:pt x="2310" y="3"/>
                  </a:lnTo>
                  <a:lnTo>
                    <a:pt x="2380" y="13"/>
                  </a:lnTo>
                  <a:lnTo>
                    <a:pt x="2446" y="29"/>
                  </a:lnTo>
                  <a:lnTo>
                    <a:pt x="2510" y="51"/>
                  </a:lnTo>
                  <a:lnTo>
                    <a:pt x="2572" y="79"/>
                  </a:lnTo>
                  <a:lnTo>
                    <a:pt x="2630" y="112"/>
                  </a:lnTo>
                  <a:lnTo>
                    <a:pt x="2684" y="150"/>
                  </a:lnTo>
                  <a:lnTo>
                    <a:pt x="2736" y="192"/>
                  </a:lnTo>
                  <a:lnTo>
                    <a:pt x="2783" y="239"/>
                  </a:lnTo>
                  <a:lnTo>
                    <a:pt x="2826" y="290"/>
                  </a:lnTo>
                  <a:lnTo>
                    <a:pt x="2863" y="345"/>
                  </a:lnTo>
                  <a:lnTo>
                    <a:pt x="2896" y="403"/>
                  </a:lnTo>
                  <a:lnTo>
                    <a:pt x="2924" y="464"/>
                  </a:lnTo>
                  <a:lnTo>
                    <a:pt x="2945" y="528"/>
                  </a:lnTo>
                  <a:lnTo>
                    <a:pt x="2961" y="595"/>
                  </a:lnTo>
                  <a:lnTo>
                    <a:pt x="2972" y="664"/>
                  </a:lnTo>
                  <a:lnTo>
                    <a:pt x="2975" y="734"/>
                  </a:lnTo>
                  <a:lnTo>
                    <a:pt x="2972" y="806"/>
                  </a:lnTo>
                  <a:lnTo>
                    <a:pt x="2961" y="874"/>
                  </a:lnTo>
                  <a:lnTo>
                    <a:pt x="2945" y="941"/>
                  </a:lnTo>
                  <a:lnTo>
                    <a:pt x="2924" y="1005"/>
                  </a:lnTo>
                  <a:lnTo>
                    <a:pt x="2896" y="1067"/>
                  </a:lnTo>
                  <a:lnTo>
                    <a:pt x="2863" y="1125"/>
                  </a:lnTo>
                  <a:lnTo>
                    <a:pt x="2826" y="1179"/>
                  </a:lnTo>
                  <a:lnTo>
                    <a:pt x="2783" y="1230"/>
                  </a:lnTo>
                  <a:lnTo>
                    <a:pt x="2736" y="1277"/>
                  </a:lnTo>
                  <a:lnTo>
                    <a:pt x="2684" y="1320"/>
                  </a:lnTo>
                  <a:lnTo>
                    <a:pt x="2630" y="1358"/>
                  </a:lnTo>
                  <a:lnTo>
                    <a:pt x="2572" y="1391"/>
                  </a:lnTo>
                  <a:lnTo>
                    <a:pt x="2510" y="1419"/>
                  </a:lnTo>
                  <a:lnTo>
                    <a:pt x="2446" y="1440"/>
                  </a:lnTo>
                  <a:lnTo>
                    <a:pt x="2380" y="1456"/>
                  </a:lnTo>
                  <a:lnTo>
                    <a:pt x="2310" y="1467"/>
                  </a:lnTo>
                  <a:lnTo>
                    <a:pt x="2240" y="1470"/>
                  </a:lnTo>
                  <a:lnTo>
                    <a:pt x="2169" y="1467"/>
                  </a:lnTo>
                  <a:lnTo>
                    <a:pt x="2101" y="1456"/>
                  </a:lnTo>
                  <a:lnTo>
                    <a:pt x="2033" y="1440"/>
                  </a:lnTo>
                  <a:lnTo>
                    <a:pt x="1969" y="1419"/>
                  </a:lnTo>
                  <a:lnTo>
                    <a:pt x="1908" y="1391"/>
                  </a:lnTo>
                  <a:lnTo>
                    <a:pt x="1851" y="1358"/>
                  </a:lnTo>
                  <a:lnTo>
                    <a:pt x="1795" y="1320"/>
                  </a:lnTo>
                  <a:lnTo>
                    <a:pt x="1745" y="1277"/>
                  </a:lnTo>
                  <a:lnTo>
                    <a:pt x="1698" y="1230"/>
                  </a:lnTo>
                  <a:lnTo>
                    <a:pt x="1655" y="1179"/>
                  </a:lnTo>
                  <a:lnTo>
                    <a:pt x="1618" y="1125"/>
                  </a:lnTo>
                  <a:lnTo>
                    <a:pt x="1584" y="1067"/>
                  </a:lnTo>
                  <a:lnTo>
                    <a:pt x="1557" y="1005"/>
                  </a:lnTo>
                  <a:lnTo>
                    <a:pt x="1534" y="941"/>
                  </a:lnTo>
                  <a:lnTo>
                    <a:pt x="1518" y="874"/>
                  </a:lnTo>
                  <a:lnTo>
                    <a:pt x="1508" y="806"/>
                  </a:lnTo>
                  <a:lnTo>
                    <a:pt x="1505" y="734"/>
                  </a:lnTo>
                  <a:lnTo>
                    <a:pt x="1508" y="664"/>
                  </a:lnTo>
                  <a:lnTo>
                    <a:pt x="1518" y="595"/>
                  </a:lnTo>
                  <a:lnTo>
                    <a:pt x="1534" y="528"/>
                  </a:lnTo>
                  <a:lnTo>
                    <a:pt x="1557" y="464"/>
                  </a:lnTo>
                  <a:lnTo>
                    <a:pt x="1584" y="403"/>
                  </a:lnTo>
                  <a:lnTo>
                    <a:pt x="1618" y="345"/>
                  </a:lnTo>
                  <a:lnTo>
                    <a:pt x="1655" y="290"/>
                  </a:lnTo>
                  <a:lnTo>
                    <a:pt x="1698" y="239"/>
                  </a:lnTo>
                  <a:lnTo>
                    <a:pt x="1745" y="192"/>
                  </a:lnTo>
                  <a:lnTo>
                    <a:pt x="1795" y="150"/>
                  </a:lnTo>
                  <a:lnTo>
                    <a:pt x="1851" y="112"/>
                  </a:lnTo>
                  <a:lnTo>
                    <a:pt x="1908" y="79"/>
                  </a:lnTo>
                  <a:lnTo>
                    <a:pt x="1969" y="51"/>
                  </a:lnTo>
                  <a:lnTo>
                    <a:pt x="2033" y="29"/>
                  </a:lnTo>
                  <a:lnTo>
                    <a:pt x="2101" y="13"/>
                  </a:lnTo>
                  <a:lnTo>
                    <a:pt x="2169" y="3"/>
                  </a:lnTo>
                  <a:lnTo>
                    <a:pt x="224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grpSp>
          <p:nvGrpSpPr>
            <p:cNvPr id="177" name="Group 23">
              <a:extLst>
                <a:ext uri="{FF2B5EF4-FFF2-40B4-BE49-F238E27FC236}">
                  <a16:creationId xmlns:a16="http://schemas.microsoft.com/office/drawing/2014/main" id="{7C0A6B0B-282A-4E28-8864-3E3E9733AF3A}"/>
                </a:ext>
              </a:extLst>
            </p:cNvPr>
            <p:cNvGrpSpPr>
              <a:grpSpLocks noChangeAspect="1"/>
            </p:cNvGrpSpPr>
            <p:nvPr/>
          </p:nvGrpSpPr>
          <p:grpSpPr bwMode="auto">
            <a:xfrm>
              <a:off x="4651238" y="1823903"/>
              <a:ext cx="468000" cy="565853"/>
              <a:chOff x="267" y="851"/>
              <a:chExt cx="660" cy="798"/>
            </a:xfrm>
            <a:solidFill>
              <a:schemeClr val="bg1"/>
            </a:solidFill>
          </p:grpSpPr>
          <p:sp>
            <p:nvSpPr>
              <p:cNvPr id="178" name="Freeform 25">
                <a:extLst>
                  <a:ext uri="{FF2B5EF4-FFF2-40B4-BE49-F238E27FC236}">
                    <a16:creationId xmlns:a16="http://schemas.microsoft.com/office/drawing/2014/main" id="{A9D5785D-7154-4DF0-90E0-C40D7CFEF433}"/>
                  </a:ext>
                </a:extLst>
              </p:cNvPr>
              <p:cNvSpPr>
                <a:spLocks/>
              </p:cNvSpPr>
              <p:nvPr/>
            </p:nvSpPr>
            <p:spPr bwMode="auto">
              <a:xfrm>
                <a:off x="336" y="988"/>
                <a:ext cx="142" cy="142"/>
              </a:xfrm>
              <a:custGeom>
                <a:avLst/>
                <a:gdLst>
                  <a:gd name="T0" fmla="*/ 354 w 709"/>
                  <a:gd name="T1" fmla="*/ 0 h 708"/>
                  <a:gd name="T2" fmla="*/ 407 w 709"/>
                  <a:gd name="T3" fmla="*/ 3 h 708"/>
                  <a:gd name="T4" fmla="*/ 457 w 709"/>
                  <a:gd name="T5" fmla="*/ 14 h 708"/>
                  <a:gd name="T6" fmla="*/ 504 w 709"/>
                  <a:gd name="T7" fmla="*/ 33 h 708"/>
                  <a:gd name="T8" fmla="*/ 548 w 709"/>
                  <a:gd name="T9" fmla="*/ 57 h 708"/>
                  <a:gd name="T10" fmla="*/ 587 w 709"/>
                  <a:gd name="T11" fmla="*/ 87 h 708"/>
                  <a:gd name="T12" fmla="*/ 622 w 709"/>
                  <a:gd name="T13" fmla="*/ 121 h 708"/>
                  <a:gd name="T14" fmla="*/ 652 w 709"/>
                  <a:gd name="T15" fmla="*/ 162 h 708"/>
                  <a:gd name="T16" fmla="*/ 676 w 709"/>
                  <a:gd name="T17" fmla="*/ 205 h 708"/>
                  <a:gd name="T18" fmla="*/ 694 w 709"/>
                  <a:gd name="T19" fmla="*/ 251 h 708"/>
                  <a:gd name="T20" fmla="*/ 705 w 709"/>
                  <a:gd name="T21" fmla="*/ 302 h 708"/>
                  <a:gd name="T22" fmla="*/ 709 w 709"/>
                  <a:gd name="T23" fmla="*/ 354 h 708"/>
                  <a:gd name="T24" fmla="*/ 705 w 709"/>
                  <a:gd name="T25" fmla="*/ 406 h 708"/>
                  <a:gd name="T26" fmla="*/ 694 w 709"/>
                  <a:gd name="T27" fmla="*/ 456 h 708"/>
                  <a:gd name="T28" fmla="*/ 676 w 709"/>
                  <a:gd name="T29" fmla="*/ 503 h 708"/>
                  <a:gd name="T30" fmla="*/ 652 w 709"/>
                  <a:gd name="T31" fmla="*/ 547 h 708"/>
                  <a:gd name="T32" fmla="*/ 622 w 709"/>
                  <a:gd name="T33" fmla="*/ 586 h 708"/>
                  <a:gd name="T34" fmla="*/ 587 w 709"/>
                  <a:gd name="T35" fmla="*/ 621 h 708"/>
                  <a:gd name="T36" fmla="*/ 548 w 709"/>
                  <a:gd name="T37" fmla="*/ 651 h 708"/>
                  <a:gd name="T38" fmla="*/ 504 w 709"/>
                  <a:gd name="T39" fmla="*/ 675 h 708"/>
                  <a:gd name="T40" fmla="*/ 457 w 709"/>
                  <a:gd name="T41" fmla="*/ 693 h 708"/>
                  <a:gd name="T42" fmla="*/ 407 w 709"/>
                  <a:gd name="T43" fmla="*/ 704 h 708"/>
                  <a:gd name="T44" fmla="*/ 354 w 709"/>
                  <a:gd name="T45" fmla="*/ 708 h 708"/>
                  <a:gd name="T46" fmla="*/ 302 w 709"/>
                  <a:gd name="T47" fmla="*/ 704 h 708"/>
                  <a:gd name="T48" fmla="*/ 252 w 709"/>
                  <a:gd name="T49" fmla="*/ 693 h 708"/>
                  <a:gd name="T50" fmla="*/ 205 w 709"/>
                  <a:gd name="T51" fmla="*/ 675 h 708"/>
                  <a:gd name="T52" fmla="*/ 161 w 709"/>
                  <a:gd name="T53" fmla="*/ 651 h 708"/>
                  <a:gd name="T54" fmla="*/ 122 w 709"/>
                  <a:gd name="T55" fmla="*/ 621 h 708"/>
                  <a:gd name="T56" fmla="*/ 87 w 709"/>
                  <a:gd name="T57" fmla="*/ 586 h 708"/>
                  <a:gd name="T58" fmla="*/ 57 w 709"/>
                  <a:gd name="T59" fmla="*/ 547 h 708"/>
                  <a:gd name="T60" fmla="*/ 33 w 709"/>
                  <a:gd name="T61" fmla="*/ 503 h 708"/>
                  <a:gd name="T62" fmla="*/ 15 w 709"/>
                  <a:gd name="T63" fmla="*/ 456 h 708"/>
                  <a:gd name="T64" fmla="*/ 4 w 709"/>
                  <a:gd name="T65" fmla="*/ 406 h 708"/>
                  <a:gd name="T66" fmla="*/ 0 w 709"/>
                  <a:gd name="T67" fmla="*/ 354 h 708"/>
                  <a:gd name="T68" fmla="*/ 4 w 709"/>
                  <a:gd name="T69" fmla="*/ 302 h 708"/>
                  <a:gd name="T70" fmla="*/ 15 w 709"/>
                  <a:gd name="T71" fmla="*/ 251 h 708"/>
                  <a:gd name="T72" fmla="*/ 33 w 709"/>
                  <a:gd name="T73" fmla="*/ 205 h 708"/>
                  <a:gd name="T74" fmla="*/ 57 w 709"/>
                  <a:gd name="T75" fmla="*/ 162 h 708"/>
                  <a:gd name="T76" fmla="*/ 87 w 709"/>
                  <a:gd name="T77" fmla="*/ 121 h 708"/>
                  <a:gd name="T78" fmla="*/ 122 w 709"/>
                  <a:gd name="T79" fmla="*/ 87 h 708"/>
                  <a:gd name="T80" fmla="*/ 161 w 709"/>
                  <a:gd name="T81" fmla="*/ 57 h 708"/>
                  <a:gd name="T82" fmla="*/ 205 w 709"/>
                  <a:gd name="T83" fmla="*/ 33 h 708"/>
                  <a:gd name="T84" fmla="*/ 252 w 709"/>
                  <a:gd name="T85" fmla="*/ 14 h 708"/>
                  <a:gd name="T86" fmla="*/ 302 w 709"/>
                  <a:gd name="T87" fmla="*/ 3 h 708"/>
                  <a:gd name="T88" fmla="*/ 354 w 709"/>
                  <a:gd name="T89"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9" h="708">
                    <a:moveTo>
                      <a:pt x="354" y="0"/>
                    </a:moveTo>
                    <a:lnTo>
                      <a:pt x="407" y="3"/>
                    </a:lnTo>
                    <a:lnTo>
                      <a:pt x="457" y="14"/>
                    </a:lnTo>
                    <a:lnTo>
                      <a:pt x="504" y="33"/>
                    </a:lnTo>
                    <a:lnTo>
                      <a:pt x="548" y="57"/>
                    </a:lnTo>
                    <a:lnTo>
                      <a:pt x="587" y="87"/>
                    </a:lnTo>
                    <a:lnTo>
                      <a:pt x="622" y="121"/>
                    </a:lnTo>
                    <a:lnTo>
                      <a:pt x="652" y="162"/>
                    </a:lnTo>
                    <a:lnTo>
                      <a:pt x="676" y="205"/>
                    </a:lnTo>
                    <a:lnTo>
                      <a:pt x="694" y="251"/>
                    </a:lnTo>
                    <a:lnTo>
                      <a:pt x="705" y="302"/>
                    </a:lnTo>
                    <a:lnTo>
                      <a:pt x="709" y="354"/>
                    </a:lnTo>
                    <a:lnTo>
                      <a:pt x="705" y="406"/>
                    </a:lnTo>
                    <a:lnTo>
                      <a:pt x="694" y="456"/>
                    </a:lnTo>
                    <a:lnTo>
                      <a:pt x="676" y="503"/>
                    </a:lnTo>
                    <a:lnTo>
                      <a:pt x="652" y="547"/>
                    </a:lnTo>
                    <a:lnTo>
                      <a:pt x="622" y="586"/>
                    </a:lnTo>
                    <a:lnTo>
                      <a:pt x="587" y="621"/>
                    </a:lnTo>
                    <a:lnTo>
                      <a:pt x="548" y="651"/>
                    </a:lnTo>
                    <a:lnTo>
                      <a:pt x="504" y="675"/>
                    </a:lnTo>
                    <a:lnTo>
                      <a:pt x="457" y="693"/>
                    </a:lnTo>
                    <a:lnTo>
                      <a:pt x="407" y="704"/>
                    </a:lnTo>
                    <a:lnTo>
                      <a:pt x="354" y="708"/>
                    </a:lnTo>
                    <a:lnTo>
                      <a:pt x="302" y="704"/>
                    </a:lnTo>
                    <a:lnTo>
                      <a:pt x="252" y="693"/>
                    </a:lnTo>
                    <a:lnTo>
                      <a:pt x="205" y="675"/>
                    </a:lnTo>
                    <a:lnTo>
                      <a:pt x="161" y="651"/>
                    </a:lnTo>
                    <a:lnTo>
                      <a:pt x="122" y="621"/>
                    </a:lnTo>
                    <a:lnTo>
                      <a:pt x="87" y="586"/>
                    </a:lnTo>
                    <a:lnTo>
                      <a:pt x="57" y="547"/>
                    </a:lnTo>
                    <a:lnTo>
                      <a:pt x="33" y="503"/>
                    </a:lnTo>
                    <a:lnTo>
                      <a:pt x="15" y="456"/>
                    </a:lnTo>
                    <a:lnTo>
                      <a:pt x="4" y="406"/>
                    </a:lnTo>
                    <a:lnTo>
                      <a:pt x="0" y="354"/>
                    </a:lnTo>
                    <a:lnTo>
                      <a:pt x="4" y="302"/>
                    </a:lnTo>
                    <a:lnTo>
                      <a:pt x="15" y="251"/>
                    </a:lnTo>
                    <a:lnTo>
                      <a:pt x="33" y="205"/>
                    </a:lnTo>
                    <a:lnTo>
                      <a:pt x="57" y="162"/>
                    </a:lnTo>
                    <a:lnTo>
                      <a:pt x="87" y="121"/>
                    </a:lnTo>
                    <a:lnTo>
                      <a:pt x="122" y="87"/>
                    </a:lnTo>
                    <a:lnTo>
                      <a:pt x="161" y="57"/>
                    </a:lnTo>
                    <a:lnTo>
                      <a:pt x="205" y="33"/>
                    </a:lnTo>
                    <a:lnTo>
                      <a:pt x="252" y="14"/>
                    </a:lnTo>
                    <a:lnTo>
                      <a:pt x="302" y="3"/>
                    </a:lnTo>
                    <a:lnTo>
                      <a:pt x="35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79" name="Freeform 26">
                <a:extLst>
                  <a:ext uri="{FF2B5EF4-FFF2-40B4-BE49-F238E27FC236}">
                    <a16:creationId xmlns:a16="http://schemas.microsoft.com/office/drawing/2014/main" id="{C2EE51B9-76D5-490E-83D2-4DA8DC2A2DC6}"/>
                  </a:ext>
                </a:extLst>
              </p:cNvPr>
              <p:cNvSpPr>
                <a:spLocks/>
              </p:cNvSpPr>
              <p:nvPr/>
            </p:nvSpPr>
            <p:spPr bwMode="auto">
              <a:xfrm>
                <a:off x="267" y="1126"/>
                <a:ext cx="550" cy="523"/>
              </a:xfrm>
              <a:custGeom>
                <a:avLst/>
                <a:gdLst>
                  <a:gd name="T0" fmla="*/ 480 w 2750"/>
                  <a:gd name="T1" fmla="*/ 0 h 2614"/>
                  <a:gd name="T2" fmla="*/ 549 w 2750"/>
                  <a:gd name="T3" fmla="*/ 8 h 2614"/>
                  <a:gd name="T4" fmla="*/ 611 w 2750"/>
                  <a:gd name="T5" fmla="*/ 28 h 2614"/>
                  <a:gd name="T6" fmla="*/ 688 w 2750"/>
                  <a:gd name="T7" fmla="*/ 74 h 2614"/>
                  <a:gd name="T8" fmla="*/ 787 w 2750"/>
                  <a:gd name="T9" fmla="*/ 198 h 2614"/>
                  <a:gd name="T10" fmla="*/ 813 w 2750"/>
                  <a:gd name="T11" fmla="*/ 294 h 2614"/>
                  <a:gd name="T12" fmla="*/ 851 w 2750"/>
                  <a:gd name="T13" fmla="*/ 513 h 2614"/>
                  <a:gd name="T14" fmla="*/ 910 w 2750"/>
                  <a:gd name="T15" fmla="*/ 645 h 2614"/>
                  <a:gd name="T16" fmla="*/ 1021 w 2750"/>
                  <a:gd name="T17" fmla="*/ 713 h 2614"/>
                  <a:gd name="T18" fmla="*/ 1224 w 2750"/>
                  <a:gd name="T19" fmla="*/ 764 h 2614"/>
                  <a:gd name="T20" fmla="*/ 1366 w 2750"/>
                  <a:gd name="T21" fmla="*/ 808 h 2614"/>
                  <a:gd name="T22" fmla="*/ 1411 w 2750"/>
                  <a:gd name="T23" fmla="*/ 901 h 2614"/>
                  <a:gd name="T24" fmla="*/ 1390 w 2750"/>
                  <a:gd name="T25" fmla="*/ 983 h 2614"/>
                  <a:gd name="T26" fmla="*/ 2192 w 2750"/>
                  <a:gd name="T27" fmla="*/ 1645 h 2614"/>
                  <a:gd name="T28" fmla="*/ 1673 w 2750"/>
                  <a:gd name="T29" fmla="*/ 1609 h 2614"/>
                  <a:gd name="T30" fmla="*/ 1673 w 2750"/>
                  <a:gd name="T31" fmla="*/ 1534 h 2614"/>
                  <a:gd name="T32" fmla="*/ 1728 w 2750"/>
                  <a:gd name="T33" fmla="*/ 1497 h 2614"/>
                  <a:gd name="T34" fmla="*/ 2507 w 2750"/>
                  <a:gd name="T35" fmla="*/ 1302 h 2614"/>
                  <a:gd name="T36" fmla="*/ 2007 w 2750"/>
                  <a:gd name="T37" fmla="*/ 1302 h 2614"/>
                  <a:gd name="T38" fmla="*/ 2007 w 2750"/>
                  <a:gd name="T39" fmla="*/ 662 h 2614"/>
                  <a:gd name="T40" fmla="*/ 2507 w 2750"/>
                  <a:gd name="T41" fmla="*/ 662 h 2614"/>
                  <a:gd name="T42" fmla="*/ 2708 w 2750"/>
                  <a:gd name="T43" fmla="*/ 1161 h 2614"/>
                  <a:gd name="T44" fmla="*/ 2750 w 2750"/>
                  <a:gd name="T45" fmla="*/ 1224 h 2614"/>
                  <a:gd name="T46" fmla="*/ 2558 w 2750"/>
                  <a:gd name="T47" fmla="*/ 1966 h 2614"/>
                  <a:gd name="T48" fmla="*/ 1567 w 2750"/>
                  <a:gd name="T49" fmla="*/ 1988 h 2614"/>
                  <a:gd name="T50" fmla="*/ 2481 w 2750"/>
                  <a:gd name="T51" fmla="*/ 2225 h 2614"/>
                  <a:gd name="T52" fmla="*/ 2509 w 2750"/>
                  <a:gd name="T53" fmla="*/ 2303 h 2614"/>
                  <a:gd name="T54" fmla="*/ 2507 w 2750"/>
                  <a:gd name="T55" fmla="*/ 2361 h 2614"/>
                  <a:gd name="T56" fmla="*/ 2558 w 2750"/>
                  <a:gd name="T57" fmla="*/ 2471 h 2614"/>
                  <a:gd name="T58" fmla="*/ 2504 w 2750"/>
                  <a:gd name="T59" fmla="*/ 2584 h 2614"/>
                  <a:gd name="T60" fmla="*/ 2382 w 2750"/>
                  <a:gd name="T61" fmla="*/ 2611 h 2614"/>
                  <a:gd name="T62" fmla="*/ 2286 w 2750"/>
                  <a:gd name="T63" fmla="*/ 2535 h 2614"/>
                  <a:gd name="T64" fmla="*/ 2286 w 2750"/>
                  <a:gd name="T65" fmla="*/ 2408 h 2614"/>
                  <a:gd name="T66" fmla="*/ 1664 w 2750"/>
                  <a:gd name="T67" fmla="*/ 2381 h 2614"/>
                  <a:gd name="T68" fmla="*/ 1692 w 2750"/>
                  <a:gd name="T69" fmla="*/ 2504 h 2614"/>
                  <a:gd name="T70" fmla="*/ 1615 w 2750"/>
                  <a:gd name="T71" fmla="*/ 2600 h 2614"/>
                  <a:gd name="T72" fmla="*/ 1489 w 2750"/>
                  <a:gd name="T73" fmla="*/ 2600 h 2614"/>
                  <a:gd name="T74" fmla="*/ 1412 w 2750"/>
                  <a:gd name="T75" fmla="*/ 2504 h 2614"/>
                  <a:gd name="T76" fmla="*/ 1432 w 2750"/>
                  <a:gd name="T77" fmla="*/ 2392 h 2614"/>
                  <a:gd name="T78" fmla="*/ 1481 w 2750"/>
                  <a:gd name="T79" fmla="*/ 2328 h 2614"/>
                  <a:gd name="T80" fmla="*/ 1250 w 2750"/>
                  <a:gd name="T81" fmla="*/ 1046 h 2614"/>
                  <a:gd name="T82" fmla="*/ 962 w 2750"/>
                  <a:gd name="T83" fmla="*/ 983 h 2614"/>
                  <a:gd name="T84" fmla="*/ 770 w 2750"/>
                  <a:gd name="T85" fmla="*/ 889 h 2614"/>
                  <a:gd name="T86" fmla="*/ 630 w 2750"/>
                  <a:gd name="T87" fmla="*/ 1153 h 2614"/>
                  <a:gd name="T88" fmla="*/ 541 w 2750"/>
                  <a:gd name="T89" fmla="*/ 1264 h 2614"/>
                  <a:gd name="T90" fmla="*/ 474 w 2750"/>
                  <a:gd name="T91" fmla="*/ 2452 h 2614"/>
                  <a:gd name="T92" fmla="*/ 395 w 2750"/>
                  <a:gd name="T93" fmla="*/ 2569 h 2614"/>
                  <a:gd name="T94" fmla="*/ 290 w 2750"/>
                  <a:gd name="T95" fmla="*/ 2601 h 2614"/>
                  <a:gd name="T96" fmla="*/ 157 w 2750"/>
                  <a:gd name="T97" fmla="*/ 2547 h 2614"/>
                  <a:gd name="T98" fmla="*/ 103 w 2750"/>
                  <a:gd name="T99" fmla="*/ 2414 h 2614"/>
                  <a:gd name="T100" fmla="*/ 27 w 2750"/>
                  <a:gd name="T101" fmla="*/ 1139 h 2614"/>
                  <a:gd name="T102" fmla="*/ 6 w 2750"/>
                  <a:gd name="T103" fmla="*/ 978 h 2614"/>
                  <a:gd name="T104" fmla="*/ 217 w 2750"/>
                  <a:gd name="T105" fmla="*/ 114 h 2614"/>
                  <a:gd name="T106" fmla="*/ 331 w 2750"/>
                  <a:gd name="T107" fmla="*/ 30 h 2614"/>
                  <a:gd name="T108" fmla="*/ 467 w 2750"/>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50" h="2614">
                    <a:moveTo>
                      <a:pt x="467" y="0"/>
                    </a:moveTo>
                    <a:lnTo>
                      <a:pt x="468" y="0"/>
                    </a:lnTo>
                    <a:lnTo>
                      <a:pt x="471" y="0"/>
                    </a:lnTo>
                    <a:lnTo>
                      <a:pt x="480" y="0"/>
                    </a:lnTo>
                    <a:lnTo>
                      <a:pt x="495" y="1"/>
                    </a:lnTo>
                    <a:lnTo>
                      <a:pt x="511" y="3"/>
                    </a:lnTo>
                    <a:lnTo>
                      <a:pt x="529" y="4"/>
                    </a:lnTo>
                    <a:lnTo>
                      <a:pt x="549" y="8"/>
                    </a:lnTo>
                    <a:lnTo>
                      <a:pt x="567" y="11"/>
                    </a:lnTo>
                    <a:lnTo>
                      <a:pt x="584" y="17"/>
                    </a:lnTo>
                    <a:lnTo>
                      <a:pt x="599" y="24"/>
                    </a:lnTo>
                    <a:lnTo>
                      <a:pt x="611" y="28"/>
                    </a:lnTo>
                    <a:lnTo>
                      <a:pt x="619" y="32"/>
                    </a:lnTo>
                    <a:lnTo>
                      <a:pt x="621" y="33"/>
                    </a:lnTo>
                    <a:lnTo>
                      <a:pt x="654" y="52"/>
                    </a:lnTo>
                    <a:lnTo>
                      <a:pt x="688" y="74"/>
                    </a:lnTo>
                    <a:lnTo>
                      <a:pt x="717" y="101"/>
                    </a:lnTo>
                    <a:lnTo>
                      <a:pt x="744" y="130"/>
                    </a:lnTo>
                    <a:lnTo>
                      <a:pt x="769" y="162"/>
                    </a:lnTo>
                    <a:lnTo>
                      <a:pt x="787" y="198"/>
                    </a:lnTo>
                    <a:lnTo>
                      <a:pt x="801" y="236"/>
                    </a:lnTo>
                    <a:lnTo>
                      <a:pt x="809" y="275"/>
                    </a:lnTo>
                    <a:lnTo>
                      <a:pt x="812" y="284"/>
                    </a:lnTo>
                    <a:lnTo>
                      <a:pt x="813" y="294"/>
                    </a:lnTo>
                    <a:lnTo>
                      <a:pt x="823" y="357"/>
                    </a:lnTo>
                    <a:lnTo>
                      <a:pt x="831" y="415"/>
                    </a:lnTo>
                    <a:lnTo>
                      <a:pt x="841" y="467"/>
                    </a:lnTo>
                    <a:lnTo>
                      <a:pt x="851" y="513"/>
                    </a:lnTo>
                    <a:lnTo>
                      <a:pt x="863" y="554"/>
                    </a:lnTo>
                    <a:lnTo>
                      <a:pt x="876" y="589"/>
                    </a:lnTo>
                    <a:lnTo>
                      <a:pt x="892" y="619"/>
                    </a:lnTo>
                    <a:lnTo>
                      <a:pt x="910" y="645"/>
                    </a:lnTo>
                    <a:lnTo>
                      <a:pt x="930" y="664"/>
                    </a:lnTo>
                    <a:lnTo>
                      <a:pt x="954" y="683"/>
                    </a:lnTo>
                    <a:lnTo>
                      <a:pt x="985" y="699"/>
                    </a:lnTo>
                    <a:lnTo>
                      <a:pt x="1021" y="713"/>
                    </a:lnTo>
                    <a:lnTo>
                      <a:pt x="1062" y="728"/>
                    </a:lnTo>
                    <a:lnTo>
                      <a:pt x="1109" y="740"/>
                    </a:lnTo>
                    <a:lnTo>
                      <a:pt x="1164" y="753"/>
                    </a:lnTo>
                    <a:lnTo>
                      <a:pt x="1224" y="764"/>
                    </a:lnTo>
                    <a:lnTo>
                      <a:pt x="1293" y="773"/>
                    </a:lnTo>
                    <a:lnTo>
                      <a:pt x="1320" y="781"/>
                    </a:lnTo>
                    <a:lnTo>
                      <a:pt x="1345" y="792"/>
                    </a:lnTo>
                    <a:lnTo>
                      <a:pt x="1366" y="808"/>
                    </a:lnTo>
                    <a:lnTo>
                      <a:pt x="1384" y="826"/>
                    </a:lnTo>
                    <a:lnTo>
                      <a:pt x="1398" y="849"/>
                    </a:lnTo>
                    <a:lnTo>
                      <a:pt x="1407" y="874"/>
                    </a:lnTo>
                    <a:lnTo>
                      <a:pt x="1411" y="901"/>
                    </a:lnTo>
                    <a:lnTo>
                      <a:pt x="1410" y="928"/>
                    </a:lnTo>
                    <a:lnTo>
                      <a:pt x="1406" y="948"/>
                    </a:lnTo>
                    <a:lnTo>
                      <a:pt x="1399" y="966"/>
                    </a:lnTo>
                    <a:lnTo>
                      <a:pt x="1390" y="983"/>
                    </a:lnTo>
                    <a:lnTo>
                      <a:pt x="1543" y="1840"/>
                    </a:lnTo>
                    <a:lnTo>
                      <a:pt x="2448" y="1840"/>
                    </a:lnTo>
                    <a:lnTo>
                      <a:pt x="2496" y="1645"/>
                    </a:lnTo>
                    <a:lnTo>
                      <a:pt x="2192" y="1645"/>
                    </a:lnTo>
                    <a:lnTo>
                      <a:pt x="2192" y="1790"/>
                    </a:lnTo>
                    <a:lnTo>
                      <a:pt x="1684" y="1790"/>
                    </a:lnTo>
                    <a:lnTo>
                      <a:pt x="1684" y="1624"/>
                    </a:lnTo>
                    <a:lnTo>
                      <a:pt x="1673" y="1609"/>
                    </a:lnTo>
                    <a:lnTo>
                      <a:pt x="1664" y="1591"/>
                    </a:lnTo>
                    <a:lnTo>
                      <a:pt x="1663" y="1571"/>
                    </a:lnTo>
                    <a:lnTo>
                      <a:pt x="1664" y="1551"/>
                    </a:lnTo>
                    <a:lnTo>
                      <a:pt x="1673" y="1534"/>
                    </a:lnTo>
                    <a:lnTo>
                      <a:pt x="1684" y="1518"/>
                    </a:lnTo>
                    <a:lnTo>
                      <a:pt x="1684" y="1500"/>
                    </a:lnTo>
                    <a:lnTo>
                      <a:pt x="1719" y="1500"/>
                    </a:lnTo>
                    <a:lnTo>
                      <a:pt x="1728" y="1497"/>
                    </a:lnTo>
                    <a:lnTo>
                      <a:pt x="1737" y="1497"/>
                    </a:lnTo>
                    <a:lnTo>
                      <a:pt x="2533" y="1497"/>
                    </a:lnTo>
                    <a:lnTo>
                      <a:pt x="2580" y="1302"/>
                    </a:lnTo>
                    <a:lnTo>
                      <a:pt x="2507" y="1302"/>
                    </a:lnTo>
                    <a:lnTo>
                      <a:pt x="2507" y="1421"/>
                    </a:lnTo>
                    <a:lnTo>
                      <a:pt x="2073" y="1421"/>
                    </a:lnTo>
                    <a:lnTo>
                      <a:pt x="2073" y="1302"/>
                    </a:lnTo>
                    <a:lnTo>
                      <a:pt x="2007" y="1302"/>
                    </a:lnTo>
                    <a:lnTo>
                      <a:pt x="2007" y="1421"/>
                    </a:lnTo>
                    <a:lnTo>
                      <a:pt x="1573" y="1421"/>
                    </a:lnTo>
                    <a:lnTo>
                      <a:pt x="1573" y="662"/>
                    </a:lnTo>
                    <a:lnTo>
                      <a:pt x="2007" y="662"/>
                    </a:lnTo>
                    <a:lnTo>
                      <a:pt x="2007" y="1154"/>
                    </a:lnTo>
                    <a:lnTo>
                      <a:pt x="2073" y="1154"/>
                    </a:lnTo>
                    <a:lnTo>
                      <a:pt x="2073" y="662"/>
                    </a:lnTo>
                    <a:lnTo>
                      <a:pt x="2507" y="662"/>
                    </a:lnTo>
                    <a:lnTo>
                      <a:pt x="2507" y="1154"/>
                    </a:lnTo>
                    <a:lnTo>
                      <a:pt x="2676" y="1154"/>
                    </a:lnTo>
                    <a:lnTo>
                      <a:pt x="2692" y="1156"/>
                    </a:lnTo>
                    <a:lnTo>
                      <a:pt x="2708" y="1161"/>
                    </a:lnTo>
                    <a:lnTo>
                      <a:pt x="2722" y="1171"/>
                    </a:lnTo>
                    <a:lnTo>
                      <a:pt x="2734" y="1182"/>
                    </a:lnTo>
                    <a:lnTo>
                      <a:pt x="2745" y="1202"/>
                    </a:lnTo>
                    <a:lnTo>
                      <a:pt x="2750" y="1224"/>
                    </a:lnTo>
                    <a:lnTo>
                      <a:pt x="2748" y="1246"/>
                    </a:lnTo>
                    <a:lnTo>
                      <a:pt x="2578" y="1932"/>
                    </a:lnTo>
                    <a:lnTo>
                      <a:pt x="2571" y="1950"/>
                    </a:lnTo>
                    <a:lnTo>
                      <a:pt x="2558" y="1966"/>
                    </a:lnTo>
                    <a:lnTo>
                      <a:pt x="2544" y="1977"/>
                    </a:lnTo>
                    <a:lnTo>
                      <a:pt x="2525" y="1986"/>
                    </a:lnTo>
                    <a:lnTo>
                      <a:pt x="2506" y="1988"/>
                    </a:lnTo>
                    <a:lnTo>
                      <a:pt x="1567" y="1988"/>
                    </a:lnTo>
                    <a:lnTo>
                      <a:pt x="1604" y="2212"/>
                    </a:lnTo>
                    <a:lnTo>
                      <a:pt x="2437" y="2212"/>
                    </a:lnTo>
                    <a:lnTo>
                      <a:pt x="2460" y="2215"/>
                    </a:lnTo>
                    <a:lnTo>
                      <a:pt x="2481" y="2225"/>
                    </a:lnTo>
                    <a:lnTo>
                      <a:pt x="2497" y="2241"/>
                    </a:lnTo>
                    <a:lnTo>
                      <a:pt x="2507" y="2262"/>
                    </a:lnTo>
                    <a:lnTo>
                      <a:pt x="2512" y="2285"/>
                    </a:lnTo>
                    <a:lnTo>
                      <a:pt x="2509" y="2303"/>
                    </a:lnTo>
                    <a:lnTo>
                      <a:pt x="2503" y="2319"/>
                    </a:lnTo>
                    <a:lnTo>
                      <a:pt x="2495" y="2332"/>
                    </a:lnTo>
                    <a:lnTo>
                      <a:pt x="2482" y="2344"/>
                    </a:lnTo>
                    <a:lnTo>
                      <a:pt x="2507" y="2361"/>
                    </a:lnTo>
                    <a:lnTo>
                      <a:pt x="2529" y="2384"/>
                    </a:lnTo>
                    <a:lnTo>
                      <a:pt x="2545" y="2409"/>
                    </a:lnTo>
                    <a:lnTo>
                      <a:pt x="2555" y="2439"/>
                    </a:lnTo>
                    <a:lnTo>
                      <a:pt x="2558" y="2471"/>
                    </a:lnTo>
                    <a:lnTo>
                      <a:pt x="2555" y="2504"/>
                    </a:lnTo>
                    <a:lnTo>
                      <a:pt x="2544" y="2535"/>
                    </a:lnTo>
                    <a:lnTo>
                      <a:pt x="2526" y="2560"/>
                    </a:lnTo>
                    <a:lnTo>
                      <a:pt x="2504" y="2584"/>
                    </a:lnTo>
                    <a:lnTo>
                      <a:pt x="2477" y="2600"/>
                    </a:lnTo>
                    <a:lnTo>
                      <a:pt x="2448" y="2611"/>
                    </a:lnTo>
                    <a:lnTo>
                      <a:pt x="2415" y="2614"/>
                    </a:lnTo>
                    <a:lnTo>
                      <a:pt x="2382" y="2611"/>
                    </a:lnTo>
                    <a:lnTo>
                      <a:pt x="2351" y="2600"/>
                    </a:lnTo>
                    <a:lnTo>
                      <a:pt x="2325" y="2584"/>
                    </a:lnTo>
                    <a:lnTo>
                      <a:pt x="2303" y="2560"/>
                    </a:lnTo>
                    <a:lnTo>
                      <a:pt x="2286" y="2535"/>
                    </a:lnTo>
                    <a:lnTo>
                      <a:pt x="2275" y="2504"/>
                    </a:lnTo>
                    <a:lnTo>
                      <a:pt x="2271" y="2471"/>
                    </a:lnTo>
                    <a:lnTo>
                      <a:pt x="2275" y="2438"/>
                    </a:lnTo>
                    <a:lnTo>
                      <a:pt x="2286" y="2408"/>
                    </a:lnTo>
                    <a:lnTo>
                      <a:pt x="2302" y="2381"/>
                    </a:lnTo>
                    <a:lnTo>
                      <a:pt x="2324" y="2359"/>
                    </a:lnTo>
                    <a:lnTo>
                      <a:pt x="1642" y="2359"/>
                    </a:lnTo>
                    <a:lnTo>
                      <a:pt x="1664" y="2381"/>
                    </a:lnTo>
                    <a:lnTo>
                      <a:pt x="1681" y="2408"/>
                    </a:lnTo>
                    <a:lnTo>
                      <a:pt x="1692" y="2438"/>
                    </a:lnTo>
                    <a:lnTo>
                      <a:pt x="1696" y="2471"/>
                    </a:lnTo>
                    <a:lnTo>
                      <a:pt x="1692" y="2504"/>
                    </a:lnTo>
                    <a:lnTo>
                      <a:pt x="1681" y="2535"/>
                    </a:lnTo>
                    <a:lnTo>
                      <a:pt x="1664" y="2560"/>
                    </a:lnTo>
                    <a:lnTo>
                      <a:pt x="1642" y="2584"/>
                    </a:lnTo>
                    <a:lnTo>
                      <a:pt x="1615" y="2600"/>
                    </a:lnTo>
                    <a:lnTo>
                      <a:pt x="1584" y="2611"/>
                    </a:lnTo>
                    <a:lnTo>
                      <a:pt x="1552" y="2614"/>
                    </a:lnTo>
                    <a:lnTo>
                      <a:pt x="1519" y="2611"/>
                    </a:lnTo>
                    <a:lnTo>
                      <a:pt x="1489" y="2600"/>
                    </a:lnTo>
                    <a:lnTo>
                      <a:pt x="1461" y="2584"/>
                    </a:lnTo>
                    <a:lnTo>
                      <a:pt x="1439" y="2560"/>
                    </a:lnTo>
                    <a:lnTo>
                      <a:pt x="1422" y="2535"/>
                    </a:lnTo>
                    <a:lnTo>
                      <a:pt x="1412" y="2504"/>
                    </a:lnTo>
                    <a:lnTo>
                      <a:pt x="1407" y="2471"/>
                    </a:lnTo>
                    <a:lnTo>
                      <a:pt x="1411" y="2442"/>
                    </a:lnTo>
                    <a:lnTo>
                      <a:pt x="1418" y="2417"/>
                    </a:lnTo>
                    <a:lnTo>
                      <a:pt x="1432" y="2392"/>
                    </a:lnTo>
                    <a:lnTo>
                      <a:pt x="1448" y="2371"/>
                    </a:lnTo>
                    <a:lnTo>
                      <a:pt x="1469" y="2354"/>
                    </a:lnTo>
                    <a:lnTo>
                      <a:pt x="1492" y="2341"/>
                    </a:lnTo>
                    <a:lnTo>
                      <a:pt x="1481" y="2328"/>
                    </a:lnTo>
                    <a:lnTo>
                      <a:pt x="1473" y="2314"/>
                    </a:lnTo>
                    <a:lnTo>
                      <a:pt x="1468" y="2298"/>
                    </a:lnTo>
                    <a:lnTo>
                      <a:pt x="1407" y="1927"/>
                    </a:lnTo>
                    <a:lnTo>
                      <a:pt x="1250" y="1046"/>
                    </a:lnTo>
                    <a:lnTo>
                      <a:pt x="1168" y="1032"/>
                    </a:lnTo>
                    <a:lnTo>
                      <a:pt x="1093" y="1018"/>
                    </a:lnTo>
                    <a:lnTo>
                      <a:pt x="1024" y="1002"/>
                    </a:lnTo>
                    <a:lnTo>
                      <a:pt x="962" y="983"/>
                    </a:lnTo>
                    <a:lnTo>
                      <a:pt x="906" y="964"/>
                    </a:lnTo>
                    <a:lnTo>
                      <a:pt x="856" y="940"/>
                    </a:lnTo>
                    <a:lnTo>
                      <a:pt x="810" y="916"/>
                    </a:lnTo>
                    <a:lnTo>
                      <a:pt x="770" y="889"/>
                    </a:lnTo>
                    <a:lnTo>
                      <a:pt x="734" y="858"/>
                    </a:lnTo>
                    <a:lnTo>
                      <a:pt x="704" y="825"/>
                    </a:lnTo>
                    <a:lnTo>
                      <a:pt x="641" y="1115"/>
                    </a:lnTo>
                    <a:lnTo>
                      <a:pt x="630" y="1153"/>
                    </a:lnTo>
                    <a:lnTo>
                      <a:pt x="614" y="1186"/>
                    </a:lnTo>
                    <a:lnTo>
                      <a:pt x="593" y="1216"/>
                    </a:lnTo>
                    <a:lnTo>
                      <a:pt x="568" y="1242"/>
                    </a:lnTo>
                    <a:lnTo>
                      <a:pt x="541" y="1264"/>
                    </a:lnTo>
                    <a:lnTo>
                      <a:pt x="511" y="1283"/>
                    </a:lnTo>
                    <a:lnTo>
                      <a:pt x="478" y="1299"/>
                    </a:lnTo>
                    <a:lnTo>
                      <a:pt x="478" y="2414"/>
                    </a:lnTo>
                    <a:lnTo>
                      <a:pt x="474" y="2452"/>
                    </a:lnTo>
                    <a:lnTo>
                      <a:pt x="463" y="2487"/>
                    </a:lnTo>
                    <a:lnTo>
                      <a:pt x="446" y="2519"/>
                    </a:lnTo>
                    <a:lnTo>
                      <a:pt x="422" y="2547"/>
                    </a:lnTo>
                    <a:lnTo>
                      <a:pt x="395" y="2569"/>
                    </a:lnTo>
                    <a:lnTo>
                      <a:pt x="363" y="2586"/>
                    </a:lnTo>
                    <a:lnTo>
                      <a:pt x="328" y="2597"/>
                    </a:lnTo>
                    <a:lnTo>
                      <a:pt x="290" y="2601"/>
                    </a:lnTo>
                    <a:lnTo>
                      <a:pt x="290" y="2601"/>
                    </a:lnTo>
                    <a:lnTo>
                      <a:pt x="252" y="2597"/>
                    </a:lnTo>
                    <a:lnTo>
                      <a:pt x="217" y="2586"/>
                    </a:lnTo>
                    <a:lnTo>
                      <a:pt x="185" y="2569"/>
                    </a:lnTo>
                    <a:lnTo>
                      <a:pt x="157" y="2547"/>
                    </a:lnTo>
                    <a:lnTo>
                      <a:pt x="135" y="2519"/>
                    </a:lnTo>
                    <a:lnTo>
                      <a:pt x="116" y="2487"/>
                    </a:lnTo>
                    <a:lnTo>
                      <a:pt x="107" y="2451"/>
                    </a:lnTo>
                    <a:lnTo>
                      <a:pt x="103" y="2414"/>
                    </a:lnTo>
                    <a:lnTo>
                      <a:pt x="103" y="1235"/>
                    </a:lnTo>
                    <a:lnTo>
                      <a:pt x="73" y="1205"/>
                    </a:lnTo>
                    <a:lnTo>
                      <a:pt x="48" y="1173"/>
                    </a:lnTo>
                    <a:lnTo>
                      <a:pt x="27" y="1139"/>
                    </a:lnTo>
                    <a:lnTo>
                      <a:pt x="11" y="1102"/>
                    </a:lnTo>
                    <a:lnTo>
                      <a:pt x="2" y="1063"/>
                    </a:lnTo>
                    <a:lnTo>
                      <a:pt x="0" y="1021"/>
                    </a:lnTo>
                    <a:lnTo>
                      <a:pt x="6" y="978"/>
                    </a:lnTo>
                    <a:lnTo>
                      <a:pt x="169" y="214"/>
                    </a:lnTo>
                    <a:lnTo>
                      <a:pt x="180" y="177"/>
                    </a:lnTo>
                    <a:lnTo>
                      <a:pt x="196" y="144"/>
                    </a:lnTo>
                    <a:lnTo>
                      <a:pt x="217" y="114"/>
                    </a:lnTo>
                    <a:lnTo>
                      <a:pt x="242" y="87"/>
                    </a:lnTo>
                    <a:lnTo>
                      <a:pt x="269" y="65"/>
                    </a:lnTo>
                    <a:lnTo>
                      <a:pt x="298" y="46"/>
                    </a:lnTo>
                    <a:lnTo>
                      <a:pt x="331" y="30"/>
                    </a:lnTo>
                    <a:lnTo>
                      <a:pt x="365" y="17"/>
                    </a:lnTo>
                    <a:lnTo>
                      <a:pt x="399" y="9"/>
                    </a:lnTo>
                    <a:lnTo>
                      <a:pt x="433" y="3"/>
                    </a:lnTo>
                    <a:lnTo>
                      <a:pt x="46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80" name="Rectangle 27">
                <a:extLst>
                  <a:ext uri="{FF2B5EF4-FFF2-40B4-BE49-F238E27FC236}">
                    <a16:creationId xmlns:a16="http://schemas.microsoft.com/office/drawing/2014/main" id="{BBC2FA47-7656-4431-8535-9FEE2C0054E5}"/>
                  </a:ext>
                </a:extLst>
              </p:cNvPr>
              <p:cNvSpPr>
                <a:spLocks noChangeArrowheads="1"/>
              </p:cNvSpPr>
              <p:nvPr/>
            </p:nvSpPr>
            <p:spPr bwMode="auto">
              <a:xfrm>
                <a:off x="579" y="1153"/>
                <a:ext cx="152" cy="87"/>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81" name="Rectangle 28">
                <a:extLst>
                  <a:ext uri="{FF2B5EF4-FFF2-40B4-BE49-F238E27FC236}">
                    <a16:creationId xmlns:a16="http://schemas.microsoft.com/office/drawing/2014/main" id="{C232BC38-4B52-43C4-9472-168F68D91EAB}"/>
                  </a:ext>
                </a:extLst>
              </p:cNvPr>
              <p:cNvSpPr>
                <a:spLocks noChangeArrowheads="1"/>
              </p:cNvSpPr>
              <p:nvPr/>
            </p:nvSpPr>
            <p:spPr bwMode="auto">
              <a:xfrm>
                <a:off x="745" y="1088"/>
                <a:ext cx="87" cy="152"/>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82" name="Freeform 29">
                <a:extLst>
                  <a:ext uri="{FF2B5EF4-FFF2-40B4-BE49-F238E27FC236}">
                    <a16:creationId xmlns:a16="http://schemas.microsoft.com/office/drawing/2014/main" id="{80F599AC-4217-4B58-989E-C11EED1DD6D9}"/>
                  </a:ext>
                </a:extLst>
              </p:cNvPr>
              <p:cNvSpPr>
                <a:spLocks/>
              </p:cNvSpPr>
              <p:nvPr/>
            </p:nvSpPr>
            <p:spPr bwMode="auto">
              <a:xfrm>
                <a:off x="581" y="996"/>
                <a:ext cx="153" cy="139"/>
              </a:xfrm>
              <a:custGeom>
                <a:avLst/>
                <a:gdLst>
                  <a:gd name="T0" fmla="*/ 51 w 763"/>
                  <a:gd name="T1" fmla="*/ 0 h 693"/>
                  <a:gd name="T2" fmla="*/ 713 w 763"/>
                  <a:gd name="T3" fmla="*/ 0 h 693"/>
                  <a:gd name="T4" fmla="*/ 729 w 763"/>
                  <a:gd name="T5" fmla="*/ 3 h 693"/>
                  <a:gd name="T6" fmla="*/ 742 w 763"/>
                  <a:gd name="T7" fmla="*/ 10 h 693"/>
                  <a:gd name="T8" fmla="*/ 753 w 763"/>
                  <a:gd name="T9" fmla="*/ 21 h 693"/>
                  <a:gd name="T10" fmla="*/ 761 w 763"/>
                  <a:gd name="T11" fmla="*/ 35 h 693"/>
                  <a:gd name="T12" fmla="*/ 763 w 763"/>
                  <a:gd name="T13" fmla="*/ 51 h 693"/>
                  <a:gd name="T14" fmla="*/ 763 w 763"/>
                  <a:gd name="T15" fmla="*/ 642 h 693"/>
                  <a:gd name="T16" fmla="*/ 761 w 763"/>
                  <a:gd name="T17" fmla="*/ 658 h 693"/>
                  <a:gd name="T18" fmla="*/ 753 w 763"/>
                  <a:gd name="T19" fmla="*/ 672 h 693"/>
                  <a:gd name="T20" fmla="*/ 742 w 763"/>
                  <a:gd name="T21" fmla="*/ 683 h 693"/>
                  <a:gd name="T22" fmla="*/ 729 w 763"/>
                  <a:gd name="T23" fmla="*/ 690 h 693"/>
                  <a:gd name="T24" fmla="*/ 713 w 763"/>
                  <a:gd name="T25" fmla="*/ 693 h 693"/>
                  <a:gd name="T26" fmla="*/ 51 w 763"/>
                  <a:gd name="T27" fmla="*/ 693 h 693"/>
                  <a:gd name="T28" fmla="*/ 35 w 763"/>
                  <a:gd name="T29" fmla="*/ 690 h 693"/>
                  <a:gd name="T30" fmla="*/ 21 w 763"/>
                  <a:gd name="T31" fmla="*/ 683 h 693"/>
                  <a:gd name="T32" fmla="*/ 10 w 763"/>
                  <a:gd name="T33" fmla="*/ 672 h 693"/>
                  <a:gd name="T34" fmla="*/ 3 w 763"/>
                  <a:gd name="T35" fmla="*/ 658 h 693"/>
                  <a:gd name="T36" fmla="*/ 0 w 763"/>
                  <a:gd name="T37" fmla="*/ 642 h 693"/>
                  <a:gd name="T38" fmla="*/ 0 w 763"/>
                  <a:gd name="T39" fmla="*/ 51 h 693"/>
                  <a:gd name="T40" fmla="*/ 3 w 763"/>
                  <a:gd name="T41" fmla="*/ 35 h 693"/>
                  <a:gd name="T42" fmla="*/ 10 w 763"/>
                  <a:gd name="T43" fmla="*/ 21 h 693"/>
                  <a:gd name="T44" fmla="*/ 21 w 763"/>
                  <a:gd name="T45" fmla="*/ 10 h 693"/>
                  <a:gd name="T46" fmla="*/ 35 w 763"/>
                  <a:gd name="T47" fmla="*/ 3 h 693"/>
                  <a:gd name="T48" fmla="*/ 51 w 763"/>
                  <a:gd name="T49"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3" h="693">
                    <a:moveTo>
                      <a:pt x="51" y="0"/>
                    </a:moveTo>
                    <a:lnTo>
                      <a:pt x="713" y="0"/>
                    </a:lnTo>
                    <a:lnTo>
                      <a:pt x="729" y="3"/>
                    </a:lnTo>
                    <a:lnTo>
                      <a:pt x="742" y="10"/>
                    </a:lnTo>
                    <a:lnTo>
                      <a:pt x="753" y="21"/>
                    </a:lnTo>
                    <a:lnTo>
                      <a:pt x="761" y="35"/>
                    </a:lnTo>
                    <a:lnTo>
                      <a:pt x="763" y="51"/>
                    </a:lnTo>
                    <a:lnTo>
                      <a:pt x="763" y="642"/>
                    </a:lnTo>
                    <a:lnTo>
                      <a:pt x="761" y="658"/>
                    </a:lnTo>
                    <a:lnTo>
                      <a:pt x="753" y="672"/>
                    </a:lnTo>
                    <a:lnTo>
                      <a:pt x="742" y="683"/>
                    </a:lnTo>
                    <a:lnTo>
                      <a:pt x="729" y="690"/>
                    </a:lnTo>
                    <a:lnTo>
                      <a:pt x="713" y="693"/>
                    </a:lnTo>
                    <a:lnTo>
                      <a:pt x="51" y="693"/>
                    </a:lnTo>
                    <a:lnTo>
                      <a:pt x="35" y="690"/>
                    </a:lnTo>
                    <a:lnTo>
                      <a:pt x="21" y="683"/>
                    </a:lnTo>
                    <a:lnTo>
                      <a:pt x="10" y="672"/>
                    </a:lnTo>
                    <a:lnTo>
                      <a:pt x="3" y="658"/>
                    </a:lnTo>
                    <a:lnTo>
                      <a:pt x="0" y="642"/>
                    </a:lnTo>
                    <a:lnTo>
                      <a:pt x="0" y="51"/>
                    </a:lnTo>
                    <a:lnTo>
                      <a:pt x="3" y="35"/>
                    </a:lnTo>
                    <a:lnTo>
                      <a:pt x="10" y="21"/>
                    </a:lnTo>
                    <a:lnTo>
                      <a:pt x="21" y="10"/>
                    </a:lnTo>
                    <a:lnTo>
                      <a:pt x="35" y="3"/>
                    </a:lnTo>
                    <a:lnTo>
                      <a:pt x="5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83" name="Freeform 30">
                <a:extLst>
                  <a:ext uri="{FF2B5EF4-FFF2-40B4-BE49-F238E27FC236}">
                    <a16:creationId xmlns:a16="http://schemas.microsoft.com/office/drawing/2014/main" id="{D4B6E69F-CA1B-45AA-97A6-40F250F17968}"/>
                  </a:ext>
                </a:extLst>
              </p:cNvPr>
              <p:cNvSpPr>
                <a:spLocks/>
              </p:cNvSpPr>
              <p:nvPr/>
            </p:nvSpPr>
            <p:spPr bwMode="auto">
              <a:xfrm>
                <a:off x="737" y="908"/>
                <a:ext cx="190" cy="178"/>
              </a:xfrm>
              <a:custGeom>
                <a:avLst/>
                <a:gdLst>
                  <a:gd name="T0" fmla="*/ 264 w 946"/>
                  <a:gd name="T1" fmla="*/ 0 h 890"/>
                  <a:gd name="T2" fmla="*/ 280 w 946"/>
                  <a:gd name="T3" fmla="*/ 3 h 890"/>
                  <a:gd name="T4" fmla="*/ 915 w 946"/>
                  <a:gd name="T5" fmla="*/ 251 h 890"/>
                  <a:gd name="T6" fmla="*/ 929 w 946"/>
                  <a:gd name="T7" fmla="*/ 259 h 890"/>
                  <a:gd name="T8" fmla="*/ 939 w 946"/>
                  <a:gd name="T9" fmla="*/ 270 h 890"/>
                  <a:gd name="T10" fmla="*/ 945 w 946"/>
                  <a:gd name="T11" fmla="*/ 285 h 890"/>
                  <a:gd name="T12" fmla="*/ 946 w 946"/>
                  <a:gd name="T13" fmla="*/ 300 h 890"/>
                  <a:gd name="T14" fmla="*/ 944 w 946"/>
                  <a:gd name="T15" fmla="*/ 316 h 890"/>
                  <a:gd name="T16" fmla="*/ 731 w 946"/>
                  <a:gd name="T17" fmla="*/ 858 h 890"/>
                  <a:gd name="T18" fmla="*/ 723 w 946"/>
                  <a:gd name="T19" fmla="*/ 872 h 890"/>
                  <a:gd name="T20" fmla="*/ 711 w 946"/>
                  <a:gd name="T21" fmla="*/ 883 h 890"/>
                  <a:gd name="T22" fmla="*/ 697 w 946"/>
                  <a:gd name="T23" fmla="*/ 889 h 890"/>
                  <a:gd name="T24" fmla="*/ 682 w 946"/>
                  <a:gd name="T25" fmla="*/ 890 h 890"/>
                  <a:gd name="T26" fmla="*/ 666 w 946"/>
                  <a:gd name="T27" fmla="*/ 886 h 890"/>
                  <a:gd name="T28" fmla="*/ 31 w 946"/>
                  <a:gd name="T29" fmla="*/ 640 h 890"/>
                  <a:gd name="T30" fmla="*/ 17 w 946"/>
                  <a:gd name="T31" fmla="*/ 631 h 890"/>
                  <a:gd name="T32" fmla="*/ 8 w 946"/>
                  <a:gd name="T33" fmla="*/ 619 h 890"/>
                  <a:gd name="T34" fmla="*/ 1 w 946"/>
                  <a:gd name="T35" fmla="*/ 605 h 890"/>
                  <a:gd name="T36" fmla="*/ 0 w 946"/>
                  <a:gd name="T37" fmla="*/ 590 h 890"/>
                  <a:gd name="T38" fmla="*/ 3 w 946"/>
                  <a:gd name="T39" fmla="*/ 575 h 890"/>
                  <a:gd name="T40" fmla="*/ 215 w 946"/>
                  <a:gd name="T41" fmla="*/ 31 h 890"/>
                  <a:gd name="T42" fmla="*/ 224 w 946"/>
                  <a:gd name="T43" fmla="*/ 17 h 890"/>
                  <a:gd name="T44" fmla="*/ 235 w 946"/>
                  <a:gd name="T45" fmla="*/ 8 h 890"/>
                  <a:gd name="T46" fmla="*/ 250 w 946"/>
                  <a:gd name="T47" fmla="*/ 1 h 890"/>
                  <a:gd name="T48" fmla="*/ 264 w 946"/>
                  <a:gd name="T49"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6" h="890">
                    <a:moveTo>
                      <a:pt x="264" y="0"/>
                    </a:moveTo>
                    <a:lnTo>
                      <a:pt x="280" y="3"/>
                    </a:lnTo>
                    <a:lnTo>
                      <a:pt x="915" y="251"/>
                    </a:lnTo>
                    <a:lnTo>
                      <a:pt x="929" y="259"/>
                    </a:lnTo>
                    <a:lnTo>
                      <a:pt x="939" y="270"/>
                    </a:lnTo>
                    <a:lnTo>
                      <a:pt x="945" y="285"/>
                    </a:lnTo>
                    <a:lnTo>
                      <a:pt x="946" y="300"/>
                    </a:lnTo>
                    <a:lnTo>
                      <a:pt x="944" y="316"/>
                    </a:lnTo>
                    <a:lnTo>
                      <a:pt x="731" y="858"/>
                    </a:lnTo>
                    <a:lnTo>
                      <a:pt x="723" y="872"/>
                    </a:lnTo>
                    <a:lnTo>
                      <a:pt x="711" y="883"/>
                    </a:lnTo>
                    <a:lnTo>
                      <a:pt x="697" y="889"/>
                    </a:lnTo>
                    <a:lnTo>
                      <a:pt x="682" y="890"/>
                    </a:lnTo>
                    <a:lnTo>
                      <a:pt x="666" y="886"/>
                    </a:lnTo>
                    <a:lnTo>
                      <a:pt x="31" y="640"/>
                    </a:lnTo>
                    <a:lnTo>
                      <a:pt x="17" y="631"/>
                    </a:lnTo>
                    <a:lnTo>
                      <a:pt x="8" y="619"/>
                    </a:lnTo>
                    <a:lnTo>
                      <a:pt x="1" y="605"/>
                    </a:lnTo>
                    <a:lnTo>
                      <a:pt x="0" y="590"/>
                    </a:lnTo>
                    <a:lnTo>
                      <a:pt x="3" y="575"/>
                    </a:lnTo>
                    <a:lnTo>
                      <a:pt x="215" y="31"/>
                    </a:lnTo>
                    <a:lnTo>
                      <a:pt x="224" y="17"/>
                    </a:lnTo>
                    <a:lnTo>
                      <a:pt x="235" y="8"/>
                    </a:lnTo>
                    <a:lnTo>
                      <a:pt x="250" y="1"/>
                    </a:lnTo>
                    <a:lnTo>
                      <a:pt x="2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sp>
            <p:nvSpPr>
              <p:cNvPr id="184" name="Freeform 31">
                <a:extLst>
                  <a:ext uri="{FF2B5EF4-FFF2-40B4-BE49-F238E27FC236}">
                    <a16:creationId xmlns:a16="http://schemas.microsoft.com/office/drawing/2014/main" id="{BEC1708E-62CE-4D7A-B093-CF3443279B69}"/>
                  </a:ext>
                </a:extLst>
              </p:cNvPr>
              <p:cNvSpPr>
                <a:spLocks/>
              </p:cNvSpPr>
              <p:nvPr/>
            </p:nvSpPr>
            <p:spPr bwMode="auto">
              <a:xfrm>
                <a:off x="594" y="851"/>
                <a:ext cx="175" cy="135"/>
              </a:xfrm>
              <a:custGeom>
                <a:avLst/>
                <a:gdLst>
                  <a:gd name="T0" fmla="*/ 704 w 872"/>
                  <a:gd name="T1" fmla="*/ 0 h 676"/>
                  <a:gd name="T2" fmla="*/ 719 w 872"/>
                  <a:gd name="T3" fmla="*/ 0 h 676"/>
                  <a:gd name="T4" fmla="*/ 731 w 872"/>
                  <a:gd name="T5" fmla="*/ 5 h 676"/>
                  <a:gd name="T6" fmla="*/ 741 w 872"/>
                  <a:gd name="T7" fmla="*/ 11 h 676"/>
                  <a:gd name="T8" fmla="*/ 747 w 872"/>
                  <a:gd name="T9" fmla="*/ 22 h 676"/>
                  <a:gd name="T10" fmla="*/ 872 w 872"/>
                  <a:gd name="T11" fmla="*/ 421 h 676"/>
                  <a:gd name="T12" fmla="*/ 872 w 872"/>
                  <a:gd name="T13" fmla="*/ 436 h 676"/>
                  <a:gd name="T14" fmla="*/ 866 w 872"/>
                  <a:gd name="T15" fmla="*/ 449 h 676"/>
                  <a:gd name="T16" fmla="*/ 853 w 872"/>
                  <a:gd name="T17" fmla="*/ 461 h 676"/>
                  <a:gd name="T18" fmla="*/ 835 w 872"/>
                  <a:gd name="T19" fmla="*/ 470 h 676"/>
                  <a:gd name="T20" fmla="*/ 184 w 872"/>
                  <a:gd name="T21" fmla="*/ 674 h 676"/>
                  <a:gd name="T22" fmla="*/ 170 w 872"/>
                  <a:gd name="T23" fmla="*/ 676 h 676"/>
                  <a:gd name="T24" fmla="*/ 155 w 872"/>
                  <a:gd name="T25" fmla="*/ 676 h 676"/>
                  <a:gd name="T26" fmla="*/ 141 w 872"/>
                  <a:gd name="T27" fmla="*/ 671 h 676"/>
                  <a:gd name="T28" fmla="*/ 133 w 872"/>
                  <a:gd name="T29" fmla="*/ 665 h 676"/>
                  <a:gd name="T30" fmla="*/ 127 w 872"/>
                  <a:gd name="T31" fmla="*/ 654 h 676"/>
                  <a:gd name="T32" fmla="*/ 1 w 872"/>
                  <a:gd name="T33" fmla="*/ 255 h 676"/>
                  <a:gd name="T34" fmla="*/ 0 w 872"/>
                  <a:gd name="T35" fmla="*/ 240 h 676"/>
                  <a:gd name="T36" fmla="*/ 8 w 872"/>
                  <a:gd name="T37" fmla="*/ 227 h 676"/>
                  <a:gd name="T38" fmla="*/ 20 w 872"/>
                  <a:gd name="T39" fmla="*/ 215 h 676"/>
                  <a:gd name="T40" fmla="*/ 38 w 872"/>
                  <a:gd name="T41" fmla="*/ 206 h 676"/>
                  <a:gd name="T42" fmla="*/ 688 w 872"/>
                  <a:gd name="T43" fmla="*/ 2 h 676"/>
                  <a:gd name="T44" fmla="*/ 704 w 872"/>
                  <a:gd name="T45"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2" h="676">
                    <a:moveTo>
                      <a:pt x="704" y="0"/>
                    </a:moveTo>
                    <a:lnTo>
                      <a:pt x="719" y="0"/>
                    </a:lnTo>
                    <a:lnTo>
                      <a:pt x="731" y="5"/>
                    </a:lnTo>
                    <a:lnTo>
                      <a:pt x="741" y="11"/>
                    </a:lnTo>
                    <a:lnTo>
                      <a:pt x="747" y="22"/>
                    </a:lnTo>
                    <a:lnTo>
                      <a:pt x="872" y="421"/>
                    </a:lnTo>
                    <a:lnTo>
                      <a:pt x="872" y="436"/>
                    </a:lnTo>
                    <a:lnTo>
                      <a:pt x="866" y="449"/>
                    </a:lnTo>
                    <a:lnTo>
                      <a:pt x="853" y="461"/>
                    </a:lnTo>
                    <a:lnTo>
                      <a:pt x="835" y="470"/>
                    </a:lnTo>
                    <a:lnTo>
                      <a:pt x="184" y="674"/>
                    </a:lnTo>
                    <a:lnTo>
                      <a:pt x="170" y="676"/>
                    </a:lnTo>
                    <a:lnTo>
                      <a:pt x="155" y="676"/>
                    </a:lnTo>
                    <a:lnTo>
                      <a:pt x="141" y="671"/>
                    </a:lnTo>
                    <a:lnTo>
                      <a:pt x="133" y="665"/>
                    </a:lnTo>
                    <a:lnTo>
                      <a:pt x="127" y="654"/>
                    </a:lnTo>
                    <a:lnTo>
                      <a:pt x="1" y="255"/>
                    </a:lnTo>
                    <a:lnTo>
                      <a:pt x="0" y="240"/>
                    </a:lnTo>
                    <a:lnTo>
                      <a:pt x="8" y="227"/>
                    </a:lnTo>
                    <a:lnTo>
                      <a:pt x="20" y="215"/>
                    </a:lnTo>
                    <a:lnTo>
                      <a:pt x="38" y="206"/>
                    </a:lnTo>
                    <a:lnTo>
                      <a:pt x="688" y="2"/>
                    </a:lnTo>
                    <a:lnTo>
                      <a:pt x="70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cs typeface="Arial" panose="020B0604020202020204" pitchFamily="34" charset="0"/>
                </a:endParaRPr>
              </a:p>
            </p:txBody>
          </p:sp>
        </p:grpSp>
      </p:grpSp>
      <p:sp>
        <p:nvSpPr>
          <p:cNvPr id="3" name="Rectangle: Rounded Corners 2">
            <a:extLst>
              <a:ext uri="{FF2B5EF4-FFF2-40B4-BE49-F238E27FC236}">
                <a16:creationId xmlns:a16="http://schemas.microsoft.com/office/drawing/2014/main" id="{AA77AEE6-240E-4203-8334-6B27B5C69C86}"/>
              </a:ext>
              <a:ext uri="{C183D7F6-B498-43B3-948B-1728B52AA6E4}">
                <adec:decorative xmlns:adec="http://schemas.microsoft.com/office/drawing/2017/decorative" val="1"/>
              </a:ext>
            </a:extLst>
          </p:cNvPr>
          <p:cNvSpPr/>
          <p:nvPr/>
        </p:nvSpPr>
        <p:spPr>
          <a:xfrm>
            <a:off x="130498" y="925549"/>
            <a:ext cx="3483329" cy="151960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Rounded Corners 168">
            <a:extLst>
              <a:ext uri="{FF2B5EF4-FFF2-40B4-BE49-F238E27FC236}">
                <a16:creationId xmlns:a16="http://schemas.microsoft.com/office/drawing/2014/main" id="{BDEFD402-3240-4459-98E5-6BA48136DF37}"/>
              </a:ext>
              <a:ext uri="{C183D7F6-B498-43B3-948B-1728B52AA6E4}">
                <adec:decorative xmlns:adec="http://schemas.microsoft.com/office/drawing/2017/decorative" val="1"/>
              </a:ext>
            </a:extLst>
          </p:cNvPr>
          <p:cNvSpPr/>
          <p:nvPr/>
        </p:nvSpPr>
        <p:spPr>
          <a:xfrm>
            <a:off x="130629" y="2568537"/>
            <a:ext cx="3364441" cy="178454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descr="BIND - Retain critical talent and capability.&#10;Success and reward levers.&#10;Actively reducing turnover Redeployment.&#10;">
            <a:extLst>
              <a:ext uri="{FF2B5EF4-FFF2-40B4-BE49-F238E27FC236}">
                <a16:creationId xmlns:a16="http://schemas.microsoft.com/office/drawing/2014/main" id="{6B2B972D-4ECD-4F5B-9B00-AB556C8051EE}"/>
              </a:ext>
            </a:extLst>
          </p:cNvPr>
          <p:cNvGrpSpPr/>
          <p:nvPr/>
        </p:nvGrpSpPr>
        <p:grpSpPr>
          <a:xfrm>
            <a:off x="7892953" y="784546"/>
            <a:ext cx="3743502" cy="1531268"/>
            <a:chOff x="8403872" y="1051338"/>
            <a:chExt cx="3552642" cy="1455986"/>
          </a:xfrm>
        </p:grpSpPr>
        <p:grpSp>
          <p:nvGrpSpPr>
            <p:cNvPr id="105" name="Group 104">
              <a:extLst>
                <a:ext uri="{FF2B5EF4-FFF2-40B4-BE49-F238E27FC236}">
                  <a16:creationId xmlns:a16="http://schemas.microsoft.com/office/drawing/2014/main" id="{C4D13A58-3FC9-4FAF-870E-298E05CCF779}"/>
                </a:ext>
              </a:extLst>
            </p:cNvPr>
            <p:cNvGrpSpPr/>
            <p:nvPr/>
          </p:nvGrpSpPr>
          <p:grpSpPr>
            <a:xfrm>
              <a:off x="8546308" y="1104217"/>
              <a:ext cx="3410206" cy="1301479"/>
              <a:chOff x="6651244" y="1484935"/>
              <a:chExt cx="2833373" cy="1393339"/>
            </a:xfrm>
          </p:grpSpPr>
          <p:sp>
            <p:nvSpPr>
              <p:cNvPr id="106" name="Rectangle 105">
                <a:extLst>
                  <a:ext uri="{FF2B5EF4-FFF2-40B4-BE49-F238E27FC236}">
                    <a16:creationId xmlns:a16="http://schemas.microsoft.com/office/drawing/2014/main" id="{E66EBFD0-6099-4584-B86A-B493801EE60D}"/>
                  </a:ext>
                </a:extLst>
              </p:cNvPr>
              <p:cNvSpPr/>
              <p:nvPr/>
            </p:nvSpPr>
            <p:spPr>
              <a:xfrm>
                <a:off x="6651244" y="1781721"/>
                <a:ext cx="2833373" cy="1096553"/>
              </a:xfrm>
              <a:prstGeom prst="rect">
                <a:avLst/>
              </a:prstGeom>
              <a:ln>
                <a:noFill/>
              </a:ln>
            </p:spPr>
            <p:txBody>
              <a:bodyPr wrap="square" anchor="t">
                <a:spAutoFit/>
              </a:bodyPr>
              <a:lstStyle/>
              <a:p>
                <a:r>
                  <a:rPr lang="en-IN" sz="1600" b="1" dirty="0">
                    <a:solidFill>
                      <a:srgbClr val="13D0CA"/>
                    </a:solidFill>
                    <a:latin typeface="Arial" panose="020B0604020202020204" pitchFamily="34" charset="0"/>
                    <a:cs typeface="Arial" panose="020B0604020202020204" pitchFamily="34" charset="0"/>
                  </a:rPr>
                  <a:t>Retain critical talent and capability</a:t>
                </a:r>
              </a:p>
              <a:p>
                <a:r>
                  <a:rPr lang="en-IN" sz="1600" b="1" dirty="0">
                    <a:solidFill>
                      <a:srgbClr val="13D0CA"/>
                    </a:solidFill>
                    <a:latin typeface="Arial" panose="020B0604020202020204" pitchFamily="34" charset="0"/>
                    <a:cs typeface="Arial" panose="020B0604020202020204" pitchFamily="34" charset="0"/>
                  </a:rPr>
                  <a:t>Success and reward levers</a:t>
                </a:r>
              </a:p>
              <a:p>
                <a:r>
                  <a:rPr lang="en-IN" sz="1600" b="1" dirty="0">
                    <a:solidFill>
                      <a:srgbClr val="13D0CA"/>
                    </a:solidFill>
                    <a:latin typeface="Arial" panose="020B0604020202020204" pitchFamily="34" charset="0"/>
                    <a:cs typeface="Arial" panose="020B0604020202020204" pitchFamily="34" charset="0"/>
                  </a:rPr>
                  <a:t>Actively reducing turnover Redeployment</a:t>
                </a:r>
              </a:p>
            </p:txBody>
          </p:sp>
          <p:sp>
            <p:nvSpPr>
              <p:cNvPr id="107" name="TextBox 106">
                <a:extLst>
                  <a:ext uri="{FF2B5EF4-FFF2-40B4-BE49-F238E27FC236}">
                    <a16:creationId xmlns:a16="http://schemas.microsoft.com/office/drawing/2014/main" id="{D246B73F-F52D-4EC9-B5BE-84C632B504B7}"/>
                  </a:ext>
                </a:extLst>
              </p:cNvPr>
              <p:cNvSpPr txBox="1"/>
              <p:nvPr/>
            </p:nvSpPr>
            <p:spPr>
              <a:xfrm>
                <a:off x="6703469" y="1484935"/>
                <a:ext cx="2060919" cy="375961"/>
              </a:xfrm>
              <a:prstGeom prst="rect">
                <a:avLst/>
              </a:prstGeom>
              <a:noFill/>
              <a:ln>
                <a:noFill/>
              </a:ln>
            </p:spPr>
            <p:txBody>
              <a:bodyPr wrap="square" rtlCol="0">
                <a:spAutoFit/>
              </a:bodyPr>
              <a:lstStyle/>
              <a:p>
                <a:r>
                  <a:rPr lang="en-IN" b="1">
                    <a:solidFill>
                      <a:srgbClr val="13D0CA"/>
                    </a:solidFill>
                    <a:latin typeface="Arial" panose="020B0604020202020204" pitchFamily="34" charset="0"/>
                    <a:cs typeface="Arial" panose="020B0604020202020204" pitchFamily="34" charset="0"/>
                  </a:rPr>
                  <a:t>BIND</a:t>
                </a:r>
                <a:endParaRPr lang="en-IN" sz="2000" b="1">
                  <a:solidFill>
                    <a:srgbClr val="13D0CA"/>
                  </a:solidFill>
                  <a:latin typeface="Arial" panose="020B0604020202020204" pitchFamily="34" charset="0"/>
                  <a:cs typeface="Arial" panose="020B0604020202020204" pitchFamily="34" charset="0"/>
                </a:endParaRPr>
              </a:p>
            </p:txBody>
          </p:sp>
        </p:grpSp>
        <p:sp>
          <p:nvSpPr>
            <p:cNvPr id="126" name="Isosceles Triangle 125">
              <a:extLst>
                <a:ext uri="{FF2B5EF4-FFF2-40B4-BE49-F238E27FC236}">
                  <a16:creationId xmlns:a16="http://schemas.microsoft.com/office/drawing/2014/main" id="{A5AD83DB-48D9-4757-9C7D-DD3C0A5B0C3D}"/>
                </a:ext>
              </a:extLst>
            </p:cNvPr>
            <p:cNvSpPr/>
            <p:nvPr/>
          </p:nvSpPr>
          <p:spPr>
            <a:xfrm rot="5400000">
              <a:off x="8480736" y="1213590"/>
              <a:ext cx="137828" cy="119031"/>
            </a:xfrm>
            <a:prstGeom prst="triangle">
              <a:avLst/>
            </a:prstGeom>
            <a:solidFill>
              <a:srgbClr val="13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73" name="Rectangle: Rounded Corners 172">
              <a:extLst>
                <a:ext uri="{FF2B5EF4-FFF2-40B4-BE49-F238E27FC236}">
                  <a16:creationId xmlns:a16="http://schemas.microsoft.com/office/drawing/2014/main" id="{C8D39864-0367-4B7B-BD4B-0CE368A14B9E}"/>
                </a:ext>
              </a:extLst>
            </p:cNvPr>
            <p:cNvSpPr/>
            <p:nvPr/>
          </p:nvSpPr>
          <p:spPr>
            <a:xfrm>
              <a:off x="8403872" y="1051338"/>
              <a:ext cx="3483329" cy="14559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descr="BOUNCE - Remove under performers.&#10;Redundancy.&#10;Early retirements.&#10;">
            <a:extLst>
              <a:ext uri="{FF2B5EF4-FFF2-40B4-BE49-F238E27FC236}">
                <a16:creationId xmlns:a16="http://schemas.microsoft.com/office/drawing/2014/main" id="{56E0C503-B9D9-461F-A5B6-F2A0AEDF4816}"/>
              </a:ext>
            </a:extLst>
          </p:cNvPr>
          <p:cNvGrpSpPr/>
          <p:nvPr/>
        </p:nvGrpSpPr>
        <p:grpSpPr>
          <a:xfrm>
            <a:off x="8328084" y="2513762"/>
            <a:ext cx="3455131" cy="1687238"/>
            <a:chOff x="8426755" y="2684804"/>
            <a:chExt cx="3455131" cy="1687238"/>
          </a:xfrm>
        </p:grpSpPr>
        <p:grpSp>
          <p:nvGrpSpPr>
            <p:cNvPr id="108" name="Group 107">
              <a:extLst>
                <a:ext uri="{FF2B5EF4-FFF2-40B4-BE49-F238E27FC236}">
                  <a16:creationId xmlns:a16="http://schemas.microsoft.com/office/drawing/2014/main" id="{A3D9D1AA-12D6-4021-B865-B7E47266F699}"/>
                </a:ext>
              </a:extLst>
            </p:cNvPr>
            <p:cNvGrpSpPr/>
            <p:nvPr/>
          </p:nvGrpSpPr>
          <p:grpSpPr>
            <a:xfrm>
              <a:off x="8572545" y="2838467"/>
              <a:ext cx="3260899" cy="1177150"/>
              <a:chOff x="6439433" y="1130921"/>
              <a:chExt cx="2709322" cy="1260235"/>
            </a:xfrm>
          </p:grpSpPr>
          <p:sp>
            <p:nvSpPr>
              <p:cNvPr id="109" name="Rectangle 108">
                <a:extLst>
                  <a:ext uri="{FF2B5EF4-FFF2-40B4-BE49-F238E27FC236}">
                    <a16:creationId xmlns:a16="http://schemas.microsoft.com/office/drawing/2014/main" id="{3C1877DE-7711-4CA5-AA6F-DF2B74265AF4}"/>
                  </a:ext>
                </a:extLst>
              </p:cNvPr>
              <p:cNvSpPr/>
              <p:nvPr/>
            </p:nvSpPr>
            <p:spPr>
              <a:xfrm>
                <a:off x="6439433" y="1468558"/>
                <a:ext cx="2709322" cy="922598"/>
              </a:xfrm>
              <a:prstGeom prst="rect">
                <a:avLst/>
              </a:prstGeom>
              <a:ln>
                <a:noFill/>
              </a:ln>
            </p:spPr>
            <p:txBody>
              <a:bodyPr wrap="square" anchor="t">
                <a:spAutoFit/>
              </a:bodyPr>
              <a:lstStyle/>
              <a:p>
                <a:r>
                  <a:rPr lang="en-IN" sz="1600" b="1" dirty="0">
                    <a:solidFill>
                      <a:srgbClr val="752F8A"/>
                    </a:solidFill>
                    <a:latin typeface="Arial" panose="020B0604020202020204" pitchFamily="34" charset="0"/>
                    <a:cs typeface="Arial" panose="020B0604020202020204" pitchFamily="34" charset="0"/>
                  </a:rPr>
                  <a:t>Remove under performers</a:t>
                </a:r>
              </a:p>
              <a:p>
                <a:r>
                  <a:rPr lang="en-IN" sz="1600" b="1" dirty="0">
                    <a:solidFill>
                      <a:srgbClr val="752F8A"/>
                    </a:solidFill>
                    <a:latin typeface="Arial" panose="020B0604020202020204" pitchFamily="34" charset="0"/>
                    <a:cs typeface="Arial" panose="020B0604020202020204" pitchFamily="34" charset="0"/>
                  </a:rPr>
                  <a:t>Redundancy</a:t>
                </a:r>
              </a:p>
              <a:p>
                <a:r>
                  <a:rPr lang="en-IN" sz="1600" b="1" dirty="0">
                    <a:solidFill>
                      <a:srgbClr val="752F8A"/>
                    </a:solidFill>
                    <a:latin typeface="Arial" panose="020B0604020202020204" pitchFamily="34" charset="0"/>
                    <a:cs typeface="Arial" panose="020B0604020202020204" pitchFamily="34" charset="0"/>
                  </a:rPr>
                  <a:t>Early retirements</a:t>
                </a:r>
              </a:p>
            </p:txBody>
          </p:sp>
          <p:sp>
            <p:nvSpPr>
              <p:cNvPr id="110" name="TextBox 109">
                <a:extLst>
                  <a:ext uri="{FF2B5EF4-FFF2-40B4-BE49-F238E27FC236}">
                    <a16:creationId xmlns:a16="http://schemas.microsoft.com/office/drawing/2014/main" id="{308BFE4A-88E2-4C8F-B627-968D3DEEEBC3}"/>
                  </a:ext>
                </a:extLst>
              </p:cNvPr>
              <p:cNvSpPr txBox="1"/>
              <p:nvPr/>
            </p:nvSpPr>
            <p:spPr>
              <a:xfrm>
                <a:off x="6510909" y="1130921"/>
                <a:ext cx="2060919" cy="395400"/>
              </a:xfrm>
              <a:prstGeom prst="rect">
                <a:avLst/>
              </a:prstGeom>
              <a:noFill/>
              <a:ln>
                <a:noFill/>
              </a:ln>
            </p:spPr>
            <p:txBody>
              <a:bodyPr wrap="square" rtlCol="0">
                <a:spAutoFit/>
              </a:bodyPr>
              <a:lstStyle/>
              <a:p>
                <a:r>
                  <a:rPr lang="en-IN" b="1" dirty="0">
                    <a:solidFill>
                      <a:srgbClr val="752F8A"/>
                    </a:solidFill>
                    <a:latin typeface="Arial" panose="020B0604020202020204" pitchFamily="34" charset="0"/>
                    <a:cs typeface="Arial" panose="020B0604020202020204" pitchFamily="34" charset="0"/>
                  </a:rPr>
                  <a:t>BOUNCE</a:t>
                </a:r>
                <a:endParaRPr lang="en-IN" sz="2000" b="1" dirty="0">
                  <a:solidFill>
                    <a:srgbClr val="752F8A"/>
                  </a:solidFill>
                  <a:latin typeface="Arial" panose="020B0604020202020204" pitchFamily="34" charset="0"/>
                  <a:cs typeface="Arial" panose="020B0604020202020204" pitchFamily="34" charset="0"/>
                </a:endParaRPr>
              </a:p>
            </p:txBody>
          </p:sp>
        </p:grpSp>
        <p:sp>
          <p:nvSpPr>
            <p:cNvPr id="127" name="Isosceles Triangle 126">
              <a:extLst>
                <a:ext uri="{FF2B5EF4-FFF2-40B4-BE49-F238E27FC236}">
                  <a16:creationId xmlns:a16="http://schemas.microsoft.com/office/drawing/2014/main" id="{A67E8574-CA75-4C40-9669-2E4AEE2056DD}"/>
                </a:ext>
              </a:extLst>
            </p:cNvPr>
            <p:cNvSpPr/>
            <p:nvPr/>
          </p:nvSpPr>
          <p:spPr>
            <a:xfrm rot="5400000">
              <a:off x="8542434" y="2930447"/>
              <a:ext cx="137828" cy="119031"/>
            </a:xfrm>
            <a:prstGeom prst="triangle">
              <a:avLst/>
            </a:prstGeom>
            <a:solidFill>
              <a:srgbClr val="783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72" name="Rectangle: Rounded Corners 171">
              <a:extLst>
                <a:ext uri="{FF2B5EF4-FFF2-40B4-BE49-F238E27FC236}">
                  <a16:creationId xmlns:a16="http://schemas.microsoft.com/office/drawing/2014/main" id="{082205CD-6A99-4970-96FF-25B5EAFDBF9E}"/>
                </a:ext>
              </a:extLst>
            </p:cNvPr>
            <p:cNvSpPr/>
            <p:nvPr/>
          </p:nvSpPr>
          <p:spPr>
            <a:xfrm>
              <a:off x="8426755" y="2684804"/>
              <a:ext cx="3455131" cy="168723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descr="BOOST - Transformation to lift efficiency and productivity.&#10;Process review and change.&#10;Digitisation and technology.&#10;Robotics.&#10;">
            <a:extLst>
              <a:ext uri="{FF2B5EF4-FFF2-40B4-BE49-F238E27FC236}">
                <a16:creationId xmlns:a16="http://schemas.microsoft.com/office/drawing/2014/main" id="{16D953CC-491F-44BB-B3B5-4F2F884EDC0A}"/>
              </a:ext>
            </a:extLst>
          </p:cNvPr>
          <p:cNvGrpSpPr/>
          <p:nvPr/>
        </p:nvGrpSpPr>
        <p:grpSpPr>
          <a:xfrm>
            <a:off x="7837983" y="4362844"/>
            <a:ext cx="4192276" cy="1681192"/>
            <a:chOff x="7995365" y="4584065"/>
            <a:chExt cx="4192276" cy="1681192"/>
          </a:xfrm>
        </p:grpSpPr>
        <p:grpSp>
          <p:nvGrpSpPr>
            <p:cNvPr id="111" name="Group 110">
              <a:extLst>
                <a:ext uri="{FF2B5EF4-FFF2-40B4-BE49-F238E27FC236}">
                  <a16:creationId xmlns:a16="http://schemas.microsoft.com/office/drawing/2014/main" id="{9D2FC53A-F8AA-4CAC-A483-A1BBA6FEA267}"/>
                </a:ext>
              </a:extLst>
            </p:cNvPr>
            <p:cNvGrpSpPr/>
            <p:nvPr/>
          </p:nvGrpSpPr>
          <p:grpSpPr>
            <a:xfrm>
              <a:off x="8164987" y="4630697"/>
              <a:ext cx="4022654" cy="1616663"/>
              <a:chOff x="6344903" y="1405968"/>
              <a:chExt cx="3342227" cy="1730771"/>
            </a:xfrm>
          </p:grpSpPr>
          <p:sp>
            <p:nvSpPr>
              <p:cNvPr id="112" name="Rectangle 111">
                <a:extLst>
                  <a:ext uri="{FF2B5EF4-FFF2-40B4-BE49-F238E27FC236}">
                    <a16:creationId xmlns:a16="http://schemas.microsoft.com/office/drawing/2014/main" id="{E0850B19-0AD6-428E-A0D8-F28DCB6AE061}"/>
                  </a:ext>
                </a:extLst>
              </p:cNvPr>
              <p:cNvSpPr/>
              <p:nvPr/>
            </p:nvSpPr>
            <p:spPr>
              <a:xfrm>
                <a:off x="6344903" y="1686938"/>
                <a:ext cx="3342227" cy="1449801"/>
              </a:xfrm>
              <a:prstGeom prst="rect">
                <a:avLst/>
              </a:prstGeom>
              <a:ln>
                <a:noFill/>
              </a:ln>
            </p:spPr>
            <p:txBody>
              <a:bodyPr wrap="square">
                <a:spAutoFit/>
              </a:bodyPr>
              <a:lstStyle/>
              <a:p>
                <a:r>
                  <a:rPr lang="en-IN" sz="1600" b="1" dirty="0">
                    <a:solidFill>
                      <a:srgbClr val="F79552"/>
                    </a:solidFill>
                    <a:latin typeface="Arial" pitchFamily="34" charset="0"/>
                    <a:cs typeface="Arial" pitchFamily="34" charset="0"/>
                  </a:rPr>
                  <a:t>Transformation to lift efficiency and productivity</a:t>
                </a:r>
              </a:p>
              <a:p>
                <a:r>
                  <a:rPr lang="en-IN" sz="1600" b="1" dirty="0">
                    <a:solidFill>
                      <a:srgbClr val="F79552"/>
                    </a:solidFill>
                    <a:latin typeface="Arial" pitchFamily="34" charset="0"/>
                    <a:cs typeface="Arial" pitchFamily="34" charset="0"/>
                  </a:rPr>
                  <a:t>Process review and change</a:t>
                </a:r>
              </a:p>
              <a:p>
                <a:r>
                  <a:rPr lang="en-IN" sz="1600" b="1" dirty="0">
                    <a:solidFill>
                      <a:srgbClr val="F79552"/>
                    </a:solidFill>
                    <a:latin typeface="Arial" pitchFamily="34" charset="0"/>
                    <a:cs typeface="Arial" pitchFamily="34" charset="0"/>
                  </a:rPr>
                  <a:t>Digitisation and technology</a:t>
                </a:r>
              </a:p>
              <a:p>
                <a:r>
                  <a:rPr lang="en-IN" sz="1600" b="1" dirty="0">
                    <a:solidFill>
                      <a:srgbClr val="F79552"/>
                    </a:solidFill>
                    <a:latin typeface="Arial" pitchFamily="34" charset="0"/>
                    <a:cs typeface="Arial" pitchFamily="34" charset="0"/>
                  </a:rPr>
                  <a:t>Robotics</a:t>
                </a:r>
              </a:p>
            </p:txBody>
          </p:sp>
          <p:sp>
            <p:nvSpPr>
              <p:cNvPr id="113" name="TextBox 112">
                <a:extLst>
                  <a:ext uri="{FF2B5EF4-FFF2-40B4-BE49-F238E27FC236}">
                    <a16:creationId xmlns:a16="http://schemas.microsoft.com/office/drawing/2014/main" id="{4D907C56-57B4-4FA9-8212-29B7D5B8DACD}"/>
                  </a:ext>
                </a:extLst>
              </p:cNvPr>
              <p:cNvSpPr txBox="1"/>
              <p:nvPr/>
            </p:nvSpPr>
            <p:spPr>
              <a:xfrm>
                <a:off x="6490092" y="1405968"/>
                <a:ext cx="2060919" cy="395400"/>
              </a:xfrm>
              <a:prstGeom prst="rect">
                <a:avLst/>
              </a:prstGeom>
              <a:noFill/>
              <a:ln>
                <a:noFill/>
              </a:ln>
            </p:spPr>
            <p:txBody>
              <a:bodyPr wrap="square" rtlCol="0">
                <a:spAutoFit/>
              </a:bodyPr>
              <a:lstStyle/>
              <a:p>
                <a:r>
                  <a:rPr lang="en-IN" b="1">
                    <a:solidFill>
                      <a:srgbClr val="F79552"/>
                    </a:solidFill>
                    <a:latin typeface="Arial" panose="020B0604020202020204" pitchFamily="34" charset="0"/>
                    <a:cs typeface="Arial" panose="020B0604020202020204" pitchFamily="34" charset="0"/>
                  </a:rPr>
                  <a:t>BOOST</a:t>
                </a:r>
                <a:endParaRPr lang="en-IN" sz="2000" b="1">
                  <a:solidFill>
                    <a:srgbClr val="F79552"/>
                  </a:solidFill>
                  <a:latin typeface="Arial" panose="020B0604020202020204" pitchFamily="34" charset="0"/>
                  <a:cs typeface="Arial" panose="020B0604020202020204" pitchFamily="34" charset="0"/>
                </a:endParaRPr>
              </a:p>
            </p:txBody>
          </p:sp>
        </p:grpSp>
        <p:sp>
          <p:nvSpPr>
            <p:cNvPr id="128" name="Isosceles Triangle 127">
              <a:extLst>
                <a:ext uri="{FF2B5EF4-FFF2-40B4-BE49-F238E27FC236}">
                  <a16:creationId xmlns:a16="http://schemas.microsoft.com/office/drawing/2014/main" id="{0FE608B0-CEFE-41F4-9273-0E5A1578CF4E}"/>
                </a:ext>
              </a:extLst>
            </p:cNvPr>
            <p:cNvSpPr/>
            <p:nvPr/>
          </p:nvSpPr>
          <p:spPr>
            <a:xfrm rot="5400000">
              <a:off x="8154237" y="4729574"/>
              <a:ext cx="137828" cy="119031"/>
            </a:xfrm>
            <a:prstGeom prst="triangle">
              <a:avLst/>
            </a:prstGeom>
            <a:solidFill>
              <a:srgbClr val="F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71" name="Rectangle: Rounded Corners 170">
              <a:extLst>
                <a:ext uri="{FF2B5EF4-FFF2-40B4-BE49-F238E27FC236}">
                  <a16:creationId xmlns:a16="http://schemas.microsoft.com/office/drawing/2014/main" id="{E876D7FA-315C-418F-B851-420DD192DC7D}"/>
                </a:ext>
              </a:extLst>
            </p:cNvPr>
            <p:cNvSpPr/>
            <p:nvPr/>
          </p:nvSpPr>
          <p:spPr>
            <a:xfrm>
              <a:off x="7995365" y="4584065"/>
              <a:ext cx="3891836" cy="168119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 name="Group 9" descr="BORROW - Outsource, co-source and in-source Project-based teams.&#10;Consultants. &#10;Joint ventures.">
            <a:extLst>
              <a:ext uri="{FF2B5EF4-FFF2-40B4-BE49-F238E27FC236}">
                <a16:creationId xmlns:a16="http://schemas.microsoft.com/office/drawing/2014/main" id="{34087D53-DFAB-4550-8339-1E486B5BC222}"/>
              </a:ext>
            </a:extLst>
          </p:cNvPr>
          <p:cNvGrpSpPr/>
          <p:nvPr/>
        </p:nvGrpSpPr>
        <p:grpSpPr>
          <a:xfrm>
            <a:off x="663898" y="4377092"/>
            <a:ext cx="3689317" cy="1545360"/>
            <a:chOff x="168598" y="4592992"/>
            <a:chExt cx="3689317" cy="1545360"/>
          </a:xfrm>
        </p:grpSpPr>
        <p:grpSp>
          <p:nvGrpSpPr>
            <p:cNvPr id="7" name="Group 6" descr="This section lists what the workforce option to borrow means">
              <a:extLst>
                <a:ext uri="{FF2B5EF4-FFF2-40B4-BE49-F238E27FC236}">
                  <a16:creationId xmlns:a16="http://schemas.microsoft.com/office/drawing/2014/main" id="{E3F3A1A1-AC4B-4F3B-856E-532E9C00C364}"/>
                </a:ext>
              </a:extLst>
            </p:cNvPr>
            <p:cNvGrpSpPr/>
            <p:nvPr/>
          </p:nvGrpSpPr>
          <p:grpSpPr>
            <a:xfrm>
              <a:off x="168598" y="4592992"/>
              <a:ext cx="3689317" cy="1545360"/>
              <a:chOff x="130629" y="4684164"/>
              <a:chExt cx="3689317" cy="1545360"/>
            </a:xfrm>
          </p:grpSpPr>
          <p:grpSp>
            <p:nvGrpSpPr>
              <p:cNvPr id="120" name="Group 119">
                <a:extLst>
                  <a:ext uri="{FF2B5EF4-FFF2-40B4-BE49-F238E27FC236}">
                    <a16:creationId xmlns:a16="http://schemas.microsoft.com/office/drawing/2014/main" id="{9FB7CABD-8CC5-484D-9B76-8FAC47A8C182}"/>
                  </a:ext>
                </a:extLst>
              </p:cNvPr>
              <p:cNvGrpSpPr/>
              <p:nvPr/>
            </p:nvGrpSpPr>
            <p:grpSpPr>
              <a:xfrm>
                <a:off x="255181" y="4772692"/>
                <a:ext cx="3437381" cy="1456832"/>
                <a:chOff x="6249491" y="1378969"/>
                <a:chExt cx="2855951" cy="1559655"/>
              </a:xfrm>
            </p:grpSpPr>
            <p:sp>
              <p:nvSpPr>
                <p:cNvPr id="121" name="Rectangle 120">
                  <a:extLst>
                    <a:ext uri="{FF2B5EF4-FFF2-40B4-BE49-F238E27FC236}">
                      <a16:creationId xmlns:a16="http://schemas.microsoft.com/office/drawing/2014/main" id="{36954B23-34C4-4B05-A8A9-73E3D5B63EB4}"/>
                    </a:ext>
                  </a:extLst>
                </p:cNvPr>
                <p:cNvSpPr/>
                <p:nvPr/>
              </p:nvSpPr>
              <p:spPr>
                <a:xfrm>
                  <a:off x="6249491" y="1662690"/>
                  <a:ext cx="2855951" cy="1275934"/>
                </a:xfrm>
                <a:prstGeom prst="roundRect">
                  <a:avLst/>
                </a:prstGeom>
                <a:ln>
                  <a:noFill/>
                </a:ln>
              </p:spPr>
              <p:txBody>
                <a:bodyPr wrap="square" anchor="t">
                  <a:spAutoFit/>
                </a:bodyPr>
                <a:lstStyle/>
                <a:p>
                  <a:pPr algn="r"/>
                  <a:r>
                    <a:rPr lang="en-IN" sz="1600" b="1" dirty="0">
                      <a:solidFill>
                        <a:srgbClr val="C08BBF"/>
                      </a:solidFill>
                      <a:latin typeface="Arial" pitchFamily="34" charset="0"/>
                      <a:cs typeface="Arial" pitchFamily="34" charset="0"/>
                    </a:rPr>
                    <a:t>Outsource, co-source and in-source Project-based teams</a:t>
                  </a:r>
                </a:p>
                <a:p>
                  <a:pPr algn="r"/>
                  <a:r>
                    <a:rPr lang="en-IN" sz="1600" b="1" dirty="0">
                      <a:solidFill>
                        <a:srgbClr val="C08BBF"/>
                      </a:solidFill>
                      <a:latin typeface="Arial" pitchFamily="34" charset="0"/>
                      <a:cs typeface="Arial" pitchFamily="34" charset="0"/>
                    </a:rPr>
                    <a:t>Consultants </a:t>
                  </a:r>
                </a:p>
                <a:p>
                  <a:pPr algn="r"/>
                  <a:r>
                    <a:rPr lang="en-IN" sz="1600" b="1" dirty="0">
                      <a:solidFill>
                        <a:srgbClr val="C08BBF"/>
                      </a:solidFill>
                      <a:latin typeface="Arial" pitchFamily="34" charset="0"/>
                      <a:cs typeface="Arial" pitchFamily="34" charset="0"/>
                    </a:rPr>
                    <a:t>Joint ventures</a:t>
                  </a:r>
                </a:p>
              </p:txBody>
            </p:sp>
            <p:sp>
              <p:nvSpPr>
                <p:cNvPr id="122" name="TextBox 121">
                  <a:extLst>
                    <a:ext uri="{FF2B5EF4-FFF2-40B4-BE49-F238E27FC236}">
                      <a16:creationId xmlns:a16="http://schemas.microsoft.com/office/drawing/2014/main" id="{4095B42F-9FEF-41E3-89F5-5E910CCCC00C}"/>
                    </a:ext>
                  </a:extLst>
                </p:cNvPr>
                <p:cNvSpPr txBox="1"/>
                <p:nvPr/>
              </p:nvSpPr>
              <p:spPr>
                <a:xfrm>
                  <a:off x="6864811" y="1378969"/>
                  <a:ext cx="2060919" cy="437464"/>
                </a:xfrm>
                <a:prstGeom prst="roundRect">
                  <a:avLst/>
                </a:prstGeom>
                <a:noFill/>
                <a:ln>
                  <a:noFill/>
                </a:ln>
              </p:spPr>
              <p:txBody>
                <a:bodyPr wrap="square" rtlCol="0">
                  <a:spAutoFit/>
                </a:bodyPr>
                <a:lstStyle/>
                <a:p>
                  <a:pPr algn="r"/>
                  <a:r>
                    <a:rPr lang="en-IN" b="1" dirty="0">
                      <a:solidFill>
                        <a:srgbClr val="C08BBF"/>
                      </a:solidFill>
                      <a:latin typeface="Arial" panose="020B0604020202020204" pitchFamily="34" charset="0"/>
                      <a:cs typeface="Arial" panose="020B0604020202020204" pitchFamily="34" charset="0"/>
                    </a:rPr>
                    <a:t>BORROW</a:t>
                  </a:r>
                </a:p>
              </p:txBody>
            </p:sp>
          </p:grpSp>
          <p:sp>
            <p:nvSpPr>
              <p:cNvPr id="170" name="Rectangle 169">
                <a:extLst>
                  <a:ext uri="{FF2B5EF4-FFF2-40B4-BE49-F238E27FC236}">
                    <a16:creationId xmlns:a16="http://schemas.microsoft.com/office/drawing/2014/main" id="{DE451AB2-5FC0-475E-B05C-81A7EB870220}"/>
                  </a:ext>
                </a:extLst>
              </p:cNvPr>
              <p:cNvSpPr/>
              <p:nvPr/>
            </p:nvSpPr>
            <p:spPr>
              <a:xfrm>
                <a:off x="130629" y="4684164"/>
                <a:ext cx="3689317" cy="153298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5" name="Isosceles Triangle 174">
              <a:extLst>
                <a:ext uri="{FF2B5EF4-FFF2-40B4-BE49-F238E27FC236}">
                  <a16:creationId xmlns:a16="http://schemas.microsoft.com/office/drawing/2014/main" id="{BEF7C6FD-F7E2-40C0-8E0B-3BCDDCC56E78}"/>
                </a:ext>
                <a:ext uri="{C183D7F6-B498-43B3-948B-1728B52AA6E4}">
                  <adec:decorative xmlns:adec="http://schemas.microsoft.com/office/drawing/2017/decorative" val="1"/>
                </a:ext>
              </a:extLst>
            </p:cNvPr>
            <p:cNvSpPr/>
            <p:nvPr/>
          </p:nvSpPr>
          <p:spPr>
            <a:xfrm rot="16200000" flipH="1">
              <a:off x="3460691" y="4831567"/>
              <a:ext cx="137828" cy="119031"/>
            </a:xfrm>
            <a:prstGeom prst="triangle">
              <a:avLst/>
            </a:prstGeom>
            <a:solidFill>
              <a:srgbClr val="C08BBF"/>
            </a:solidFill>
            <a:ln>
              <a:solidFill>
                <a:srgbClr val="C08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grpSp>
      <p:sp>
        <p:nvSpPr>
          <p:cNvPr id="125" name="Slide Number Placeholder 19">
            <a:extLst>
              <a:ext uri="{FF2B5EF4-FFF2-40B4-BE49-F238E27FC236}">
                <a16:creationId xmlns:a16="http://schemas.microsoft.com/office/drawing/2014/main" id="{2E93B67F-519B-4145-AE1B-0BC1B517F5B6}"/>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4</a:t>
            </a:fld>
            <a:endParaRPr lang="en-GB" dirty="0"/>
          </a:p>
        </p:txBody>
      </p:sp>
      <p:pic>
        <p:nvPicPr>
          <p:cNvPr id="187" name="Picture 186" descr="Implement icon">
            <a:extLst>
              <a:ext uri="{FF2B5EF4-FFF2-40B4-BE49-F238E27FC236}">
                <a16:creationId xmlns:a16="http://schemas.microsoft.com/office/drawing/2014/main" id="{74EF0700-A687-4E76-A741-6816ABDE342B}"/>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39699" y="99519"/>
            <a:ext cx="844259" cy="844259"/>
          </a:xfrm>
          <a:prstGeom prst="rect">
            <a:avLst/>
          </a:prstGeom>
        </p:spPr>
      </p:pic>
      <p:sp>
        <p:nvSpPr>
          <p:cNvPr id="11" name="Title 10">
            <a:extLst>
              <a:ext uri="{FF2B5EF4-FFF2-40B4-BE49-F238E27FC236}">
                <a16:creationId xmlns:a16="http://schemas.microsoft.com/office/drawing/2014/main" id="{051DA209-2F87-48C0-8D14-2B9D79E31797}"/>
              </a:ext>
            </a:extLst>
          </p:cNvPr>
          <p:cNvSpPr>
            <a:spLocks noGrp="1"/>
          </p:cNvSpPr>
          <p:nvPr>
            <p:ph type="title"/>
          </p:nvPr>
        </p:nvSpPr>
        <p:spPr>
          <a:xfrm>
            <a:off x="1124894" y="327613"/>
            <a:ext cx="10479241" cy="388247"/>
          </a:xfrm>
        </p:spPr>
        <p:txBody>
          <a:bodyPr/>
          <a:lstStyle/>
          <a:p>
            <a:r>
              <a:rPr lang="en-US" sz="2800" b="1" kern="1200" dirty="0">
                <a:solidFill>
                  <a:srgbClr val="3E2C56"/>
                </a:solidFill>
                <a:effectLst/>
                <a:latin typeface="Arial" panose="020B0604020202020204" pitchFamily="34" charset="0"/>
                <a:ea typeface="+mn-ea"/>
                <a:cs typeface="Arial" panose="020B0604020202020204" pitchFamily="34" charset="0"/>
              </a:rPr>
              <a:t>Options for workforce supply – the 6 B's</a:t>
            </a:r>
            <a:endParaRPr lang="en-AU" dirty="0"/>
          </a:p>
        </p:txBody>
      </p:sp>
    </p:spTree>
    <p:extLst>
      <p:ext uri="{BB962C8B-B14F-4D97-AF65-F5344CB8AC3E}">
        <p14:creationId xmlns:p14="http://schemas.microsoft.com/office/powerpoint/2010/main" val="144719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C0C4D0-A724-4774-9B32-668FD851C57D}"/>
              </a:ext>
            </a:extLst>
          </p:cNvPr>
          <p:cNvSpPr>
            <a:spLocks noGrp="1"/>
          </p:cNvSpPr>
          <p:nvPr>
            <p:ph type="title"/>
          </p:nvPr>
        </p:nvSpPr>
        <p:spPr>
          <a:xfrm>
            <a:off x="1124894" y="295928"/>
            <a:ext cx="10447369" cy="446923"/>
          </a:xfrm>
        </p:spPr>
        <p:txBody>
          <a:bodyPr/>
          <a:lstStyle/>
          <a:p>
            <a:pPr>
              <a:lnSpc>
                <a:spcPct val="100000"/>
              </a:lnSpc>
            </a:pPr>
            <a:r>
              <a:rPr lang="en-US" sz="2800" b="1" dirty="0">
                <a:solidFill>
                  <a:srgbClr val="3E2C56"/>
                </a:solidFill>
                <a:latin typeface="Arial"/>
                <a:ea typeface="+mn-ea"/>
                <a:cs typeface="Arial"/>
              </a:rPr>
              <a:t>1) Considering Workforce Options – Decision Framework</a:t>
            </a:r>
            <a:endParaRPr lang="en-AU" sz="2800" b="1" dirty="0">
              <a:solidFill>
                <a:srgbClr val="3E2C56"/>
              </a:solidFill>
              <a:latin typeface="Arial"/>
              <a:ea typeface="+mn-ea"/>
              <a:cs typeface="Arial"/>
            </a:endParaRPr>
          </a:p>
        </p:txBody>
      </p:sp>
      <p:graphicFrame>
        <p:nvGraphicFramePr>
          <p:cNvPr id="14" name="Table 14">
            <a:extLst>
              <a:ext uri="{FF2B5EF4-FFF2-40B4-BE49-F238E27FC236}">
                <a16:creationId xmlns:a16="http://schemas.microsoft.com/office/drawing/2014/main" id="{2826C761-B5EC-4C6D-BFD4-4428A764C470}"/>
              </a:ext>
            </a:extLst>
          </p:cNvPr>
          <p:cNvGraphicFramePr>
            <a:graphicFrameLocks noGrp="1"/>
          </p:cNvGraphicFramePr>
          <p:nvPr>
            <p:extLst>
              <p:ext uri="{D42A27DB-BD31-4B8C-83A1-F6EECF244321}">
                <p14:modId xmlns:p14="http://schemas.microsoft.com/office/powerpoint/2010/main" val="1158183436"/>
              </p:ext>
            </p:extLst>
          </p:nvPr>
        </p:nvGraphicFramePr>
        <p:xfrm>
          <a:off x="480037" y="1581435"/>
          <a:ext cx="11231926" cy="304800"/>
        </p:xfrm>
        <a:graphic>
          <a:graphicData uri="http://schemas.openxmlformats.org/drawingml/2006/table">
            <a:tbl>
              <a:tblPr firstRow="1" bandRow="1">
                <a:tableStyleId>{9D7B26C5-4107-4FEC-AEDC-1716B250A1EF}</a:tableStyleId>
              </a:tblPr>
              <a:tblGrid>
                <a:gridCol w="7168538">
                  <a:extLst>
                    <a:ext uri="{9D8B030D-6E8A-4147-A177-3AD203B41FA5}">
                      <a16:colId xmlns:a16="http://schemas.microsoft.com/office/drawing/2014/main" val="142653646"/>
                    </a:ext>
                  </a:extLst>
                </a:gridCol>
                <a:gridCol w="4063388">
                  <a:extLst>
                    <a:ext uri="{9D8B030D-6E8A-4147-A177-3AD203B41FA5}">
                      <a16:colId xmlns:a16="http://schemas.microsoft.com/office/drawing/2014/main" val="1570200279"/>
                    </a:ext>
                  </a:extLst>
                </a:gridCol>
              </a:tblGrid>
              <a:tr h="279739">
                <a:tc>
                  <a:txBody>
                    <a:bodyPr/>
                    <a:lstStyle/>
                    <a:p>
                      <a:r>
                        <a:rPr lang="en-US" sz="1400" dirty="0">
                          <a:latin typeface="Arial" panose="020B0604020202020204" pitchFamily="34" charset="0"/>
                          <a:cs typeface="Arial" panose="020B0604020202020204" pitchFamily="34" charset="0"/>
                        </a:rPr>
                        <a:t>Context – Define the problem to be solved/issue to addressed:</a:t>
                      </a:r>
                      <a:endParaRPr lang="en-AU" sz="1400" b="0" dirty="0">
                        <a:solidFill>
                          <a:schemeClr val="bg1"/>
                        </a:solidFill>
                        <a:latin typeface="Arial" panose="020B0604020202020204" pitchFamily="34" charset="0"/>
                        <a:cs typeface="Arial" panose="020B0604020202020204" pitchFamily="34" charset="0"/>
                      </a:endParaRPr>
                    </a:p>
                  </a:txBody>
                  <a:tcPr/>
                </a:tc>
                <a:tc>
                  <a:txBody>
                    <a:bodyPr/>
                    <a:lstStyle/>
                    <a:p>
                      <a:endParaRPr lang="en-AU" sz="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1551933"/>
                  </a:ext>
                </a:extLst>
              </a:tr>
            </a:tbl>
          </a:graphicData>
        </a:graphic>
      </p:graphicFrame>
      <p:sp>
        <p:nvSpPr>
          <p:cNvPr id="11" name="TextBox 10">
            <a:extLst>
              <a:ext uri="{FF2B5EF4-FFF2-40B4-BE49-F238E27FC236}">
                <a16:creationId xmlns:a16="http://schemas.microsoft.com/office/drawing/2014/main" id="{4316E953-FF8A-4CEF-8410-1827EB5ADCE9}"/>
              </a:ext>
            </a:extLst>
          </p:cNvPr>
          <p:cNvSpPr txBox="1"/>
          <p:nvPr/>
        </p:nvSpPr>
        <p:spPr>
          <a:xfrm>
            <a:off x="480037" y="1981375"/>
            <a:ext cx="10502192" cy="307777"/>
          </a:xfrm>
          <a:prstGeom prst="rect">
            <a:avLst/>
          </a:prstGeom>
          <a:noFill/>
          <a:ln>
            <a:noFill/>
          </a:ln>
        </p:spPr>
        <p:txBody>
          <a:bodyPr wrap="square" lIns="91440" tIns="45720" rIns="91440" bIns="45720" rtlCol="0" anchor="t">
            <a:spAutoFit/>
          </a:bodyPr>
          <a:lstStyle/>
          <a:p>
            <a:r>
              <a:rPr lang="en-US" sz="1400" b="1" dirty="0">
                <a:solidFill>
                  <a:srgbClr val="3E2C56"/>
                </a:solidFill>
                <a:latin typeface="Arial"/>
                <a:cs typeface="Arial"/>
              </a:rPr>
              <a:t>Approach: Buy - Recruiting, attracting, resourcing</a:t>
            </a:r>
            <a:endParaRPr lang="en-AU" sz="1400" b="1" dirty="0">
              <a:solidFill>
                <a:srgbClr val="3E2C56"/>
              </a:solidFill>
              <a:latin typeface="Arial"/>
              <a:cs typeface="Arial"/>
            </a:endParaRPr>
          </a:p>
        </p:txBody>
      </p:sp>
      <p:graphicFrame>
        <p:nvGraphicFramePr>
          <p:cNvPr id="10" name="Table 10">
            <a:extLst>
              <a:ext uri="{FF2B5EF4-FFF2-40B4-BE49-F238E27FC236}">
                <a16:creationId xmlns:a16="http://schemas.microsoft.com/office/drawing/2014/main" id="{04884624-63B2-4B00-B6F1-8EEEB5319125}"/>
              </a:ext>
            </a:extLst>
          </p:cNvPr>
          <p:cNvGraphicFramePr>
            <a:graphicFrameLocks noGrp="1"/>
          </p:cNvGraphicFramePr>
          <p:nvPr>
            <p:extLst>
              <p:ext uri="{D42A27DB-BD31-4B8C-83A1-F6EECF244321}">
                <p14:modId xmlns:p14="http://schemas.microsoft.com/office/powerpoint/2010/main" val="2345005677"/>
              </p:ext>
            </p:extLst>
          </p:nvPr>
        </p:nvGraphicFramePr>
        <p:xfrm>
          <a:off x="480037" y="2273818"/>
          <a:ext cx="11231924" cy="1647911"/>
        </p:xfrm>
        <a:graphic>
          <a:graphicData uri="http://schemas.openxmlformats.org/drawingml/2006/table">
            <a:tbl>
              <a:tblPr firstRow="1" bandRow="1">
                <a:tableStyleId>{9DCAF9ED-07DC-4A11-8D7F-57B35C25682E}</a:tableStyleId>
              </a:tblPr>
              <a:tblGrid>
                <a:gridCol w="5798947">
                  <a:extLst>
                    <a:ext uri="{9D8B030D-6E8A-4147-A177-3AD203B41FA5}">
                      <a16:colId xmlns:a16="http://schemas.microsoft.com/office/drawing/2014/main" val="175473420"/>
                    </a:ext>
                  </a:extLst>
                </a:gridCol>
                <a:gridCol w="1741138">
                  <a:extLst>
                    <a:ext uri="{9D8B030D-6E8A-4147-A177-3AD203B41FA5}">
                      <a16:colId xmlns:a16="http://schemas.microsoft.com/office/drawing/2014/main" val="945917900"/>
                    </a:ext>
                  </a:extLst>
                </a:gridCol>
                <a:gridCol w="1714613">
                  <a:extLst>
                    <a:ext uri="{9D8B030D-6E8A-4147-A177-3AD203B41FA5}">
                      <a16:colId xmlns:a16="http://schemas.microsoft.com/office/drawing/2014/main" val="948003880"/>
                    </a:ext>
                  </a:extLst>
                </a:gridCol>
                <a:gridCol w="1977226">
                  <a:extLst>
                    <a:ext uri="{9D8B030D-6E8A-4147-A177-3AD203B41FA5}">
                      <a16:colId xmlns:a16="http://schemas.microsoft.com/office/drawing/2014/main" val="3676930389"/>
                    </a:ext>
                  </a:extLst>
                </a:gridCol>
              </a:tblGrid>
              <a:tr h="459191">
                <a:tc>
                  <a:txBody>
                    <a:bodyPr/>
                    <a:lstStyle/>
                    <a:p>
                      <a:r>
                        <a:rPr lang="en-US" sz="1200" dirty="0">
                          <a:solidFill>
                            <a:srgbClr val="3E2C56"/>
                          </a:solidFill>
                          <a:latin typeface="Arial"/>
                          <a:cs typeface="Arial"/>
                        </a:rPr>
                        <a:t>Question</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3D55F"/>
                    </a:solidFill>
                  </a:tcPr>
                </a:tc>
                <a:tc>
                  <a:txBody>
                    <a:bodyPr/>
                    <a:lstStyle/>
                    <a:p>
                      <a:pPr algn="ctr"/>
                      <a:r>
                        <a:rPr lang="en-US" sz="1200" dirty="0">
                          <a:solidFill>
                            <a:srgbClr val="3E2C56"/>
                          </a:solidFill>
                          <a:latin typeface="Arial"/>
                          <a:cs typeface="Arial"/>
                        </a:rPr>
                        <a:t>Comments or Response</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3D55F"/>
                    </a:solidFill>
                  </a:tcPr>
                </a:tc>
                <a:tc>
                  <a:txBody>
                    <a:bodyPr/>
                    <a:lstStyle/>
                    <a:p>
                      <a:pPr algn="ctr"/>
                      <a:r>
                        <a:rPr lang="en-US" sz="1200" dirty="0">
                          <a:solidFill>
                            <a:srgbClr val="3E2C56"/>
                          </a:solidFill>
                          <a:latin typeface="Arial"/>
                          <a:cs typeface="Arial"/>
                        </a:rPr>
                        <a:t>Potential Impact </a:t>
                      </a:r>
                      <a:br>
                        <a:rPr lang="en-US" sz="1200" dirty="0">
                          <a:solidFill>
                            <a:srgbClr val="3E2C56"/>
                          </a:solidFill>
                          <a:latin typeface="Arial"/>
                          <a:cs typeface="Arial"/>
                        </a:rPr>
                      </a:br>
                      <a:r>
                        <a:rPr lang="en-US" sz="1200" dirty="0">
                          <a:solidFill>
                            <a:srgbClr val="3E2C56"/>
                          </a:solidFill>
                          <a:latin typeface="Arial"/>
                          <a:cs typeface="Arial"/>
                        </a:rPr>
                        <a:t>(High/ Medium/ Low)</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3D55F"/>
                    </a:solidFill>
                  </a:tcPr>
                </a:tc>
                <a:tc>
                  <a:txBody>
                    <a:bodyPr/>
                    <a:lstStyle/>
                    <a:p>
                      <a:pPr algn="ctr"/>
                      <a:r>
                        <a:rPr lang="en-US" sz="1200" dirty="0">
                          <a:solidFill>
                            <a:srgbClr val="3E2C56"/>
                          </a:solidFill>
                          <a:latin typeface="Arial"/>
                          <a:cs typeface="Arial"/>
                        </a:rPr>
                        <a:t>Ease of Implementation</a:t>
                      </a:r>
                    </a:p>
                    <a:p>
                      <a:pPr algn="ctr"/>
                      <a:r>
                        <a:rPr lang="en-US" sz="1200" dirty="0">
                          <a:solidFill>
                            <a:srgbClr val="3E2C56"/>
                          </a:solidFill>
                          <a:latin typeface="Arial"/>
                          <a:cs typeface="Arial"/>
                        </a:rPr>
                        <a:t>(Easy/ Hard)</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3D55F"/>
                    </a:solidFill>
                  </a:tcPr>
                </a:tc>
                <a:extLst>
                  <a:ext uri="{0D108BD9-81ED-4DB2-BD59-A6C34878D82A}">
                    <a16:rowId xmlns:a16="http://schemas.microsoft.com/office/drawing/2014/main" val="412421930"/>
                  </a:ext>
                </a:extLst>
              </a:tr>
              <a:tr h="204093">
                <a:tc>
                  <a:txBody>
                    <a:bodyPr/>
                    <a:lstStyle/>
                    <a:p>
                      <a:r>
                        <a:rPr lang="en-US" sz="1200" dirty="0">
                          <a:solidFill>
                            <a:srgbClr val="3E2C56"/>
                          </a:solidFill>
                          <a:latin typeface="Arial"/>
                          <a:cs typeface="Arial"/>
                        </a:rPr>
                        <a:t>What resource pools are available and affordable in the timeframes we need?</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extLst>
                  <a:ext uri="{0D108BD9-81ED-4DB2-BD59-A6C34878D82A}">
                    <a16:rowId xmlns:a16="http://schemas.microsoft.com/office/drawing/2014/main" val="4068382116"/>
                  </a:ext>
                </a:extLst>
              </a:tr>
              <a:tr h="204093">
                <a:tc>
                  <a:txBody>
                    <a:bodyPr/>
                    <a:lstStyle/>
                    <a:p>
                      <a:r>
                        <a:rPr lang="en-US" sz="1200" dirty="0">
                          <a:solidFill>
                            <a:srgbClr val="3E2C56"/>
                          </a:solidFill>
                          <a:latin typeface="Arial"/>
                          <a:cs typeface="Arial"/>
                        </a:rPr>
                        <a:t>What is necessary for us to attract the right capabilities (skills, knowledge and experience) we need?</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pPr algn="ctr"/>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extLst>
                  <a:ext uri="{0D108BD9-81ED-4DB2-BD59-A6C34878D82A}">
                    <a16:rowId xmlns:a16="http://schemas.microsoft.com/office/drawing/2014/main" val="581142677"/>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rgbClr val="3E2C56"/>
                          </a:solidFill>
                          <a:latin typeface="Arial"/>
                          <a:cs typeface="Arial"/>
                        </a:rPr>
                        <a:t>Do we need to shake up the </a:t>
                      </a:r>
                      <a:r>
                        <a:rPr lang="en-US" sz="1200" dirty="0" err="1">
                          <a:solidFill>
                            <a:srgbClr val="3E2C56"/>
                          </a:solidFill>
                          <a:latin typeface="Arial"/>
                          <a:cs typeface="Arial"/>
                        </a:rPr>
                        <a:t>organisation</a:t>
                      </a:r>
                      <a:r>
                        <a:rPr lang="en-US" sz="1200" dirty="0">
                          <a:solidFill>
                            <a:srgbClr val="3E2C56"/>
                          </a:solidFill>
                          <a:latin typeface="Arial"/>
                          <a:cs typeface="Arial"/>
                        </a:rPr>
                        <a:t> to bring in new ideas and perspectives, break old cultural roadblocks and uplift capability?</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pPr algn="ctr"/>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F0C6"/>
                    </a:solidFill>
                  </a:tcPr>
                </a:tc>
                <a:extLst>
                  <a:ext uri="{0D108BD9-81ED-4DB2-BD59-A6C34878D82A}">
                    <a16:rowId xmlns:a16="http://schemas.microsoft.com/office/drawing/2014/main" val="3279045684"/>
                  </a:ext>
                </a:extLst>
              </a:tr>
            </a:tbl>
          </a:graphicData>
        </a:graphic>
      </p:graphicFrame>
      <p:sp>
        <p:nvSpPr>
          <p:cNvPr id="12" name="TextBox 11">
            <a:extLst>
              <a:ext uri="{FF2B5EF4-FFF2-40B4-BE49-F238E27FC236}">
                <a16:creationId xmlns:a16="http://schemas.microsoft.com/office/drawing/2014/main" id="{7AA8B9F7-AD38-488C-9411-BA0D0140C362}"/>
              </a:ext>
            </a:extLst>
          </p:cNvPr>
          <p:cNvSpPr txBox="1"/>
          <p:nvPr/>
        </p:nvSpPr>
        <p:spPr>
          <a:xfrm>
            <a:off x="480037" y="4025712"/>
            <a:ext cx="10502192" cy="307777"/>
          </a:xfrm>
          <a:prstGeom prst="rect">
            <a:avLst/>
          </a:prstGeom>
          <a:noFill/>
          <a:ln>
            <a:noFill/>
          </a:ln>
        </p:spPr>
        <p:txBody>
          <a:bodyPr wrap="square" lIns="91440" tIns="45720" rIns="91440" bIns="45720" rtlCol="0" anchor="t">
            <a:spAutoFit/>
          </a:bodyPr>
          <a:lstStyle/>
          <a:p>
            <a:r>
              <a:rPr lang="en-US" sz="1400" b="1" dirty="0">
                <a:solidFill>
                  <a:srgbClr val="3E2C56"/>
                </a:solidFill>
                <a:latin typeface="Arial"/>
                <a:cs typeface="Arial"/>
              </a:rPr>
              <a:t>Approach: Build - Development and capability uplift</a:t>
            </a:r>
            <a:endParaRPr lang="en-AU" sz="1400" b="1" dirty="0">
              <a:solidFill>
                <a:srgbClr val="3E2C56"/>
              </a:solidFill>
              <a:latin typeface="Arial"/>
              <a:cs typeface="Arial"/>
            </a:endParaRPr>
          </a:p>
        </p:txBody>
      </p:sp>
      <p:graphicFrame>
        <p:nvGraphicFramePr>
          <p:cNvPr id="15" name="Table 10">
            <a:extLst>
              <a:ext uri="{FF2B5EF4-FFF2-40B4-BE49-F238E27FC236}">
                <a16:creationId xmlns:a16="http://schemas.microsoft.com/office/drawing/2014/main" id="{480709A0-3026-4ED6-AC6E-534A090BCB73}"/>
              </a:ext>
            </a:extLst>
          </p:cNvPr>
          <p:cNvGraphicFramePr>
            <a:graphicFrameLocks noGrp="1"/>
          </p:cNvGraphicFramePr>
          <p:nvPr>
            <p:extLst>
              <p:ext uri="{D42A27DB-BD31-4B8C-83A1-F6EECF244321}">
                <p14:modId xmlns:p14="http://schemas.microsoft.com/office/powerpoint/2010/main" val="3846961043"/>
              </p:ext>
            </p:extLst>
          </p:nvPr>
        </p:nvGraphicFramePr>
        <p:xfrm>
          <a:off x="480037" y="4319549"/>
          <a:ext cx="11231924" cy="1647911"/>
        </p:xfrm>
        <a:graphic>
          <a:graphicData uri="http://schemas.openxmlformats.org/drawingml/2006/table">
            <a:tbl>
              <a:tblPr firstRow="1" bandRow="1">
                <a:tableStyleId>{9DCAF9ED-07DC-4A11-8D7F-57B35C25682E}</a:tableStyleId>
              </a:tblPr>
              <a:tblGrid>
                <a:gridCol w="5798947">
                  <a:extLst>
                    <a:ext uri="{9D8B030D-6E8A-4147-A177-3AD203B41FA5}">
                      <a16:colId xmlns:a16="http://schemas.microsoft.com/office/drawing/2014/main" val="175473420"/>
                    </a:ext>
                  </a:extLst>
                </a:gridCol>
                <a:gridCol w="1741138">
                  <a:extLst>
                    <a:ext uri="{9D8B030D-6E8A-4147-A177-3AD203B41FA5}">
                      <a16:colId xmlns:a16="http://schemas.microsoft.com/office/drawing/2014/main" val="945917900"/>
                    </a:ext>
                  </a:extLst>
                </a:gridCol>
                <a:gridCol w="1714613">
                  <a:extLst>
                    <a:ext uri="{9D8B030D-6E8A-4147-A177-3AD203B41FA5}">
                      <a16:colId xmlns:a16="http://schemas.microsoft.com/office/drawing/2014/main" val="948003880"/>
                    </a:ext>
                  </a:extLst>
                </a:gridCol>
                <a:gridCol w="1977226">
                  <a:extLst>
                    <a:ext uri="{9D8B030D-6E8A-4147-A177-3AD203B41FA5}">
                      <a16:colId xmlns:a16="http://schemas.microsoft.com/office/drawing/2014/main" val="3676930389"/>
                    </a:ext>
                  </a:extLst>
                </a:gridCol>
              </a:tblGrid>
              <a:tr h="459191">
                <a:tc>
                  <a:txBody>
                    <a:bodyPr/>
                    <a:lstStyle/>
                    <a:p>
                      <a:r>
                        <a:rPr lang="en-US" sz="1200" dirty="0">
                          <a:solidFill>
                            <a:srgbClr val="3E2C56"/>
                          </a:solidFill>
                          <a:latin typeface="Arial"/>
                          <a:cs typeface="Arial"/>
                        </a:rPr>
                        <a:t>Question</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CB4E7"/>
                    </a:solidFill>
                  </a:tcPr>
                </a:tc>
                <a:tc>
                  <a:txBody>
                    <a:bodyPr/>
                    <a:lstStyle/>
                    <a:p>
                      <a:pPr algn="ctr"/>
                      <a:r>
                        <a:rPr lang="en-US" sz="1200" dirty="0">
                          <a:solidFill>
                            <a:srgbClr val="3E2C56"/>
                          </a:solidFill>
                          <a:latin typeface="Arial"/>
                          <a:cs typeface="Arial"/>
                        </a:rPr>
                        <a:t>Comments or Response</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CB4E7"/>
                    </a:solidFill>
                  </a:tcPr>
                </a:tc>
                <a:tc>
                  <a:txBody>
                    <a:bodyPr/>
                    <a:lstStyle/>
                    <a:p>
                      <a:pPr algn="ctr"/>
                      <a:r>
                        <a:rPr lang="en-US" sz="1200" dirty="0">
                          <a:solidFill>
                            <a:srgbClr val="3E2C56"/>
                          </a:solidFill>
                          <a:latin typeface="Arial"/>
                          <a:cs typeface="Arial"/>
                        </a:rPr>
                        <a:t>Potential Impact </a:t>
                      </a:r>
                      <a:br>
                        <a:rPr lang="en-US" sz="1200" dirty="0">
                          <a:solidFill>
                            <a:srgbClr val="3E2C56"/>
                          </a:solidFill>
                          <a:latin typeface="Arial"/>
                          <a:cs typeface="Arial"/>
                        </a:rPr>
                      </a:br>
                      <a:r>
                        <a:rPr lang="en-US" sz="1200" dirty="0">
                          <a:solidFill>
                            <a:srgbClr val="3E2C56"/>
                          </a:solidFill>
                          <a:latin typeface="Arial"/>
                          <a:cs typeface="Arial"/>
                        </a:rPr>
                        <a:t>(High/ Medium/ Low)</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CB4E7"/>
                    </a:solidFill>
                  </a:tcPr>
                </a:tc>
                <a:tc>
                  <a:txBody>
                    <a:bodyPr/>
                    <a:lstStyle/>
                    <a:p>
                      <a:pPr algn="ctr"/>
                      <a:r>
                        <a:rPr lang="en-US" sz="1200" dirty="0">
                          <a:solidFill>
                            <a:srgbClr val="3E2C56"/>
                          </a:solidFill>
                          <a:latin typeface="Arial"/>
                          <a:cs typeface="Arial"/>
                        </a:rPr>
                        <a:t>Ease of Implementation</a:t>
                      </a:r>
                    </a:p>
                    <a:p>
                      <a:pPr algn="ctr"/>
                      <a:r>
                        <a:rPr lang="en-US" sz="1200" dirty="0">
                          <a:solidFill>
                            <a:srgbClr val="3E2C56"/>
                          </a:solidFill>
                          <a:latin typeface="Arial"/>
                          <a:cs typeface="Arial"/>
                        </a:rPr>
                        <a:t>(Easy/ Hard)</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CB4E7"/>
                    </a:solidFill>
                  </a:tcPr>
                </a:tc>
                <a:extLst>
                  <a:ext uri="{0D108BD9-81ED-4DB2-BD59-A6C34878D82A}">
                    <a16:rowId xmlns:a16="http://schemas.microsoft.com/office/drawing/2014/main" val="412421930"/>
                  </a:ext>
                </a:extLst>
              </a:tr>
              <a:tr h="204093">
                <a:tc>
                  <a:txBody>
                    <a:bodyPr/>
                    <a:lstStyle/>
                    <a:p>
                      <a:r>
                        <a:rPr lang="en-US" sz="1200" dirty="0">
                          <a:solidFill>
                            <a:srgbClr val="3E2C56"/>
                          </a:solidFill>
                          <a:latin typeface="Arial"/>
                          <a:cs typeface="Arial"/>
                        </a:rPr>
                        <a:t>What time and budget constraints do we face with the build option?</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extLst>
                  <a:ext uri="{0D108BD9-81ED-4DB2-BD59-A6C34878D82A}">
                    <a16:rowId xmlns:a16="http://schemas.microsoft.com/office/drawing/2014/main" val="1905350397"/>
                  </a:ext>
                </a:extLst>
              </a:tr>
              <a:tr h="2364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rgbClr val="3E2C56"/>
                          </a:solidFill>
                          <a:latin typeface="Arial"/>
                          <a:cs typeface="Arial"/>
                        </a:rPr>
                        <a:t>Can we effectively identify high performers and critical attributes and use them to model behaviour?</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pPr algn="ctr"/>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extLst>
                  <a:ext uri="{0D108BD9-81ED-4DB2-BD59-A6C34878D82A}">
                    <a16:rowId xmlns:a16="http://schemas.microsoft.com/office/drawing/2014/main" val="2612118085"/>
                  </a:ext>
                </a:extLst>
              </a:tr>
              <a:tr h="2040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rgbClr val="3E2C56"/>
                          </a:solidFill>
                          <a:latin typeface="Arial"/>
                          <a:cs typeface="Arial"/>
                        </a:rPr>
                        <a:t>Do we have a culture of flexibility and lifelong learning that will address future capability needs?</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6FC"/>
                    </a:solidFill>
                  </a:tcPr>
                </a:tc>
                <a:extLst>
                  <a:ext uri="{0D108BD9-81ED-4DB2-BD59-A6C34878D82A}">
                    <a16:rowId xmlns:a16="http://schemas.microsoft.com/office/drawing/2014/main" val="589614777"/>
                  </a:ext>
                </a:extLst>
              </a:tr>
            </a:tbl>
          </a:graphicData>
        </a:graphic>
      </p:graphicFrame>
      <p:sp>
        <p:nvSpPr>
          <p:cNvPr id="18" name="Slide Number Placeholder 19">
            <a:extLst>
              <a:ext uri="{FF2B5EF4-FFF2-40B4-BE49-F238E27FC236}">
                <a16:creationId xmlns:a16="http://schemas.microsoft.com/office/drawing/2014/main" id="{291E9738-43A2-4614-9D21-4FAF4B6D89BA}"/>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5</a:t>
            </a:fld>
            <a:endParaRPr lang="en-GB" dirty="0"/>
          </a:p>
        </p:txBody>
      </p:sp>
      <p:sp>
        <p:nvSpPr>
          <p:cNvPr id="21" name="Title 7">
            <a:extLst>
              <a:ext uri="{FF2B5EF4-FFF2-40B4-BE49-F238E27FC236}">
                <a16:creationId xmlns:a16="http://schemas.microsoft.com/office/drawing/2014/main" id="{8FD8FC55-C7BF-44BA-BE7C-2B221052EDA8}"/>
              </a:ext>
            </a:extLst>
          </p:cNvPr>
          <p:cNvSpPr txBox="1">
            <a:spLocks/>
          </p:cNvSpPr>
          <p:nvPr/>
        </p:nvSpPr>
        <p:spPr>
          <a:xfrm>
            <a:off x="1593754" y="768811"/>
            <a:ext cx="9363075" cy="562425"/>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accent2"/>
              </a:buClr>
              <a:buSzPts val="1800"/>
              <a:buNone/>
              <a:defRPr sz="4400" kern="1200">
                <a:solidFill>
                  <a:schemeClr val="tx1"/>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lnSpc>
                <a:spcPct val="100000"/>
              </a:lnSpc>
            </a:pPr>
            <a:r>
              <a:rPr lang="en-US" sz="1200" dirty="0">
                <a:latin typeface="Arial"/>
                <a:cs typeface="Arial"/>
              </a:rPr>
              <a:t>When faced with the choice of which workforce supply option to invest time and energy in, the questions below offer a framework to assist you with the decision-making process. By identifying the </a:t>
            </a:r>
            <a:r>
              <a:rPr lang="en-US" sz="1200" b="1" dirty="0">
                <a:latin typeface="Arial"/>
                <a:cs typeface="Arial"/>
              </a:rPr>
              <a:t>Potential Impact </a:t>
            </a:r>
            <a:r>
              <a:rPr lang="en-US" sz="1200" dirty="0">
                <a:latin typeface="Arial"/>
                <a:cs typeface="Arial"/>
              </a:rPr>
              <a:t>and </a:t>
            </a:r>
            <a:r>
              <a:rPr lang="en-US" sz="1200" b="1" dirty="0">
                <a:latin typeface="Arial"/>
                <a:cs typeface="Arial"/>
              </a:rPr>
              <a:t>Ease of Implementation,</a:t>
            </a:r>
            <a:r>
              <a:rPr lang="en-US" sz="1200" dirty="0">
                <a:latin typeface="Arial"/>
                <a:cs typeface="Arial"/>
              </a:rPr>
              <a:t> you can assess which options are appropriate for the issue you’re addressing. The ideal option will be high impact and easy to implement.</a:t>
            </a:r>
            <a:endParaRPr lang="en-AU" sz="1200" b="1" dirty="0">
              <a:latin typeface="Arial" panose="020B0604020202020204" pitchFamily="34" charset="0"/>
              <a:cs typeface="Arial" panose="020B0604020202020204" pitchFamily="34" charset="0"/>
            </a:endParaRPr>
          </a:p>
        </p:txBody>
      </p:sp>
      <p:pic>
        <p:nvPicPr>
          <p:cNvPr id="22" name="Picture 21" descr="Implement icon">
            <a:extLst>
              <a:ext uri="{FF2B5EF4-FFF2-40B4-BE49-F238E27FC236}">
                <a16:creationId xmlns:a16="http://schemas.microsoft.com/office/drawing/2014/main" id="{F01DC7FD-E3FF-4CB8-B204-CDE4EF5E5704}"/>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39699" y="99519"/>
            <a:ext cx="844259" cy="844259"/>
          </a:xfrm>
          <a:prstGeom prst="rect">
            <a:avLst/>
          </a:prstGeom>
        </p:spPr>
      </p:pic>
    </p:spTree>
    <p:extLst>
      <p:ext uri="{BB962C8B-B14F-4D97-AF65-F5344CB8AC3E}">
        <p14:creationId xmlns:p14="http://schemas.microsoft.com/office/powerpoint/2010/main" val="403795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316E953-FF8A-4CEF-8410-1827EB5ADCE9}"/>
              </a:ext>
            </a:extLst>
          </p:cNvPr>
          <p:cNvSpPr txBox="1"/>
          <p:nvPr/>
        </p:nvSpPr>
        <p:spPr>
          <a:xfrm>
            <a:off x="480037" y="3707431"/>
            <a:ext cx="10502192" cy="307777"/>
          </a:xfrm>
          <a:prstGeom prst="rect">
            <a:avLst/>
          </a:prstGeom>
          <a:noFill/>
          <a:ln>
            <a:noFill/>
          </a:ln>
        </p:spPr>
        <p:txBody>
          <a:bodyPr wrap="square" lIns="91440" tIns="45720" rIns="91440" bIns="45720" rtlCol="0" anchor="t">
            <a:spAutoFit/>
          </a:bodyPr>
          <a:lstStyle/>
          <a:p>
            <a:r>
              <a:rPr lang="en-US" sz="1400" b="1" dirty="0">
                <a:solidFill>
                  <a:srgbClr val="3E2C56"/>
                </a:solidFill>
                <a:latin typeface="Arial"/>
                <a:cs typeface="Arial"/>
              </a:rPr>
              <a:t>Approach: Bind - Retention Rewards and recognition</a:t>
            </a:r>
          </a:p>
        </p:txBody>
      </p:sp>
      <p:graphicFrame>
        <p:nvGraphicFramePr>
          <p:cNvPr id="18" name="Table 10">
            <a:extLst>
              <a:ext uri="{FF2B5EF4-FFF2-40B4-BE49-F238E27FC236}">
                <a16:creationId xmlns:a16="http://schemas.microsoft.com/office/drawing/2014/main" id="{0127B9DD-BFAC-4469-87B8-D5EF86D8C677}"/>
              </a:ext>
            </a:extLst>
          </p:cNvPr>
          <p:cNvGraphicFramePr>
            <a:graphicFrameLocks noGrp="1"/>
          </p:cNvGraphicFramePr>
          <p:nvPr>
            <p:extLst>
              <p:ext uri="{D42A27DB-BD31-4B8C-83A1-F6EECF244321}">
                <p14:modId xmlns:p14="http://schemas.microsoft.com/office/powerpoint/2010/main" val="1474579307"/>
              </p:ext>
            </p:extLst>
          </p:nvPr>
        </p:nvGraphicFramePr>
        <p:xfrm>
          <a:off x="480035" y="4016658"/>
          <a:ext cx="11163829" cy="1647911"/>
        </p:xfrm>
        <a:graphic>
          <a:graphicData uri="http://schemas.openxmlformats.org/drawingml/2006/table">
            <a:tbl>
              <a:tblPr firstRow="1" bandRow="1">
                <a:tableStyleId>{9DCAF9ED-07DC-4A11-8D7F-57B35C25682E}</a:tableStyleId>
              </a:tblPr>
              <a:tblGrid>
                <a:gridCol w="5763790">
                  <a:extLst>
                    <a:ext uri="{9D8B030D-6E8A-4147-A177-3AD203B41FA5}">
                      <a16:colId xmlns:a16="http://schemas.microsoft.com/office/drawing/2014/main" val="175473420"/>
                    </a:ext>
                  </a:extLst>
                </a:gridCol>
                <a:gridCol w="1730582">
                  <a:extLst>
                    <a:ext uri="{9D8B030D-6E8A-4147-A177-3AD203B41FA5}">
                      <a16:colId xmlns:a16="http://schemas.microsoft.com/office/drawing/2014/main" val="945917900"/>
                    </a:ext>
                  </a:extLst>
                </a:gridCol>
                <a:gridCol w="1704218">
                  <a:extLst>
                    <a:ext uri="{9D8B030D-6E8A-4147-A177-3AD203B41FA5}">
                      <a16:colId xmlns:a16="http://schemas.microsoft.com/office/drawing/2014/main" val="948003880"/>
                    </a:ext>
                  </a:extLst>
                </a:gridCol>
                <a:gridCol w="1965239">
                  <a:extLst>
                    <a:ext uri="{9D8B030D-6E8A-4147-A177-3AD203B41FA5}">
                      <a16:colId xmlns:a16="http://schemas.microsoft.com/office/drawing/2014/main" val="3676930389"/>
                    </a:ext>
                  </a:extLst>
                </a:gridCol>
              </a:tblGrid>
              <a:tr h="459191">
                <a:tc>
                  <a:txBody>
                    <a:bodyPr/>
                    <a:lstStyle/>
                    <a:p>
                      <a:r>
                        <a:rPr lang="en-US" sz="1200" dirty="0">
                          <a:solidFill>
                            <a:srgbClr val="3E2C56"/>
                          </a:solidFill>
                          <a:latin typeface="Arial"/>
                          <a:cs typeface="Arial"/>
                        </a:rPr>
                        <a:t>Question</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3D0CA"/>
                    </a:solidFill>
                  </a:tcPr>
                </a:tc>
                <a:tc>
                  <a:txBody>
                    <a:bodyPr/>
                    <a:lstStyle/>
                    <a:p>
                      <a:pPr algn="ctr"/>
                      <a:r>
                        <a:rPr lang="en-US" sz="1200" dirty="0">
                          <a:solidFill>
                            <a:srgbClr val="3E2C56"/>
                          </a:solidFill>
                          <a:latin typeface="Arial"/>
                          <a:cs typeface="Arial"/>
                        </a:rPr>
                        <a:t>Comments or Response</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3D0CA"/>
                    </a:solidFill>
                  </a:tcPr>
                </a:tc>
                <a:tc>
                  <a:txBody>
                    <a:bodyPr/>
                    <a:lstStyle/>
                    <a:p>
                      <a:pPr algn="ctr"/>
                      <a:r>
                        <a:rPr lang="en-US" sz="1200" dirty="0">
                          <a:solidFill>
                            <a:srgbClr val="3E2C56"/>
                          </a:solidFill>
                          <a:latin typeface="Arial"/>
                          <a:cs typeface="Arial"/>
                        </a:rPr>
                        <a:t>Potential Impact </a:t>
                      </a:r>
                      <a:br>
                        <a:rPr lang="en-US" sz="1200" dirty="0">
                          <a:solidFill>
                            <a:srgbClr val="3E2C56"/>
                          </a:solidFill>
                          <a:latin typeface="Arial"/>
                          <a:cs typeface="Arial"/>
                        </a:rPr>
                      </a:br>
                      <a:r>
                        <a:rPr lang="en-US" sz="1200" dirty="0">
                          <a:solidFill>
                            <a:srgbClr val="3E2C56"/>
                          </a:solidFill>
                          <a:latin typeface="Arial"/>
                          <a:cs typeface="Arial"/>
                        </a:rPr>
                        <a:t>(High/ Medium/ Low)</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3D0CA"/>
                    </a:solidFill>
                  </a:tcPr>
                </a:tc>
                <a:tc>
                  <a:txBody>
                    <a:bodyPr/>
                    <a:lstStyle/>
                    <a:p>
                      <a:pPr algn="ctr"/>
                      <a:r>
                        <a:rPr lang="en-US" sz="1200" dirty="0">
                          <a:solidFill>
                            <a:srgbClr val="3E2C56"/>
                          </a:solidFill>
                          <a:latin typeface="Arial"/>
                          <a:cs typeface="Arial"/>
                        </a:rPr>
                        <a:t>Ease of Implementation</a:t>
                      </a:r>
                    </a:p>
                    <a:p>
                      <a:pPr algn="ctr"/>
                      <a:r>
                        <a:rPr lang="en-US" sz="1200" dirty="0">
                          <a:solidFill>
                            <a:srgbClr val="3E2C56"/>
                          </a:solidFill>
                          <a:latin typeface="Arial"/>
                          <a:cs typeface="Arial"/>
                        </a:rPr>
                        <a:t>(Easy/ Hard)</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3D0CA"/>
                    </a:solidFill>
                  </a:tcPr>
                </a:tc>
                <a:extLst>
                  <a:ext uri="{0D108BD9-81ED-4DB2-BD59-A6C34878D82A}">
                    <a16:rowId xmlns:a16="http://schemas.microsoft.com/office/drawing/2014/main" val="412421930"/>
                  </a:ext>
                </a:extLst>
              </a:tr>
              <a:tr h="204093">
                <a:tc>
                  <a:txBody>
                    <a:bodyPr/>
                    <a:lstStyle/>
                    <a:p>
                      <a:r>
                        <a:rPr lang="en-US" sz="1200" dirty="0">
                          <a:solidFill>
                            <a:srgbClr val="3E2C56"/>
                          </a:solidFill>
                          <a:latin typeface="Arial"/>
                          <a:cs typeface="Arial"/>
                        </a:rPr>
                        <a:t>How confident are we that we know what will retain our critical talent?</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extLst>
                  <a:ext uri="{0D108BD9-81ED-4DB2-BD59-A6C34878D82A}">
                    <a16:rowId xmlns:a16="http://schemas.microsoft.com/office/drawing/2014/main" val="4055344520"/>
                  </a:ext>
                </a:extLst>
              </a:tr>
              <a:tr h="204093">
                <a:tc>
                  <a:txBody>
                    <a:bodyPr/>
                    <a:lstStyle/>
                    <a:p>
                      <a:r>
                        <a:rPr lang="en-US" sz="1200" dirty="0">
                          <a:solidFill>
                            <a:srgbClr val="3E2C56"/>
                          </a:solidFill>
                          <a:latin typeface="Arial"/>
                          <a:cs typeface="Arial"/>
                        </a:rPr>
                        <a:t>Where are we at risk of losing key capabilities and why?</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extLst>
                  <a:ext uri="{0D108BD9-81ED-4DB2-BD59-A6C34878D82A}">
                    <a16:rowId xmlns:a16="http://schemas.microsoft.com/office/drawing/2014/main" val="632005308"/>
                  </a:ext>
                </a:extLst>
              </a:tr>
              <a:tr h="0">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dirty="0">
                          <a:solidFill>
                            <a:srgbClr val="3E2C56"/>
                          </a:solidFill>
                          <a:latin typeface="Arial"/>
                          <a:cs typeface="Arial"/>
                        </a:rPr>
                        <a:t>Are our retention strategies targeted and effective in retaining our critical and accelerator roles? E.g., cross-functional projects, rewards and recognition, leadership development</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FCFB"/>
                    </a:solidFill>
                  </a:tcPr>
                </a:tc>
                <a:extLst>
                  <a:ext uri="{0D108BD9-81ED-4DB2-BD59-A6C34878D82A}">
                    <a16:rowId xmlns:a16="http://schemas.microsoft.com/office/drawing/2014/main" val="2397894232"/>
                  </a:ext>
                </a:extLst>
              </a:tr>
            </a:tbl>
          </a:graphicData>
        </a:graphic>
      </p:graphicFrame>
      <p:sp>
        <p:nvSpPr>
          <p:cNvPr id="13" name="Slide Number Placeholder 19">
            <a:extLst>
              <a:ext uri="{FF2B5EF4-FFF2-40B4-BE49-F238E27FC236}">
                <a16:creationId xmlns:a16="http://schemas.microsoft.com/office/drawing/2014/main" id="{855A71B6-84D3-4CC3-B9FA-32B4352FB03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6</a:t>
            </a:fld>
            <a:endParaRPr lang="en-GB" dirty="0"/>
          </a:p>
        </p:txBody>
      </p:sp>
      <p:sp>
        <p:nvSpPr>
          <p:cNvPr id="17" name="TextBox 16">
            <a:extLst>
              <a:ext uri="{FF2B5EF4-FFF2-40B4-BE49-F238E27FC236}">
                <a16:creationId xmlns:a16="http://schemas.microsoft.com/office/drawing/2014/main" id="{80FDCEFF-0C81-4D8B-96A6-1AD7CD268CE6}"/>
              </a:ext>
            </a:extLst>
          </p:cNvPr>
          <p:cNvSpPr txBox="1"/>
          <p:nvPr/>
        </p:nvSpPr>
        <p:spPr>
          <a:xfrm>
            <a:off x="480037" y="1433178"/>
            <a:ext cx="10502192" cy="307777"/>
          </a:xfrm>
          <a:prstGeom prst="rect">
            <a:avLst/>
          </a:prstGeom>
          <a:noFill/>
          <a:ln>
            <a:noFill/>
          </a:ln>
        </p:spPr>
        <p:txBody>
          <a:bodyPr wrap="square" lIns="91440" tIns="45720" rIns="91440" bIns="45720" rtlCol="0" anchor="t">
            <a:spAutoFit/>
          </a:bodyPr>
          <a:lstStyle/>
          <a:p>
            <a:r>
              <a:rPr lang="en-US" sz="1400" b="1" dirty="0">
                <a:solidFill>
                  <a:srgbClr val="3E2C56"/>
                </a:solidFill>
                <a:latin typeface="Arial"/>
                <a:cs typeface="Arial"/>
              </a:rPr>
              <a:t>Approach: Borrow - Partnering and skill share</a:t>
            </a:r>
            <a:endParaRPr lang="en-AU" sz="1400" b="1" dirty="0">
              <a:solidFill>
                <a:srgbClr val="3E2C56"/>
              </a:solidFill>
              <a:latin typeface="Arial"/>
              <a:cs typeface="Arial"/>
            </a:endParaRPr>
          </a:p>
        </p:txBody>
      </p:sp>
      <p:graphicFrame>
        <p:nvGraphicFramePr>
          <p:cNvPr id="21" name="Table 10">
            <a:extLst>
              <a:ext uri="{FF2B5EF4-FFF2-40B4-BE49-F238E27FC236}">
                <a16:creationId xmlns:a16="http://schemas.microsoft.com/office/drawing/2014/main" id="{D47D86A1-12DB-4AD9-A22C-913ECBC93769}"/>
              </a:ext>
            </a:extLst>
          </p:cNvPr>
          <p:cNvGraphicFramePr>
            <a:graphicFrameLocks noGrp="1"/>
          </p:cNvGraphicFramePr>
          <p:nvPr>
            <p:extLst>
              <p:ext uri="{D42A27DB-BD31-4B8C-83A1-F6EECF244321}">
                <p14:modId xmlns:p14="http://schemas.microsoft.com/office/powerpoint/2010/main" val="1381439624"/>
              </p:ext>
            </p:extLst>
          </p:nvPr>
        </p:nvGraphicFramePr>
        <p:xfrm>
          <a:off x="480037" y="1739906"/>
          <a:ext cx="11231924" cy="1830791"/>
        </p:xfrm>
        <a:graphic>
          <a:graphicData uri="http://schemas.openxmlformats.org/drawingml/2006/table">
            <a:tbl>
              <a:tblPr firstRow="1" bandRow="1">
                <a:tableStyleId>{9DCAF9ED-07DC-4A11-8D7F-57B35C25682E}</a:tableStyleId>
              </a:tblPr>
              <a:tblGrid>
                <a:gridCol w="5798947">
                  <a:extLst>
                    <a:ext uri="{9D8B030D-6E8A-4147-A177-3AD203B41FA5}">
                      <a16:colId xmlns:a16="http://schemas.microsoft.com/office/drawing/2014/main" val="175473420"/>
                    </a:ext>
                  </a:extLst>
                </a:gridCol>
                <a:gridCol w="1741138">
                  <a:extLst>
                    <a:ext uri="{9D8B030D-6E8A-4147-A177-3AD203B41FA5}">
                      <a16:colId xmlns:a16="http://schemas.microsoft.com/office/drawing/2014/main" val="945917900"/>
                    </a:ext>
                  </a:extLst>
                </a:gridCol>
                <a:gridCol w="1714613">
                  <a:extLst>
                    <a:ext uri="{9D8B030D-6E8A-4147-A177-3AD203B41FA5}">
                      <a16:colId xmlns:a16="http://schemas.microsoft.com/office/drawing/2014/main" val="948003880"/>
                    </a:ext>
                  </a:extLst>
                </a:gridCol>
                <a:gridCol w="1977226">
                  <a:extLst>
                    <a:ext uri="{9D8B030D-6E8A-4147-A177-3AD203B41FA5}">
                      <a16:colId xmlns:a16="http://schemas.microsoft.com/office/drawing/2014/main" val="3676930389"/>
                    </a:ext>
                  </a:extLst>
                </a:gridCol>
              </a:tblGrid>
              <a:tr h="459191">
                <a:tc>
                  <a:txBody>
                    <a:bodyPr/>
                    <a:lstStyle/>
                    <a:p>
                      <a:r>
                        <a:rPr lang="en-US" sz="1200" dirty="0">
                          <a:solidFill>
                            <a:srgbClr val="3E2C56"/>
                          </a:solidFill>
                          <a:latin typeface="Arial"/>
                          <a:cs typeface="Arial"/>
                        </a:rPr>
                        <a:t>Question</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8BBF"/>
                    </a:solidFill>
                  </a:tcPr>
                </a:tc>
                <a:tc>
                  <a:txBody>
                    <a:bodyPr/>
                    <a:lstStyle/>
                    <a:p>
                      <a:pPr algn="ctr"/>
                      <a:r>
                        <a:rPr lang="en-US" sz="1200" dirty="0">
                          <a:solidFill>
                            <a:srgbClr val="3E2C56"/>
                          </a:solidFill>
                          <a:latin typeface="Arial"/>
                          <a:cs typeface="Arial"/>
                        </a:rPr>
                        <a:t>Comments or Response</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8BBF"/>
                    </a:solidFill>
                  </a:tcPr>
                </a:tc>
                <a:tc>
                  <a:txBody>
                    <a:bodyPr/>
                    <a:lstStyle/>
                    <a:p>
                      <a:pPr algn="ctr"/>
                      <a:r>
                        <a:rPr lang="en-US" sz="1200">
                          <a:solidFill>
                            <a:srgbClr val="3E2C56"/>
                          </a:solidFill>
                          <a:latin typeface="Arial"/>
                          <a:cs typeface="Arial"/>
                        </a:rPr>
                        <a:t>Potential Impact </a:t>
                      </a:r>
                      <a:br>
                        <a:rPr lang="en-US" sz="1200">
                          <a:solidFill>
                            <a:srgbClr val="3E2C56"/>
                          </a:solidFill>
                          <a:latin typeface="Arial"/>
                          <a:cs typeface="Arial"/>
                        </a:rPr>
                      </a:br>
                      <a:r>
                        <a:rPr lang="en-US" sz="1200">
                          <a:solidFill>
                            <a:srgbClr val="3E2C56"/>
                          </a:solidFill>
                          <a:latin typeface="Arial"/>
                          <a:cs typeface="Arial"/>
                        </a:rPr>
                        <a:t>(High/ Medium/ Low)</a:t>
                      </a:r>
                      <a:endParaRPr lang="en-AU" sz="120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8BBF"/>
                    </a:solidFill>
                  </a:tcPr>
                </a:tc>
                <a:tc>
                  <a:txBody>
                    <a:bodyPr/>
                    <a:lstStyle/>
                    <a:p>
                      <a:pPr algn="ctr"/>
                      <a:r>
                        <a:rPr lang="en-US" sz="1200" dirty="0">
                          <a:solidFill>
                            <a:srgbClr val="3E2C56"/>
                          </a:solidFill>
                          <a:latin typeface="Arial"/>
                          <a:cs typeface="Arial"/>
                        </a:rPr>
                        <a:t>Ease of Implementation</a:t>
                      </a:r>
                    </a:p>
                    <a:p>
                      <a:pPr algn="ctr"/>
                      <a:r>
                        <a:rPr lang="en-US" sz="1200" dirty="0">
                          <a:solidFill>
                            <a:srgbClr val="3E2C56"/>
                          </a:solidFill>
                          <a:latin typeface="Arial"/>
                          <a:cs typeface="Arial"/>
                        </a:rPr>
                        <a:t>(Easy/ Hard)</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8BBF"/>
                    </a:solidFill>
                  </a:tcPr>
                </a:tc>
                <a:extLst>
                  <a:ext uri="{0D108BD9-81ED-4DB2-BD59-A6C34878D82A}">
                    <a16:rowId xmlns:a16="http://schemas.microsoft.com/office/drawing/2014/main" val="412421930"/>
                  </a:ext>
                </a:extLst>
              </a:tr>
              <a:tr h="236437">
                <a:tc>
                  <a:txBody>
                    <a:bodyPr/>
                    <a:lstStyle/>
                    <a:p>
                      <a:r>
                        <a:rPr lang="en-US" sz="1200" dirty="0">
                          <a:solidFill>
                            <a:srgbClr val="3E2C56"/>
                          </a:solidFill>
                          <a:latin typeface="Arial"/>
                          <a:cs typeface="Arial"/>
                        </a:rPr>
                        <a:t>Are there short-term opportunities across organisations or business units to mitigate gaps?</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extLst>
                  <a:ext uri="{0D108BD9-81ED-4DB2-BD59-A6C34878D82A}">
                    <a16:rowId xmlns:a16="http://schemas.microsoft.com/office/drawing/2014/main" val="420390847"/>
                  </a:ext>
                </a:extLst>
              </a:tr>
              <a:tr h="2643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rgbClr val="3E2C56"/>
                          </a:solidFill>
                          <a:latin typeface="Arial"/>
                          <a:cs typeface="Arial"/>
                        </a:rPr>
                        <a:t>Do we need to bring in new ideas, frameworks and tools and are they able to be adapted to our context?</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extLst>
                  <a:ext uri="{0D108BD9-81ED-4DB2-BD59-A6C34878D82A}">
                    <a16:rowId xmlns:a16="http://schemas.microsoft.com/office/drawing/2014/main" val="2388021479"/>
                  </a:ext>
                </a:extLst>
              </a:tr>
              <a:tr h="2040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rgbClr val="3E2C56"/>
                          </a:solidFill>
                          <a:latin typeface="Arial"/>
                          <a:cs typeface="Arial"/>
                        </a:rPr>
                        <a:t>Will we be able to transfer the knowledge in-house or will it result in paying repeatedly for the same capability?</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E6F2"/>
                    </a:solidFill>
                  </a:tcPr>
                </a:tc>
                <a:extLst>
                  <a:ext uri="{0D108BD9-81ED-4DB2-BD59-A6C34878D82A}">
                    <a16:rowId xmlns:a16="http://schemas.microsoft.com/office/drawing/2014/main" val="151858699"/>
                  </a:ext>
                </a:extLst>
              </a:tr>
            </a:tbl>
          </a:graphicData>
        </a:graphic>
      </p:graphicFrame>
      <p:sp>
        <p:nvSpPr>
          <p:cNvPr id="3" name="Title 2">
            <a:extLst>
              <a:ext uri="{FF2B5EF4-FFF2-40B4-BE49-F238E27FC236}">
                <a16:creationId xmlns:a16="http://schemas.microsoft.com/office/drawing/2014/main" id="{39E390B0-0C83-4E6D-A247-050AD719CC80}"/>
              </a:ext>
            </a:extLst>
          </p:cNvPr>
          <p:cNvSpPr>
            <a:spLocks noGrp="1"/>
          </p:cNvSpPr>
          <p:nvPr>
            <p:ph type="title"/>
          </p:nvPr>
        </p:nvSpPr>
        <p:spPr>
          <a:xfrm>
            <a:off x="1124894" y="327117"/>
            <a:ext cx="10339542" cy="389062"/>
          </a:xfrm>
        </p:spPr>
        <p:txBody>
          <a:bodyPr/>
          <a:lstStyle/>
          <a:p>
            <a:r>
              <a:rPr lang="en-US" sz="2800" b="1" dirty="0">
                <a:solidFill>
                  <a:srgbClr val="3E2C56"/>
                </a:solidFill>
                <a:latin typeface="Arial"/>
                <a:ea typeface="+mn-ea"/>
                <a:cs typeface="Arial"/>
              </a:rPr>
              <a:t>1) Considering Workforce Options – Decision Framework (continued)</a:t>
            </a:r>
            <a:endParaRPr lang="en-AU" sz="2800" b="1" dirty="0">
              <a:solidFill>
                <a:srgbClr val="3E2C56"/>
              </a:solidFill>
              <a:latin typeface="Arial"/>
              <a:ea typeface="+mn-ea"/>
              <a:cs typeface="Arial"/>
            </a:endParaRPr>
          </a:p>
        </p:txBody>
      </p:sp>
      <p:pic>
        <p:nvPicPr>
          <p:cNvPr id="23" name="Picture 22" descr="Implement icon">
            <a:extLst>
              <a:ext uri="{FF2B5EF4-FFF2-40B4-BE49-F238E27FC236}">
                <a16:creationId xmlns:a16="http://schemas.microsoft.com/office/drawing/2014/main" id="{3443596A-3A1B-4305-B11A-2B5572075F9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39699" y="99519"/>
            <a:ext cx="844259" cy="844259"/>
          </a:xfrm>
          <a:prstGeom prst="rect">
            <a:avLst/>
          </a:prstGeom>
        </p:spPr>
      </p:pic>
    </p:spTree>
    <p:extLst>
      <p:ext uri="{BB962C8B-B14F-4D97-AF65-F5344CB8AC3E}">
        <p14:creationId xmlns:p14="http://schemas.microsoft.com/office/powerpoint/2010/main" val="263240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C0C4D0-A724-4774-9B32-668FD851C57D}"/>
              </a:ext>
            </a:extLst>
          </p:cNvPr>
          <p:cNvSpPr>
            <a:spLocks noGrp="1"/>
          </p:cNvSpPr>
          <p:nvPr>
            <p:ph type="title"/>
          </p:nvPr>
        </p:nvSpPr>
        <p:spPr>
          <a:xfrm>
            <a:off x="1124894" y="325210"/>
            <a:ext cx="10339542" cy="392876"/>
          </a:xfrm>
        </p:spPr>
        <p:txBody>
          <a:bodyPr/>
          <a:lstStyle/>
          <a:p>
            <a:r>
              <a:rPr lang="en-US" sz="2800" b="1" dirty="0">
                <a:solidFill>
                  <a:srgbClr val="3E2C56"/>
                </a:solidFill>
                <a:latin typeface="Arial"/>
                <a:ea typeface="+mn-ea"/>
                <a:cs typeface="Arial"/>
              </a:rPr>
              <a:t>1) Considering Workforce Options – Decision Framework (continued)</a:t>
            </a:r>
            <a:endParaRPr lang="en-AU" sz="2800" b="1" dirty="0">
              <a:solidFill>
                <a:srgbClr val="3E2C56"/>
              </a:solidFill>
              <a:latin typeface="Arial"/>
              <a:ea typeface="+mn-ea"/>
              <a:cs typeface="Arial"/>
            </a:endParaRPr>
          </a:p>
        </p:txBody>
      </p:sp>
      <p:sp>
        <p:nvSpPr>
          <p:cNvPr id="12" name="TextBox 11">
            <a:extLst>
              <a:ext uri="{FF2B5EF4-FFF2-40B4-BE49-F238E27FC236}">
                <a16:creationId xmlns:a16="http://schemas.microsoft.com/office/drawing/2014/main" id="{7AA8B9F7-AD38-488C-9411-BA0D0140C362}"/>
              </a:ext>
            </a:extLst>
          </p:cNvPr>
          <p:cNvSpPr txBox="1"/>
          <p:nvPr/>
        </p:nvSpPr>
        <p:spPr>
          <a:xfrm>
            <a:off x="480037" y="1415082"/>
            <a:ext cx="10502192" cy="307777"/>
          </a:xfrm>
          <a:prstGeom prst="rect">
            <a:avLst/>
          </a:prstGeom>
          <a:noFill/>
          <a:ln>
            <a:noFill/>
          </a:ln>
        </p:spPr>
        <p:txBody>
          <a:bodyPr wrap="square" lIns="91440" tIns="45720" rIns="91440" bIns="45720" rtlCol="0" anchor="t">
            <a:spAutoFit/>
          </a:bodyPr>
          <a:lstStyle/>
          <a:p>
            <a:r>
              <a:rPr lang="en-US" sz="1400" b="1" dirty="0">
                <a:solidFill>
                  <a:srgbClr val="3E2C56"/>
                </a:solidFill>
                <a:latin typeface="Arial"/>
                <a:cs typeface="Arial"/>
              </a:rPr>
              <a:t>Approach: Bounce - Remove underperformers and redundancy</a:t>
            </a:r>
          </a:p>
        </p:txBody>
      </p:sp>
      <p:graphicFrame>
        <p:nvGraphicFramePr>
          <p:cNvPr id="19" name="Table 10">
            <a:extLst>
              <a:ext uri="{FF2B5EF4-FFF2-40B4-BE49-F238E27FC236}">
                <a16:creationId xmlns:a16="http://schemas.microsoft.com/office/drawing/2014/main" id="{26D9D3A2-B71B-4E0F-870D-F827ADD17406}"/>
              </a:ext>
            </a:extLst>
          </p:cNvPr>
          <p:cNvGraphicFramePr>
            <a:graphicFrameLocks noGrp="1"/>
          </p:cNvGraphicFramePr>
          <p:nvPr>
            <p:extLst>
              <p:ext uri="{D42A27DB-BD31-4B8C-83A1-F6EECF244321}">
                <p14:modId xmlns:p14="http://schemas.microsoft.com/office/powerpoint/2010/main" val="2691939098"/>
              </p:ext>
            </p:extLst>
          </p:nvPr>
        </p:nvGraphicFramePr>
        <p:xfrm>
          <a:off x="480035" y="1708420"/>
          <a:ext cx="11163829" cy="1830791"/>
        </p:xfrm>
        <a:graphic>
          <a:graphicData uri="http://schemas.openxmlformats.org/drawingml/2006/table">
            <a:tbl>
              <a:tblPr firstRow="1" bandRow="1">
                <a:tableStyleId>{9DCAF9ED-07DC-4A11-8D7F-57B35C25682E}</a:tableStyleId>
              </a:tblPr>
              <a:tblGrid>
                <a:gridCol w="5763790">
                  <a:extLst>
                    <a:ext uri="{9D8B030D-6E8A-4147-A177-3AD203B41FA5}">
                      <a16:colId xmlns:a16="http://schemas.microsoft.com/office/drawing/2014/main" val="175473420"/>
                    </a:ext>
                  </a:extLst>
                </a:gridCol>
                <a:gridCol w="1730582">
                  <a:extLst>
                    <a:ext uri="{9D8B030D-6E8A-4147-A177-3AD203B41FA5}">
                      <a16:colId xmlns:a16="http://schemas.microsoft.com/office/drawing/2014/main" val="945917900"/>
                    </a:ext>
                  </a:extLst>
                </a:gridCol>
                <a:gridCol w="1704218">
                  <a:extLst>
                    <a:ext uri="{9D8B030D-6E8A-4147-A177-3AD203B41FA5}">
                      <a16:colId xmlns:a16="http://schemas.microsoft.com/office/drawing/2014/main" val="948003880"/>
                    </a:ext>
                  </a:extLst>
                </a:gridCol>
                <a:gridCol w="1965239">
                  <a:extLst>
                    <a:ext uri="{9D8B030D-6E8A-4147-A177-3AD203B41FA5}">
                      <a16:colId xmlns:a16="http://schemas.microsoft.com/office/drawing/2014/main" val="3676930389"/>
                    </a:ext>
                  </a:extLst>
                </a:gridCol>
              </a:tblGrid>
              <a:tr h="459191">
                <a:tc>
                  <a:txBody>
                    <a:bodyPr/>
                    <a:lstStyle/>
                    <a:p>
                      <a:r>
                        <a:rPr lang="en-US" sz="1200" dirty="0">
                          <a:solidFill>
                            <a:schemeClr val="bg1"/>
                          </a:solidFill>
                          <a:latin typeface="Arial"/>
                          <a:cs typeface="Arial"/>
                        </a:rPr>
                        <a:t>Question</a:t>
                      </a:r>
                      <a:endParaRPr lang="en-AU" sz="1200" dirty="0">
                        <a:solidFill>
                          <a:schemeClr val="bg1"/>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E2C56"/>
                    </a:solidFill>
                  </a:tcPr>
                </a:tc>
                <a:tc>
                  <a:txBody>
                    <a:bodyPr/>
                    <a:lstStyle/>
                    <a:p>
                      <a:pPr algn="ctr"/>
                      <a:r>
                        <a:rPr lang="en-US" sz="1200" dirty="0">
                          <a:solidFill>
                            <a:schemeClr val="bg1"/>
                          </a:solidFill>
                          <a:latin typeface="Arial"/>
                          <a:cs typeface="Arial"/>
                        </a:rPr>
                        <a:t>Comments or Response</a:t>
                      </a:r>
                      <a:endParaRPr lang="en-AU" sz="1200" dirty="0">
                        <a:solidFill>
                          <a:schemeClr val="bg1"/>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E2C56"/>
                    </a:solidFill>
                  </a:tcPr>
                </a:tc>
                <a:tc>
                  <a:txBody>
                    <a:bodyPr/>
                    <a:lstStyle/>
                    <a:p>
                      <a:pPr algn="ctr"/>
                      <a:r>
                        <a:rPr lang="en-US" sz="1200" dirty="0">
                          <a:solidFill>
                            <a:schemeClr val="bg1"/>
                          </a:solidFill>
                          <a:latin typeface="Arial"/>
                          <a:cs typeface="Arial"/>
                        </a:rPr>
                        <a:t>Potential Impact </a:t>
                      </a:r>
                      <a:br>
                        <a:rPr lang="en-US" sz="1200" dirty="0">
                          <a:solidFill>
                            <a:schemeClr val="bg1"/>
                          </a:solidFill>
                          <a:latin typeface="Arial"/>
                          <a:cs typeface="Arial"/>
                        </a:rPr>
                      </a:br>
                      <a:r>
                        <a:rPr lang="en-US" sz="1200" dirty="0">
                          <a:solidFill>
                            <a:schemeClr val="bg1"/>
                          </a:solidFill>
                          <a:latin typeface="Arial"/>
                          <a:cs typeface="Arial"/>
                        </a:rPr>
                        <a:t>(High/ Medium/ Low)</a:t>
                      </a:r>
                      <a:endParaRPr lang="en-AU" sz="1200" dirty="0">
                        <a:solidFill>
                          <a:schemeClr val="bg1"/>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E2C56"/>
                    </a:solidFill>
                  </a:tcPr>
                </a:tc>
                <a:tc>
                  <a:txBody>
                    <a:bodyPr/>
                    <a:lstStyle/>
                    <a:p>
                      <a:pPr algn="ctr"/>
                      <a:r>
                        <a:rPr lang="en-US" sz="1200" dirty="0">
                          <a:solidFill>
                            <a:schemeClr val="bg1"/>
                          </a:solidFill>
                          <a:latin typeface="Arial"/>
                          <a:cs typeface="Arial"/>
                        </a:rPr>
                        <a:t>Ease of Implementation</a:t>
                      </a:r>
                    </a:p>
                    <a:p>
                      <a:pPr algn="ctr"/>
                      <a:r>
                        <a:rPr lang="en-US" sz="1200" dirty="0">
                          <a:solidFill>
                            <a:schemeClr val="bg1"/>
                          </a:solidFill>
                          <a:latin typeface="Arial"/>
                          <a:cs typeface="Arial"/>
                        </a:rPr>
                        <a:t>(Easy/ Hard)</a:t>
                      </a:r>
                      <a:endParaRPr lang="en-AU" sz="1200" dirty="0">
                        <a:solidFill>
                          <a:schemeClr val="bg1"/>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E2C56"/>
                    </a:solidFill>
                  </a:tcPr>
                </a:tc>
                <a:extLst>
                  <a:ext uri="{0D108BD9-81ED-4DB2-BD59-A6C34878D82A}">
                    <a16:rowId xmlns:a16="http://schemas.microsoft.com/office/drawing/2014/main" val="412421930"/>
                  </a:ext>
                </a:extLst>
              </a:tr>
              <a:tr h="204093">
                <a:tc>
                  <a:txBody>
                    <a:bodyPr/>
                    <a:lstStyle/>
                    <a:p>
                      <a:r>
                        <a:rPr lang="en-US" sz="1200" dirty="0">
                          <a:solidFill>
                            <a:srgbClr val="3E2C56"/>
                          </a:solidFill>
                          <a:latin typeface="Arial"/>
                          <a:cs typeface="Arial"/>
                        </a:rPr>
                        <a:t>Are we being deliberate in the way we’re exiting people who do not have the capabilities we need to achieve our future goals?</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extLst>
                  <a:ext uri="{0D108BD9-81ED-4DB2-BD59-A6C34878D82A}">
                    <a16:rowId xmlns:a16="http://schemas.microsoft.com/office/drawing/2014/main" val="2722919581"/>
                  </a:ext>
                </a:extLst>
              </a:tr>
              <a:tr h="276984">
                <a:tc>
                  <a:txBody>
                    <a:bodyPr/>
                    <a:lstStyle/>
                    <a:p>
                      <a:r>
                        <a:rPr lang="en-US" sz="1200" dirty="0">
                          <a:solidFill>
                            <a:srgbClr val="3E2C56"/>
                          </a:solidFill>
                          <a:latin typeface="Arial"/>
                          <a:cs typeface="Arial"/>
                        </a:rPr>
                        <a:t>What opportunities are available that could support deployment? E.g., mobility pathways or programs</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pPr algn="ctr"/>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extLst>
                  <a:ext uri="{0D108BD9-81ED-4DB2-BD59-A6C34878D82A}">
                    <a16:rowId xmlns:a16="http://schemas.microsoft.com/office/drawing/2014/main" val="2388220406"/>
                  </a:ext>
                </a:extLst>
              </a:tr>
              <a:tr h="276984">
                <a:tc>
                  <a:txBody>
                    <a:bodyPr/>
                    <a:lstStyle/>
                    <a:p>
                      <a:r>
                        <a:rPr lang="en-US" sz="1200" dirty="0">
                          <a:solidFill>
                            <a:srgbClr val="3E2C56"/>
                          </a:solidFill>
                          <a:latin typeface="Arial" panose="020B0604020202020204" pitchFamily="34" charset="0"/>
                          <a:cs typeface="Arial" panose="020B0604020202020204" pitchFamily="34" charset="0"/>
                        </a:rPr>
                        <a:t>If we strengthen our performance management and improvement processes, will we be able to engage those who stay?</a:t>
                      </a: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pPr algn="ctr"/>
                      <a:endParaRPr lang="en-AU" sz="120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0FA"/>
                    </a:solidFill>
                  </a:tcPr>
                </a:tc>
                <a:extLst>
                  <a:ext uri="{0D108BD9-81ED-4DB2-BD59-A6C34878D82A}">
                    <a16:rowId xmlns:a16="http://schemas.microsoft.com/office/drawing/2014/main" val="2910737085"/>
                  </a:ext>
                </a:extLst>
              </a:tr>
            </a:tbl>
          </a:graphicData>
        </a:graphic>
      </p:graphicFrame>
      <p:sp>
        <p:nvSpPr>
          <p:cNvPr id="16" name="TextBox 15">
            <a:extLst>
              <a:ext uri="{FF2B5EF4-FFF2-40B4-BE49-F238E27FC236}">
                <a16:creationId xmlns:a16="http://schemas.microsoft.com/office/drawing/2014/main" id="{838F81D6-9640-47DE-AFAE-449843DC57F8}"/>
              </a:ext>
            </a:extLst>
          </p:cNvPr>
          <p:cNvSpPr txBox="1"/>
          <p:nvPr/>
        </p:nvSpPr>
        <p:spPr>
          <a:xfrm>
            <a:off x="480037" y="3708952"/>
            <a:ext cx="10502192" cy="307777"/>
          </a:xfrm>
          <a:prstGeom prst="rect">
            <a:avLst/>
          </a:prstGeom>
          <a:noFill/>
          <a:ln>
            <a:noFill/>
          </a:ln>
        </p:spPr>
        <p:txBody>
          <a:bodyPr wrap="square" lIns="91440" tIns="45720" rIns="91440" bIns="45720" rtlCol="0" anchor="t">
            <a:spAutoFit/>
          </a:bodyPr>
          <a:lstStyle/>
          <a:p>
            <a:r>
              <a:rPr lang="en-US" sz="1400" b="1" dirty="0">
                <a:solidFill>
                  <a:srgbClr val="3E2C56"/>
                </a:solidFill>
                <a:latin typeface="Arial"/>
                <a:cs typeface="Arial"/>
              </a:rPr>
              <a:t>Approach: Boost – </a:t>
            </a:r>
            <a:r>
              <a:rPr lang="en-AU" sz="1400" b="1" dirty="0">
                <a:solidFill>
                  <a:srgbClr val="3E2C56"/>
                </a:solidFill>
                <a:latin typeface="Arial"/>
                <a:cs typeface="Arial"/>
              </a:rPr>
              <a:t>Transformation digitisation</a:t>
            </a:r>
          </a:p>
        </p:txBody>
      </p:sp>
      <p:graphicFrame>
        <p:nvGraphicFramePr>
          <p:cNvPr id="20" name="Table 10">
            <a:extLst>
              <a:ext uri="{FF2B5EF4-FFF2-40B4-BE49-F238E27FC236}">
                <a16:creationId xmlns:a16="http://schemas.microsoft.com/office/drawing/2014/main" id="{4DDABB11-ACCB-4BA7-B47C-A20D66F36186}"/>
              </a:ext>
            </a:extLst>
          </p:cNvPr>
          <p:cNvGraphicFramePr>
            <a:graphicFrameLocks noGrp="1"/>
          </p:cNvGraphicFramePr>
          <p:nvPr>
            <p:extLst>
              <p:ext uri="{D42A27DB-BD31-4B8C-83A1-F6EECF244321}">
                <p14:modId xmlns:p14="http://schemas.microsoft.com/office/powerpoint/2010/main" val="2973502653"/>
              </p:ext>
            </p:extLst>
          </p:nvPr>
        </p:nvGraphicFramePr>
        <p:xfrm>
          <a:off x="480035" y="4005719"/>
          <a:ext cx="11163829" cy="1190711"/>
        </p:xfrm>
        <a:graphic>
          <a:graphicData uri="http://schemas.openxmlformats.org/drawingml/2006/table">
            <a:tbl>
              <a:tblPr firstRow="1" bandRow="1">
                <a:tableStyleId>{9DCAF9ED-07DC-4A11-8D7F-57B35C25682E}</a:tableStyleId>
              </a:tblPr>
              <a:tblGrid>
                <a:gridCol w="5763790">
                  <a:extLst>
                    <a:ext uri="{9D8B030D-6E8A-4147-A177-3AD203B41FA5}">
                      <a16:colId xmlns:a16="http://schemas.microsoft.com/office/drawing/2014/main" val="175473420"/>
                    </a:ext>
                  </a:extLst>
                </a:gridCol>
                <a:gridCol w="1730582">
                  <a:extLst>
                    <a:ext uri="{9D8B030D-6E8A-4147-A177-3AD203B41FA5}">
                      <a16:colId xmlns:a16="http://schemas.microsoft.com/office/drawing/2014/main" val="945917900"/>
                    </a:ext>
                  </a:extLst>
                </a:gridCol>
                <a:gridCol w="1704218">
                  <a:extLst>
                    <a:ext uri="{9D8B030D-6E8A-4147-A177-3AD203B41FA5}">
                      <a16:colId xmlns:a16="http://schemas.microsoft.com/office/drawing/2014/main" val="948003880"/>
                    </a:ext>
                  </a:extLst>
                </a:gridCol>
                <a:gridCol w="1965239">
                  <a:extLst>
                    <a:ext uri="{9D8B030D-6E8A-4147-A177-3AD203B41FA5}">
                      <a16:colId xmlns:a16="http://schemas.microsoft.com/office/drawing/2014/main" val="3676930389"/>
                    </a:ext>
                  </a:extLst>
                </a:gridCol>
              </a:tblGrid>
              <a:tr h="459191">
                <a:tc>
                  <a:txBody>
                    <a:bodyPr/>
                    <a:lstStyle/>
                    <a:p>
                      <a:r>
                        <a:rPr lang="en-US" sz="1200" dirty="0">
                          <a:solidFill>
                            <a:srgbClr val="3E2C56"/>
                          </a:solidFill>
                          <a:latin typeface="Arial"/>
                          <a:cs typeface="Arial"/>
                        </a:rPr>
                        <a:t>Question</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9552"/>
                    </a:solidFill>
                  </a:tcPr>
                </a:tc>
                <a:tc>
                  <a:txBody>
                    <a:bodyPr/>
                    <a:lstStyle/>
                    <a:p>
                      <a:pPr algn="ctr"/>
                      <a:r>
                        <a:rPr lang="en-US" sz="1200" dirty="0">
                          <a:solidFill>
                            <a:srgbClr val="3E2C56"/>
                          </a:solidFill>
                          <a:latin typeface="Arial"/>
                          <a:cs typeface="Arial"/>
                        </a:rPr>
                        <a:t>Comments or Response</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9552"/>
                    </a:solidFill>
                  </a:tcPr>
                </a:tc>
                <a:tc>
                  <a:txBody>
                    <a:bodyPr/>
                    <a:lstStyle/>
                    <a:p>
                      <a:pPr algn="ctr"/>
                      <a:r>
                        <a:rPr lang="en-US" sz="1200" dirty="0">
                          <a:solidFill>
                            <a:srgbClr val="3E2C56"/>
                          </a:solidFill>
                          <a:latin typeface="Arial"/>
                          <a:cs typeface="Arial"/>
                        </a:rPr>
                        <a:t>Potential Impact </a:t>
                      </a:r>
                      <a:br>
                        <a:rPr lang="en-US" sz="1200" dirty="0">
                          <a:solidFill>
                            <a:srgbClr val="3E2C56"/>
                          </a:solidFill>
                          <a:latin typeface="Arial"/>
                          <a:cs typeface="Arial"/>
                        </a:rPr>
                      </a:br>
                      <a:r>
                        <a:rPr lang="en-US" sz="1200" dirty="0">
                          <a:solidFill>
                            <a:srgbClr val="3E2C56"/>
                          </a:solidFill>
                          <a:latin typeface="Arial"/>
                          <a:cs typeface="Arial"/>
                        </a:rPr>
                        <a:t>(High/ Medium/ Low)</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9552"/>
                    </a:solidFill>
                  </a:tcPr>
                </a:tc>
                <a:tc>
                  <a:txBody>
                    <a:bodyPr/>
                    <a:lstStyle/>
                    <a:p>
                      <a:pPr algn="ctr"/>
                      <a:r>
                        <a:rPr lang="en-US" sz="1200" dirty="0">
                          <a:solidFill>
                            <a:srgbClr val="3E2C56"/>
                          </a:solidFill>
                          <a:latin typeface="Arial"/>
                          <a:cs typeface="Arial"/>
                        </a:rPr>
                        <a:t>Ease of Implementation</a:t>
                      </a:r>
                    </a:p>
                    <a:p>
                      <a:pPr algn="ctr"/>
                      <a:r>
                        <a:rPr lang="en-US" sz="1200" dirty="0">
                          <a:solidFill>
                            <a:srgbClr val="3E2C56"/>
                          </a:solidFill>
                          <a:latin typeface="Arial"/>
                          <a:cs typeface="Arial"/>
                        </a:rPr>
                        <a:t>(Easy/ Hard)</a:t>
                      </a:r>
                      <a:endParaRPr lang="en-AU" sz="1200" dirty="0">
                        <a:solidFill>
                          <a:srgbClr val="3E2C56"/>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9552"/>
                    </a:solidFill>
                  </a:tcPr>
                </a:tc>
                <a:extLst>
                  <a:ext uri="{0D108BD9-81ED-4DB2-BD59-A6C34878D82A}">
                    <a16:rowId xmlns:a16="http://schemas.microsoft.com/office/drawing/2014/main" val="412421930"/>
                  </a:ext>
                </a:extLst>
              </a:tr>
              <a:tr h="266637">
                <a:tc>
                  <a:txBody>
                    <a:bodyPr/>
                    <a:lstStyle/>
                    <a:p>
                      <a:r>
                        <a:rPr lang="en-US" sz="1200" dirty="0">
                          <a:solidFill>
                            <a:srgbClr val="3E2C56"/>
                          </a:solidFill>
                          <a:latin typeface="Arial"/>
                          <a:cs typeface="Arial"/>
                        </a:rPr>
                        <a:t>Where can progression be accelerated to fill gaps in key positions?</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tc>
                  <a:txBody>
                    <a:bodyPr/>
                    <a:lstStyle/>
                    <a:p>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extLst>
                  <a:ext uri="{0D108BD9-81ED-4DB2-BD59-A6C34878D82A}">
                    <a16:rowId xmlns:a16="http://schemas.microsoft.com/office/drawing/2014/main" val="1974445711"/>
                  </a:ext>
                </a:extLst>
              </a:tr>
              <a:tr h="248382">
                <a:tc>
                  <a:txBody>
                    <a:bodyPr/>
                    <a:lstStyle/>
                    <a:p>
                      <a:r>
                        <a:rPr lang="en-US" sz="1200" dirty="0">
                          <a:solidFill>
                            <a:srgbClr val="3E2C56"/>
                          </a:solidFill>
                          <a:latin typeface="Arial"/>
                          <a:cs typeface="Arial"/>
                        </a:rPr>
                        <a:t>Can we enhance our systems and digitise our processes to increase the capacity of our employees?</a:t>
                      </a:r>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tc>
                  <a:txBody>
                    <a:bodyPr/>
                    <a:lstStyle/>
                    <a:p>
                      <a:endParaRPr lang="en-AU" sz="1200" dirty="0">
                        <a:solidFill>
                          <a:srgbClr val="3E2C56"/>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tc>
                  <a:txBody>
                    <a:bodyPr/>
                    <a:lstStyle/>
                    <a:p>
                      <a:pPr algn="ctr"/>
                      <a:endParaRPr lang="en-AU" sz="1200" dirty="0">
                        <a:solidFill>
                          <a:srgbClr val="3E2C56"/>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E8"/>
                    </a:solidFill>
                  </a:tcPr>
                </a:tc>
                <a:extLst>
                  <a:ext uri="{0D108BD9-81ED-4DB2-BD59-A6C34878D82A}">
                    <a16:rowId xmlns:a16="http://schemas.microsoft.com/office/drawing/2014/main" val="634559561"/>
                  </a:ext>
                </a:extLst>
              </a:tr>
            </a:tbl>
          </a:graphicData>
        </a:graphic>
      </p:graphicFrame>
      <p:sp>
        <p:nvSpPr>
          <p:cNvPr id="13" name="Slide Number Placeholder 19">
            <a:extLst>
              <a:ext uri="{FF2B5EF4-FFF2-40B4-BE49-F238E27FC236}">
                <a16:creationId xmlns:a16="http://schemas.microsoft.com/office/drawing/2014/main" id="{855A71B6-84D3-4CC3-B9FA-32B4352FB03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7</a:t>
            </a:fld>
            <a:endParaRPr lang="en-GB" dirty="0"/>
          </a:p>
        </p:txBody>
      </p:sp>
      <p:pic>
        <p:nvPicPr>
          <p:cNvPr id="21" name="Picture 20" descr="Implement icon">
            <a:extLst>
              <a:ext uri="{FF2B5EF4-FFF2-40B4-BE49-F238E27FC236}">
                <a16:creationId xmlns:a16="http://schemas.microsoft.com/office/drawing/2014/main" id="{DA36D742-136C-49F6-B14E-B2FE66A99F2F}"/>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39699" y="99519"/>
            <a:ext cx="844259" cy="844259"/>
          </a:xfrm>
          <a:prstGeom prst="rect">
            <a:avLst/>
          </a:prstGeom>
        </p:spPr>
      </p:pic>
    </p:spTree>
    <p:extLst>
      <p:ext uri="{BB962C8B-B14F-4D97-AF65-F5344CB8AC3E}">
        <p14:creationId xmlns:p14="http://schemas.microsoft.com/office/powerpoint/2010/main" val="59671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9">
            <a:extLst>
              <a:ext uri="{FF2B5EF4-FFF2-40B4-BE49-F238E27FC236}">
                <a16:creationId xmlns:a16="http://schemas.microsoft.com/office/drawing/2014/main" id="{F7B7833F-C867-4F7C-ACC9-1DD166A95ABF}"/>
              </a:ext>
              <a:ext uri="{C183D7F6-B498-43B3-948B-1728B52AA6E4}">
                <adec:decorative xmlns:adec="http://schemas.microsoft.com/office/drawing/2017/decorative" val="1"/>
              </a:ext>
            </a:extLst>
          </p:cNvPr>
          <p:cNvSpPr txBox="1">
            <a:spLocks/>
          </p:cNvSpPr>
          <p:nvPr/>
        </p:nvSpPr>
        <p:spPr>
          <a:xfrm rot="5400000">
            <a:off x="7428495" y="1855148"/>
            <a:ext cx="4144380" cy="414438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rgbClr val="13D0CA"/>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3" name="Title 2">
            <a:extLst>
              <a:ext uri="{FF2B5EF4-FFF2-40B4-BE49-F238E27FC236}">
                <a16:creationId xmlns:a16="http://schemas.microsoft.com/office/drawing/2014/main" id="{746D2B77-EE09-4AD6-BBB2-C58FB42738AE}"/>
              </a:ext>
            </a:extLst>
          </p:cNvPr>
          <p:cNvSpPr txBox="1">
            <a:spLocks noGrp="1"/>
          </p:cNvSpPr>
          <p:nvPr>
            <p:ph type="title" idx="4294967295"/>
          </p:nvPr>
        </p:nvSpPr>
        <p:spPr>
          <a:xfrm>
            <a:off x="1124894" y="262702"/>
            <a:ext cx="9775080" cy="52322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3E2C56"/>
                </a:solidFill>
                <a:effectLst/>
                <a:uLnTx/>
                <a:uFillTx/>
                <a:latin typeface="Arial"/>
                <a:ea typeface="+mn-ea"/>
                <a:cs typeface="Arial"/>
              </a:rPr>
              <a:t>2) Building your plan</a:t>
            </a:r>
            <a:endParaRPr kumimoji="0" lang="en-AU" sz="2800" b="0" i="0" u="none" strike="noStrike" kern="1200" cap="none" spc="0" normalizeH="0" baseline="0" noProof="0" dirty="0">
              <a:ln>
                <a:noFill/>
              </a:ln>
              <a:solidFill>
                <a:srgbClr val="3E2C56"/>
              </a:solidFill>
              <a:effectLst/>
              <a:uLnTx/>
              <a:uFillTx/>
              <a:latin typeface="+mn-lt"/>
              <a:ea typeface="+mn-ea"/>
              <a:cs typeface="+mn-cs"/>
            </a:endParaRPr>
          </a:p>
        </p:txBody>
      </p:sp>
      <p:sp>
        <p:nvSpPr>
          <p:cNvPr id="19" name="TextBox 18">
            <a:extLst>
              <a:ext uri="{FF2B5EF4-FFF2-40B4-BE49-F238E27FC236}">
                <a16:creationId xmlns:a16="http://schemas.microsoft.com/office/drawing/2014/main" id="{771D4773-B0DF-4BC4-94AB-F3CC471A8C6D}"/>
              </a:ext>
            </a:extLst>
          </p:cNvPr>
          <p:cNvSpPr txBox="1"/>
          <p:nvPr/>
        </p:nvSpPr>
        <p:spPr>
          <a:xfrm>
            <a:off x="7542795" y="2313318"/>
            <a:ext cx="3610980" cy="2816156"/>
          </a:xfrm>
          <a:prstGeom prst="rect">
            <a:avLst/>
          </a:prstGeom>
          <a:noFill/>
          <a:ln w="12700">
            <a:noFill/>
          </a:ln>
          <a:effectLst/>
        </p:spPr>
        <p:txBody>
          <a:bodyPr wrap="square" lIns="91440" tIns="45720" rIns="91440" bIns="45720" rtlCol="0" anchor="t">
            <a:spAutoFit/>
          </a:bodyPr>
          <a:lstStyle/>
          <a:p>
            <a:pPr marL="100012" lvl="1">
              <a:spcAft>
                <a:spcPts val="600"/>
              </a:spcAft>
            </a:pPr>
            <a:r>
              <a:rPr lang="en-US" b="1" dirty="0">
                <a:latin typeface="Arial"/>
                <a:cs typeface="Arial"/>
              </a:rPr>
              <a:t>Tips on how to use this tool</a:t>
            </a:r>
          </a:p>
          <a:p>
            <a:pPr marL="271462" lvl="1" indent="-171450">
              <a:spcAft>
                <a:spcPts val="600"/>
              </a:spcAft>
              <a:buFont typeface="Wingdings" panose="05000000000000000000" pitchFamily="2" charset="2"/>
              <a:buChar char="§"/>
            </a:pPr>
            <a:r>
              <a:rPr lang="en-US" sz="1200" dirty="0">
                <a:latin typeface="Arial"/>
                <a:cs typeface="Arial"/>
              </a:rPr>
              <a:t>Make sure you regularly consult and engage stakeholders across the business to ensure you receive feedback on your approach</a:t>
            </a:r>
          </a:p>
          <a:p>
            <a:pPr marL="271462" lvl="1" indent="-171450">
              <a:spcAft>
                <a:spcPts val="600"/>
              </a:spcAft>
              <a:buFont typeface="Wingdings" panose="05000000000000000000" pitchFamily="2" charset="2"/>
              <a:buChar char="§"/>
            </a:pPr>
            <a:r>
              <a:rPr lang="en-US" sz="1200" dirty="0">
                <a:latin typeface="Arial"/>
                <a:cs typeface="Arial"/>
              </a:rPr>
              <a:t>Make sure to build accountability, test commitment and review the feasibility of initiatives during implementation</a:t>
            </a:r>
          </a:p>
          <a:p>
            <a:pPr marL="271462" lvl="1" indent="-171450">
              <a:spcAft>
                <a:spcPts val="600"/>
              </a:spcAft>
              <a:buFont typeface="Wingdings" panose="05000000000000000000" pitchFamily="2" charset="2"/>
              <a:buChar char="§"/>
            </a:pPr>
            <a:r>
              <a:rPr lang="en-US" sz="1200" dirty="0">
                <a:latin typeface="Arial"/>
                <a:cs typeface="Arial"/>
              </a:rPr>
              <a:t>When listing the deliverables, stakeholders and timeframes for each initiative, it’s important to focus on tangible and a manageable number of actions, that will have positive short and long-term impacts on the workforce</a:t>
            </a:r>
          </a:p>
        </p:txBody>
      </p:sp>
      <p:pic>
        <p:nvPicPr>
          <p:cNvPr id="2" name="Picture 1">
            <a:extLst>
              <a:ext uri="{FF2B5EF4-FFF2-40B4-BE49-F238E27FC236}">
                <a16:creationId xmlns:a16="http://schemas.microsoft.com/office/drawing/2014/main" id="{3E6609AD-CC68-4D2B-8126-6010F51E5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22911" y="2088838"/>
            <a:ext cx="5721532" cy="3265115"/>
          </a:xfrm>
          <a:prstGeom prst="rect">
            <a:avLst/>
          </a:prstGeom>
        </p:spPr>
      </p:pic>
      <p:sp>
        <p:nvSpPr>
          <p:cNvPr id="10" name="Slide Number Placeholder 19">
            <a:extLst>
              <a:ext uri="{FF2B5EF4-FFF2-40B4-BE49-F238E27FC236}">
                <a16:creationId xmlns:a16="http://schemas.microsoft.com/office/drawing/2014/main" id="{D11AA876-D0D3-4D37-80AA-FCD5D37F6C84}"/>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8</a:t>
            </a:fld>
            <a:endParaRPr lang="en-GB" dirty="0"/>
          </a:p>
        </p:txBody>
      </p:sp>
      <p:sp>
        <p:nvSpPr>
          <p:cNvPr id="16" name="Title 7">
            <a:extLst>
              <a:ext uri="{FF2B5EF4-FFF2-40B4-BE49-F238E27FC236}">
                <a16:creationId xmlns:a16="http://schemas.microsoft.com/office/drawing/2014/main" id="{52D07AAA-7F1D-4B02-83BE-A19350A9A878}"/>
              </a:ext>
            </a:extLst>
          </p:cNvPr>
          <p:cNvSpPr txBox="1">
            <a:spLocks/>
          </p:cNvSpPr>
          <p:nvPr/>
        </p:nvSpPr>
        <p:spPr>
          <a:xfrm>
            <a:off x="1562100" y="858472"/>
            <a:ext cx="9363075" cy="1170353"/>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accent2"/>
              </a:buClr>
              <a:buSzPts val="1800"/>
              <a:buNone/>
              <a:defRPr sz="4400" kern="1200">
                <a:solidFill>
                  <a:schemeClr val="tx1"/>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spcAft>
                <a:spcPts val="600"/>
              </a:spcAft>
            </a:pPr>
            <a:r>
              <a:rPr lang="en-US" sz="1200" dirty="0">
                <a:latin typeface="Arial"/>
                <a:cs typeface="Arial"/>
              </a:rPr>
              <a:t>Once we’ve reached the </a:t>
            </a:r>
            <a:r>
              <a:rPr lang="en-AU" sz="1200" dirty="0">
                <a:latin typeface="Arial" panose="020B0604020202020204" pitchFamily="34" charset="0"/>
                <a:cs typeface="Arial" panose="020B0604020202020204" pitchFamily="34" charset="0"/>
                <a:hlinkClick r:id="rId3"/>
              </a:rPr>
              <a:t>Implement stage</a:t>
            </a:r>
            <a:r>
              <a:rPr lang="en-AU" sz="1200" dirty="0">
                <a:latin typeface="Arial" panose="020B0604020202020204" pitchFamily="34" charset="0"/>
                <a:cs typeface="Arial" panose="020B0604020202020204" pitchFamily="34" charset="0"/>
              </a:rPr>
              <a:t> of the </a:t>
            </a:r>
            <a:r>
              <a:rPr lang="en-AU" sz="1200" dirty="0">
                <a:latin typeface="Arial" panose="020B0604020202020204" pitchFamily="34" charset="0"/>
                <a:cs typeface="Arial" panose="020B0604020202020204" pitchFamily="34" charset="0"/>
                <a:hlinkClick r:id="rId4"/>
              </a:rPr>
              <a:t>Strategic Workforce Planning cycle, </a:t>
            </a:r>
            <a:r>
              <a:rPr lang="en-US" sz="1200" dirty="0">
                <a:latin typeface="Arial"/>
                <a:cs typeface="Arial"/>
              </a:rPr>
              <a:t>we are ready to build and implement the plan. In this stage, we need to determine the best way to close the workforce gaps we’ve identified and ensure that the strategic workforce planning initiatives we’ve developed are targeted and measurable, and that tangible actions are outlined and allocated to the relevant individual/team.</a:t>
            </a:r>
          </a:p>
          <a:p>
            <a:pPr>
              <a:spcAft>
                <a:spcPts val="600"/>
              </a:spcAft>
            </a:pPr>
            <a:r>
              <a:rPr lang="en-US" sz="1200" dirty="0">
                <a:latin typeface="Arial"/>
                <a:cs typeface="Arial"/>
              </a:rPr>
              <a:t>The tool below has been designed to assist you with developing your approach by identifying the scope, risks, costs and outcomes of each strategic workforce planning initiative.</a:t>
            </a:r>
          </a:p>
          <a:p>
            <a:pPr>
              <a:spcAft>
                <a:spcPts val="600"/>
              </a:spcAft>
            </a:pPr>
            <a:endParaRPr lang="en-US" sz="1200" dirty="0">
              <a:latin typeface="Arial"/>
              <a:cs typeface="Arial"/>
            </a:endParaRPr>
          </a:p>
        </p:txBody>
      </p:sp>
      <p:pic>
        <p:nvPicPr>
          <p:cNvPr id="23" name="Picture 22" descr="Implement icon">
            <a:extLst>
              <a:ext uri="{FF2B5EF4-FFF2-40B4-BE49-F238E27FC236}">
                <a16:creationId xmlns:a16="http://schemas.microsoft.com/office/drawing/2014/main" id="{54AFB005-C9BA-4DC7-A629-250A757A5E89}"/>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139699" y="99519"/>
            <a:ext cx="844259" cy="844259"/>
          </a:xfrm>
          <a:prstGeom prst="rect">
            <a:avLst/>
          </a:prstGeom>
        </p:spPr>
      </p:pic>
    </p:spTree>
    <p:extLst>
      <p:ext uri="{BB962C8B-B14F-4D97-AF65-F5344CB8AC3E}">
        <p14:creationId xmlns:p14="http://schemas.microsoft.com/office/powerpoint/2010/main" val="345194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862;p69">
            <a:extLst>
              <a:ext uri="{FF2B5EF4-FFF2-40B4-BE49-F238E27FC236}">
                <a16:creationId xmlns:a16="http://schemas.microsoft.com/office/drawing/2014/main" id="{4DFCB93E-2447-4609-8A06-C75654FF3842}"/>
              </a:ext>
            </a:extLst>
          </p:cNvPr>
          <p:cNvSpPr txBox="1">
            <a:spLocks noGrp="1"/>
          </p:cNvSpPr>
          <p:nvPr>
            <p:ph type="title"/>
          </p:nvPr>
        </p:nvSpPr>
        <p:spPr>
          <a:xfrm>
            <a:off x="1124894" y="327063"/>
            <a:ext cx="8314835" cy="393186"/>
          </a:xfrm>
          <a:prstGeom prst="rect">
            <a:avLst/>
          </a:prstGeom>
        </p:spPr>
        <p:txBody>
          <a:bodyPr spcFirstLastPara="1" wrap="square" lIns="0" tIns="0" rIns="121900" bIns="0" anchor="t" anchorCtr="0">
            <a:noAutofit/>
          </a:bodyPr>
          <a:lstStyle/>
          <a:p>
            <a:r>
              <a:rPr lang="en-AU" sz="2800" b="1" dirty="0">
                <a:solidFill>
                  <a:srgbClr val="6C2669"/>
                </a:solidFill>
                <a:latin typeface="Arial"/>
                <a:ea typeface="Georgia"/>
                <a:cs typeface="Georgia"/>
                <a:sym typeface="Georgia"/>
              </a:rPr>
              <a:t>2</a:t>
            </a:r>
            <a:r>
              <a:rPr lang="en-AU" sz="2800" b="1" dirty="0">
                <a:solidFill>
                  <a:srgbClr val="3E2C56"/>
                </a:solidFill>
                <a:latin typeface="Arial"/>
                <a:ea typeface="+mn-ea"/>
                <a:cs typeface="Arial"/>
                <a:sym typeface="Georgia"/>
              </a:rPr>
              <a:t>) Building your plan tool</a:t>
            </a:r>
            <a:endParaRPr lang="en-US" sz="2800" b="1" dirty="0">
              <a:solidFill>
                <a:srgbClr val="3E2C56"/>
              </a:solidFill>
              <a:latin typeface="Arial"/>
              <a:ea typeface="+mn-ea"/>
              <a:cs typeface="Arial"/>
            </a:endParaRPr>
          </a:p>
        </p:txBody>
      </p:sp>
      <p:graphicFrame>
        <p:nvGraphicFramePr>
          <p:cNvPr id="3" name="Table 3">
            <a:extLst>
              <a:ext uri="{FF2B5EF4-FFF2-40B4-BE49-F238E27FC236}">
                <a16:creationId xmlns:a16="http://schemas.microsoft.com/office/drawing/2014/main" id="{61D9A7D3-C909-429F-9B47-419015F094FA}"/>
              </a:ext>
            </a:extLst>
          </p:cNvPr>
          <p:cNvGraphicFramePr>
            <a:graphicFrameLocks noGrp="1"/>
          </p:cNvGraphicFramePr>
          <p:nvPr>
            <p:extLst>
              <p:ext uri="{D42A27DB-BD31-4B8C-83A1-F6EECF244321}">
                <p14:modId xmlns:p14="http://schemas.microsoft.com/office/powerpoint/2010/main" val="2375693043"/>
              </p:ext>
            </p:extLst>
          </p:nvPr>
        </p:nvGraphicFramePr>
        <p:xfrm>
          <a:off x="4101152" y="1316412"/>
          <a:ext cx="7595549" cy="1264920"/>
        </p:xfrm>
        <a:graphic>
          <a:graphicData uri="http://schemas.openxmlformats.org/drawingml/2006/table">
            <a:tbl>
              <a:tblPr firstRow="1" bandRow="1">
                <a:tableStyleId>{5C22544A-7EE6-4342-B048-85BDC9FD1C3A}</a:tableStyleId>
              </a:tblPr>
              <a:tblGrid>
                <a:gridCol w="3243001">
                  <a:extLst>
                    <a:ext uri="{9D8B030D-6E8A-4147-A177-3AD203B41FA5}">
                      <a16:colId xmlns:a16="http://schemas.microsoft.com/office/drawing/2014/main" val="130570885"/>
                    </a:ext>
                  </a:extLst>
                </a:gridCol>
                <a:gridCol w="2717738">
                  <a:extLst>
                    <a:ext uri="{9D8B030D-6E8A-4147-A177-3AD203B41FA5}">
                      <a16:colId xmlns:a16="http://schemas.microsoft.com/office/drawing/2014/main" val="1876714395"/>
                    </a:ext>
                  </a:extLst>
                </a:gridCol>
                <a:gridCol w="1634810">
                  <a:extLst>
                    <a:ext uri="{9D8B030D-6E8A-4147-A177-3AD203B41FA5}">
                      <a16:colId xmlns:a16="http://schemas.microsoft.com/office/drawing/2014/main" val="994097347"/>
                    </a:ext>
                  </a:extLst>
                </a:gridCol>
              </a:tblGrid>
              <a:tr h="1208773">
                <a:tc>
                  <a:txBody>
                    <a:bodyPr/>
                    <a:lstStyle/>
                    <a:p>
                      <a:pPr algn="l"/>
                      <a:r>
                        <a:rPr lang="en-AU" sz="1100" baseline="0" dirty="0">
                          <a:solidFill>
                            <a:schemeClr val="tx1"/>
                          </a:solidFill>
                          <a:latin typeface="Arial" panose="020B0604020202020204" pitchFamily="34" charset="0"/>
                          <a:cs typeface="Arial" panose="020B0604020202020204" pitchFamily="34" charset="0"/>
                        </a:rPr>
                        <a:t>Deliverables</a:t>
                      </a:r>
                    </a:p>
                    <a:p>
                      <a:pPr marL="171450" indent="-171450">
                        <a:spcBef>
                          <a:spcPts val="600"/>
                        </a:spcBef>
                        <a:buFont typeface="Arial" panose="020B0604020202020204" pitchFamily="34" charset="0"/>
                        <a:buChar char="•"/>
                        <a:defRPr/>
                      </a:pPr>
                      <a:r>
                        <a:rPr lang="en-AU" sz="1100" b="0" kern="1200" baseline="0" dirty="0">
                          <a:solidFill>
                            <a:schemeClr val="tx1"/>
                          </a:solidFill>
                          <a:latin typeface="Arial" panose="020B0604020202020204" pitchFamily="34" charset="0"/>
                          <a:ea typeface="+mn-ea"/>
                          <a:cs typeface="Arial" panose="020B0604020202020204" pitchFamily="34" charset="0"/>
                        </a:rPr>
                        <a:t>What key activities does our initiative require to meet the value proposition?</a:t>
                      </a:r>
                    </a:p>
                    <a:p>
                      <a:pPr marL="171450" indent="-171450" algn="l">
                        <a:buFont typeface="Arial" panose="020B0604020202020204" pitchFamily="34" charset="0"/>
                        <a:buChar char="•"/>
                      </a:pPr>
                      <a:r>
                        <a:rPr lang="en-AU" sz="1100" b="0" kern="1200" baseline="0" dirty="0">
                          <a:solidFill>
                            <a:schemeClr val="tx1"/>
                          </a:solidFill>
                          <a:latin typeface="Arial" panose="020B0604020202020204" pitchFamily="34" charset="0"/>
                          <a:ea typeface="+mn-ea"/>
                          <a:cs typeface="Arial" panose="020B0604020202020204" pitchFamily="34" charset="0"/>
                        </a:rPr>
                        <a:t>E.g. </a:t>
                      </a:r>
                      <a:r>
                        <a:rPr lang="en-AU" sz="1100" b="0" baseline="0" dirty="0">
                          <a:solidFill>
                            <a:schemeClr val="tx1"/>
                          </a:solidFill>
                          <a:latin typeface="Arial" panose="020B0604020202020204" pitchFamily="34" charset="0"/>
                          <a:cs typeface="Arial" panose="020B0604020202020204" pitchFamily="34" charset="0"/>
                        </a:rPr>
                        <a:t>Generic role description </a:t>
                      </a:r>
                      <a:endParaRPr lang="en-AU" sz="1100" b="0" kern="1200" baseline="0" dirty="0">
                        <a:solidFill>
                          <a:schemeClr val="tx1"/>
                        </a:solidFill>
                        <a:latin typeface="Arial" panose="020B0604020202020204" pitchFamily="34" charset="0"/>
                        <a:ea typeface="+mn-ea"/>
                        <a:cs typeface="Arial" panose="020B0604020202020204" pitchFamily="34" charset="0"/>
                      </a:endParaRPr>
                    </a:p>
                    <a:p>
                      <a:endParaRPr lang="en-AU" sz="1100" b="0" baseline="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l"/>
                      <a:r>
                        <a:rPr lang="en-AU" sz="1100" b="1" baseline="0">
                          <a:solidFill>
                            <a:schemeClr val="tx1"/>
                          </a:solidFill>
                          <a:latin typeface="Arial" panose="020B0604020202020204" pitchFamily="34" charset="0"/>
                          <a:cs typeface="Arial" panose="020B0604020202020204" pitchFamily="34" charset="0"/>
                        </a:rPr>
                        <a:t>Who’s involved?</a:t>
                      </a:r>
                    </a:p>
                    <a:p>
                      <a:pPr algn="l"/>
                      <a:endParaRPr lang="en-AU" sz="1100" b="1" baseline="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AU" sz="1100" b="0" baseline="0">
                          <a:solidFill>
                            <a:schemeClr val="tx1"/>
                          </a:solidFill>
                          <a:latin typeface="Arial" panose="020B0604020202020204" pitchFamily="34" charset="0"/>
                          <a:cs typeface="Arial" panose="020B0604020202020204" pitchFamily="34" charset="0"/>
                        </a:rPr>
                        <a:t>Who will be responsible for implementing?</a:t>
                      </a:r>
                    </a:p>
                    <a:p>
                      <a:pPr marL="171450" indent="-171450" algn="l">
                        <a:buFont typeface="Arial" panose="020B0604020202020204" pitchFamily="34" charset="0"/>
                        <a:buChar char="•"/>
                      </a:pPr>
                      <a:r>
                        <a:rPr lang="en-AU" sz="1100" b="0" baseline="0">
                          <a:solidFill>
                            <a:schemeClr val="tx1"/>
                          </a:solidFill>
                          <a:latin typeface="Arial" panose="020B0604020202020204" pitchFamily="34" charset="0"/>
                          <a:cs typeface="Arial" panose="020B0604020202020204" pitchFamily="34" charset="0"/>
                        </a:rPr>
                        <a:t>Who will be accountable for delivery?</a:t>
                      </a:r>
                    </a:p>
                    <a:p>
                      <a:pPr marL="171450" indent="-171450" algn="l">
                        <a:buFont typeface="Arial" panose="020B0604020202020204" pitchFamily="34" charset="0"/>
                        <a:buChar char="•"/>
                      </a:pPr>
                      <a:r>
                        <a:rPr lang="en-AU" sz="1100" b="0" baseline="0">
                          <a:solidFill>
                            <a:schemeClr val="tx1"/>
                          </a:solidFill>
                          <a:latin typeface="Arial" panose="020B0604020202020204" pitchFamily="34" charset="0"/>
                          <a:cs typeface="Arial" panose="020B0604020202020204" pitchFamily="34" charset="0"/>
                        </a:rPr>
                        <a:t>Who needs to be consulted?</a:t>
                      </a:r>
                    </a:p>
                  </a:txBody>
                  <a:tcPr>
                    <a:solidFill>
                      <a:schemeClr val="accent1">
                        <a:lumMod val="20000"/>
                        <a:lumOff val="80000"/>
                      </a:schemeClr>
                    </a:solidFill>
                  </a:tcPr>
                </a:tc>
                <a:tc>
                  <a:txBody>
                    <a:bodyPr/>
                    <a:lstStyle/>
                    <a:p>
                      <a:pPr marL="0" indent="0" algn="l">
                        <a:buFont typeface="Arial" panose="020B0604020202020204" pitchFamily="34" charset="0"/>
                        <a:buNone/>
                      </a:pPr>
                      <a:r>
                        <a:rPr lang="en-AU" sz="1100" b="1" baseline="0" dirty="0">
                          <a:solidFill>
                            <a:schemeClr val="tx1"/>
                          </a:solidFill>
                          <a:latin typeface="Arial" panose="020B0604020202020204" pitchFamily="34" charset="0"/>
                          <a:cs typeface="Arial" panose="020B0604020202020204" pitchFamily="34" charset="0"/>
                        </a:rPr>
                        <a:t>What’s the timeframe? </a:t>
                      </a:r>
                    </a:p>
                    <a:p>
                      <a:pPr marL="0" indent="0" algn="l">
                        <a:buFont typeface="Arial" panose="020B0604020202020204" pitchFamily="34" charset="0"/>
                        <a:buNone/>
                      </a:pPr>
                      <a:endParaRPr lang="en-AU" sz="1100" b="1" baseline="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When will we start?</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When will we finish? </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What are the key milestones?</a:t>
                      </a:r>
                    </a:p>
                  </a:txBody>
                  <a:tcPr>
                    <a:solidFill>
                      <a:schemeClr val="accent1">
                        <a:lumMod val="20000"/>
                        <a:lumOff val="80000"/>
                      </a:schemeClr>
                    </a:solidFill>
                  </a:tcPr>
                </a:tc>
                <a:extLst>
                  <a:ext uri="{0D108BD9-81ED-4DB2-BD59-A6C34878D82A}">
                    <a16:rowId xmlns:a16="http://schemas.microsoft.com/office/drawing/2014/main" val="4093097596"/>
                  </a:ext>
                </a:extLst>
              </a:tr>
            </a:tbl>
          </a:graphicData>
        </a:graphic>
      </p:graphicFrame>
      <p:sp>
        <p:nvSpPr>
          <p:cNvPr id="24" name="Arrow: Right 23">
            <a:extLst>
              <a:ext uri="{FF2B5EF4-FFF2-40B4-BE49-F238E27FC236}">
                <a16:creationId xmlns:a16="http://schemas.microsoft.com/office/drawing/2014/main" id="{4858F01B-0DC9-4AF9-9CF2-1EE8094EA5F0}"/>
              </a:ext>
            </a:extLst>
          </p:cNvPr>
          <p:cNvSpPr/>
          <p:nvPr/>
        </p:nvSpPr>
        <p:spPr>
          <a:xfrm>
            <a:off x="4105275" y="2637321"/>
            <a:ext cx="7883524" cy="531309"/>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586">
              <a:spcBef>
                <a:spcPts val="600"/>
              </a:spcBef>
              <a:defRPr/>
            </a:pPr>
            <a:r>
              <a:rPr lang="en-AU" sz="1400" b="1">
                <a:solidFill>
                  <a:schemeClr val="tx1"/>
                </a:solidFill>
                <a:latin typeface="Arial" panose="020B0604020202020204" pitchFamily="34" charset="0"/>
                <a:cs typeface="Arial" panose="020B0604020202020204" pitchFamily="34" charset="0"/>
              </a:rPr>
              <a:t>Implement and Refine</a:t>
            </a:r>
          </a:p>
        </p:txBody>
      </p:sp>
      <p:graphicFrame>
        <p:nvGraphicFramePr>
          <p:cNvPr id="16" name="Table 3">
            <a:extLst>
              <a:ext uri="{FF2B5EF4-FFF2-40B4-BE49-F238E27FC236}">
                <a16:creationId xmlns:a16="http://schemas.microsoft.com/office/drawing/2014/main" id="{AB10DD1C-12DC-474E-8457-06513225E52B}"/>
              </a:ext>
            </a:extLst>
          </p:cNvPr>
          <p:cNvGraphicFramePr>
            <a:graphicFrameLocks noGrp="1"/>
          </p:cNvGraphicFramePr>
          <p:nvPr>
            <p:extLst>
              <p:ext uri="{D42A27DB-BD31-4B8C-83A1-F6EECF244321}">
                <p14:modId xmlns:p14="http://schemas.microsoft.com/office/powerpoint/2010/main" val="3192940008"/>
              </p:ext>
            </p:extLst>
          </p:nvPr>
        </p:nvGraphicFramePr>
        <p:xfrm>
          <a:off x="4101154" y="3058554"/>
          <a:ext cx="7595548" cy="1264920"/>
        </p:xfrm>
        <a:graphic>
          <a:graphicData uri="http://schemas.openxmlformats.org/drawingml/2006/table">
            <a:tbl>
              <a:tblPr firstRow="1" bandRow="1">
                <a:tableStyleId>{5C22544A-7EE6-4342-B048-85BDC9FD1C3A}</a:tableStyleId>
              </a:tblPr>
              <a:tblGrid>
                <a:gridCol w="3273065">
                  <a:extLst>
                    <a:ext uri="{9D8B030D-6E8A-4147-A177-3AD203B41FA5}">
                      <a16:colId xmlns:a16="http://schemas.microsoft.com/office/drawing/2014/main" val="130570885"/>
                    </a:ext>
                  </a:extLst>
                </a:gridCol>
                <a:gridCol w="2687673">
                  <a:extLst>
                    <a:ext uri="{9D8B030D-6E8A-4147-A177-3AD203B41FA5}">
                      <a16:colId xmlns:a16="http://schemas.microsoft.com/office/drawing/2014/main" val="1876714395"/>
                    </a:ext>
                  </a:extLst>
                </a:gridCol>
                <a:gridCol w="1634810">
                  <a:extLst>
                    <a:ext uri="{9D8B030D-6E8A-4147-A177-3AD203B41FA5}">
                      <a16:colId xmlns:a16="http://schemas.microsoft.com/office/drawing/2014/main" val="994097347"/>
                    </a:ext>
                  </a:extLst>
                </a:gridCol>
              </a:tblGrid>
              <a:tr h="1208773">
                <a:tc>
                  <a:txBody>
                    <a:bodyPr/>
                    <a:lstStyle/>
                    <a:p>
                      <a:pPr algn="l"/>
                      <a:r>
                        <a:rPr lang="en-AU" sz="1100" baseline="0" dirty="0">
                          <a:solidFill>
                            <a:schemeClr val="tx1"/>
                          </a:solidFill>
                          <a:latin typeface="Arial" panose="020B0604020202020204" pitchFamily="34" charset="0"/>
                          <a:cs typeface="Arial" panose="020B0604020202020204" pitchFamily="34" charset="0"/>
                        </a:rPr>
                        <a:t>Deliverables</a:t>
                      </a:r>
                    </a:p>
                    <a:p>
                      <a:pPr marL="171450" indent="-171450">
                        <a:spcBef>
                          <a:spcPts val="600"/>
                        </a:spcBef>
                        <a:buFont typeface="Arial" panose="020B0604020202020204" pitchFamily="34" charset="0"/>
                        <a:buChar char="•"/>
                        <a:defRPr/>
                      </a:pPr>
                      <a:r>
                        <a:rPr lang="en-AU" sz="1100" b="0" kern="1200" baseline="0" dirty="0">
                          <a:solidFill>
                            <a:schemeClr val="tx1"/>
                          </a:solidFill>
                          <a:latin typeface="Arial" panose="020B0604020202020204" pitchFamily="34" charset="0"/>
                          <a:ea typeface="+mn-ea"/>
                          <a:cs typeface="Arial" panose="020B0604020202020204" pitchFamily="34" charset="0"/>
                        </a:rPr>
                        <a:t>What key activities does our initiative require to meet the value proposition?</a:t>
                      </a:r>
                    </a:p>
                    <a:p>
                      <a:pPr marL="171450" indent="-171450" algn="l">
                        <a:buFont typeface="Arial" panose="020B0604020202020204" pitchFamily="34" charset="0"/>
                        <a:buChar char="•"/>
                      </a:pPr>
                      <a:r>
                        <a:rPr lang="en-AU" sz="1100" b="0" kern="1200" baseline="0" dirty="0">
                          <a:solidFill>
                            <a:schemeClr val="tx1"/>
                          </a:solidFill>
                          <a:latin typeface="Arial" panose="020B0604020202020204" pitchFamily="34" charset="0"/>
                          <a:ea typeface="+mn-ea"/>
                          <a:cs typeface="Arial" panose="020B0604020202020204" pitchFamily="34" charset="0"/>
                        </a:rPr>
                        <a:t>E.g. </a:t>
                      </a:r>
                      <a:r>
                        <a:rPr lang="en-AU" sz="1100" b="0" baseline="0" dirty="0">
                          <a:solidFill>
                            <a:schemeClr val="tx1"/>
                          </a:solidFill>
                          <a:latin typeface="Arial" panose="020B0604020202020204" pitchFamily="34" charset="0"/>
                          <a:cs typeface="Arial" panose="020B0604020202020204" pitchFamily="34" charset="0"/>
                        </a:rPr>
                        <a:t>Generic role description </a:t>
                      </a:r>
                      <a:endParaRPr lang="en-AU" sz="1100" b="0" kern="1200" baseline="0" dirty="0">
                        <a:solidFill>
                          <a:schemeClr val="tx1"/>
                        </a:solidFill>
                        <a:latin typeface="Arial" panose="020B0604020202020204" pitchFamily="34" charset="0"/>
                        <a:ea typeface="+mn-ea"/>
                        <a:cs typeface="Arial" panose="020B0604020202020204" pitchFamily="34" charset="0"/>
                      </a:endParaRPr>
                    </a:p>
                    <a:p>
                      <a:endParaRPr lang="en-AU" sz="1100" b="0" baseline="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l"/>
                      <a:r>
                        <a:rPr lang="en-AU" sz="1100" b="1" baseline="0">
                          <a:solidFill>
                            <a:schemeClr val="tx1"/>
                          </a:solidFill>
                          <a:latin typeface="Arial" panose="020B0604020202020204" pitchFamily="34" charset="0"/>
                          <a:cs typeface="Arial" panose="020B0604020202020204" pitchFamily="34" charset="0"/>
                        </a:rPr>
                        <a:t>Who’s involved?</a:t>
                      </a:r>
                    </a:p>
                    <a:p>
                      <a:pPr algn="l"/>
                      <a:endParaRPr lang="en-AU" sz="1100" b="1" baseline="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AU" sz="1100" b="0" baseline="0">
                          <a:solidFill>
                            <a:schemeClr val="tx1"/>
                          </a:solidFill>
                          <a:latin typeface="Arial" panose="020B0604020202020204" pitchFamily="34" charset="0"/>
                          <a:cs typeface="Arial" panose="020B0604020202020204" pitchFamily="34" charset="0"/>
                        </a:rPr>
                        <a:t>Who will be responsible for implementing?</a:t>
                      </a:r>
                    </a:p>
                    <a:p>
                      <a:pPr marL="171450" indent="-171450" algn="l">
                        <a:buFont typeface="Arial" panose="020B0604020202020204" pitchFamily="34" charset="0"/>
                        <a:buChar char="•"/>
                      </a:pPr>
                      <a:r>
                        <a:rPr lang="en-AU" sz="1100" b="0" baseline="0">
                          <a:solidFill>
                            <a:schemeClr val="tx1"/>
                          </a:solidFill>
                          <a:latin typeface="Arial" panose="020B0604020202020204" pitchFamily="34" charset="0"/>
                          <a:cs typeface="Arial" panose="020B0604020202020204" pitchFamily="34" charset="0"/>
                        </a:rPr>
                        <a:t>Who will be accountable for delivery?</a:t>
                      </a:r>
                    </a:p>
                    <a:p>
                      <a:pPr marL="171450" indent="-171450" algn="l">
                        <a:buFont typeface="Arial" panose="020B0604020202020204" pitchFamily="34" charset="0"/>
                        <a:buChar char="•"/>
                      </a:pPr>
                      <a:r>
                        <a:rPr lang="en-AU" sz="1100" b="0" baseline="0">
                          <a:solidFill>
                            <a:schemeClr val="tx1"/>
                          </a:solidFill>
                          <a:latin typeface="Arial" panose="020B0604020202020204" pitchFamily="34" charset="0"/>
                          <a:cs typeface="Arial" panose="020B0604020202020204" pitchFamily="34" charset="0"/>
                        </a:rPr>
                        <a:t>Who needs to be consulted?</a:t>
                      </a:r>
                    </a:p>
                  </a:txBody>
                  <a:tcPr>
                    <a:solidFill>
                      <a:schemeClr val="accent1">
                        <a:lumMod val="20000"/>
                        <a:lumOff val="80000"/>
                      </a:schemeClr>
                    </a:solidFill>
                  </a:tcPr>
                </a:tc>
                <a:tc>
                  <a:txBody>
                    <a:bodyPr/>
                    <a:lstStyle/>
                    <a:p>
                      <a:pPr marL="0" indent="0" algn="l">
                        <a:buFont typeface="Arial" panose="020B0604020202020204" pitchFamily="34" charset="0"/>
                        <a:buNone/>
                      </a:pPr>
                      <a:r>
                        <a:rPr lang="en-AU" sz="1100" b="1" baseline="0" dirty="0">
                          <a:solidFill>
                            <a:schemeClr val="tx1"/>
                          </a:solidFill>
                          <a:latin typeface="Arial" panose="020B0604020202020204" pitchFamily="34" charset="0"/>
                          <a:cs typeface="Arial" panose="020B0604020202020204" pitchFamily="34" charset="0"/>
                        </a:rPr>
                        <a:t>What’s the timeframe? </a:t>
                      </a:r>
                    </a:p>
                    <a:p>
                      <a:pPr marL="0" indent="0" algn="l">
                        <a:buFont typeface="Arial" panose="020B0604020202020204" pitchFamily="34" charset="0"/>
                        <a:buNone/>
                      </a:pPr>
                      <a:endParaRPr lang="en-AU" sz="1100" b="1" baseline="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When will we start?</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When will we finish?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baseline="0" dirty="0">
                          <a:solidFill>
                            <a:schemeClr val="tx1"/>
                          </a:solidFill>
                          <a:latin typeface="Arial" panose="020B0604020202020204" pitchFamily="34" charset="0"/>
                          <a:cs typeface="Arial" panose="020B0604020202020204" pitchFamily="34" charset="0"/>
                        </a:rPr>
                        <a:t>What are the key milestones?</a:t>
                      </a:r>
                    </a:p>
                  </a:txBody>
                  <a:tcPr>
                    <a:solidFill>
                      <a:schemeClr val="accent1">
                        <a:lumMod val="20000"/>
                        <a:lumOff val="80000"/>
                      </a:schemeClr>
                    </a:solidFill>
                  </a:tcPr>
                </a:tc>
                <a:extLst>
                  <a:ext uri="{0D108BD9-81ED-4DB2-BD59-A6C34878D82A}">
                    <a16:rowId xmlns:a16="http://schemas.microsoft.com/office/drawing/2014/main" val="4093097596"/>
                  </a:ext>
                </a:extLst>
              </a:tr>
            </a:tbl>
          </a:graphicData>
        </a:graphic>
      </p:graphicFrame>
      <p:sp>
        <p:nvSpPr>
          <p:cNvPr id="25" name="Arrow: Right 24">
            <a:extLst>
              <a:ext uri="{FF2B5EF4-FFF2-40B4-BE49-F238E27FC236}">
                <a16:creationId xmlns:a16="http://schemas.microsoft.com/office/drawing/2014/main" id="{43BA5AD8-6F71-491F-B84C-B18820867211}"/>
              </a:ext>
            </a:extLst>
          </p:cNvPr>
          <p:cNvSpPr/>
          <p:nvPr/>
        </p:nvSpPr>
        <p:spPr>
          <a:xfrm>
            <a:off x="4105273" y="4377403"/>
            <a:ext cx="7883526" cy="531309"/>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586">
              <a:spcBef>
                <a:spcPts val="600"/>
              </a:spcBef>
              <a:defRPr/>
            </a:pPr>
            <a:r>
              <a:rPr lang="en-AU" sz="1400" b="1">
                <a:solidFill>
                  <a:schemeClr val="tx1"/>
                </a:solidFill>
                <a:latin typeface="Arial" panose="020B0604020202020204" pitchFamily="34" charset="0"/>
                <a:cs typeface="Arial" panose="020B0604020202020204" pitchFamily="34" charset="0"/>
              </a:rPr>
              <a:t>Determine and Recommend next steps, and Evaluate</a:t>
            </a:r>
          </a:p>
        </p:txBody>
      </p:sp>
      <p:graphicFrame>
        <p:nvGraphicFramePr>
          <p:cNvPr id="17" name="Table 3">
            <a:extLst>
              <a:ext uri="{FF2B5EF4-FFF2-40B4-BE49-F238E27FC236}">
                <a16:creationId xmlns:a16="http://schemas.microsoft.com/office/drawing/2014/main" id="{941333FD-554F-4E04-A680-1532448D6280}"/>
              </a:ext>
            </a:extLst>
          </p:cNvPr>
          <p:cNvGraphicFramePr>
            <a:graphicFrameLocks noGrp="1"/>
          </p:cNvGraphicFramePr>
          <p:nvPr>
            <p:extLst>
              <p:ext uri="{D42A27DB-BD31-4B8C-83A1-F6EECF244321}">
                <p14:modId xmlns:p14="http://schemas.microsoft.com/office/powerpoint/2010/main" val="3745846567"/>
              </p:ext>
            </p:extLst>
          </p:nvPr>
        </p:nvGraphicFramePr>
        <p:xfrm>
          <a:off x="4101154" y="4794412"/>
          <a:ext cx="7595548" cy="1208773"/>
        </p:xfrm>
        <a:graphic>
          <a:graphicData uri="http://schemas.openxmlformats.org/drawingml/2006/table">
            <a:tbl>
              <a:tblPr firstRow="1" bandRow="1">
                <a:tableStyleId>{5C22544A-7EE6-4342-B048-85BDC9FD1C3A}</a:tableStyleId>
              </a:tblPr>
              <a:tblGrid>
                <a:gridCol w="3273065">
                  <a:extLst>
                    <a:ext uri="{9D8B030D-6E8A-4147-A177-3AD203B41FA5}">
                      <a16:colId xmlns:a16="http://schemas.microsoft.com/office/drawing/2014/main" val="130570885"/>
                    </a:ext>
                  </a:extLst>
                </a:gridCol>
                <a:gridCol w="2687673">
                  <a:extLst>
                    <a:ext uri="{9D8B030D-6E8A-4147-A177-3AD203B41FA5}">
                      <a16:colId xmlns:a16="http://schemas.microsoft.com/office/drawing/2014/main" val="1876714395"/>
                    </a:ext>
                  </a:extLst>
                </a:gridCol>
                <a:gridCol w="1634810">
                  <a:extLst>
                    <a:ext uri="{9D8B030D-6E8A-4147-A177-3AD203B41FA5}">
                      <a16:colId xmlns:a16="http://schemas.microsoft.com/office/drawing/2014/main" val="994097347"/>
                    </a:ext>
                  </a:extLst>
                </a:gridCol>
              </a:tblGrid>
              <a:tr h="1208773">
                <a:tc>
                  <a:txBody>
                    <a:bodyPr/>
                    <a:lstStyle/>
                    <a:p>
                      <a:pPr marL="0" algn="l" defTabSz="914400" rtl="0" eaLnBrk="1" latinLnBrk="0" hangingPunct="1"/>
                      <a:r>
                        <a:rPr lang="en-AU" sz="1100" b="1" kern="1200" baseline="0" dirty="0">
                          <a:solidFill>
                            <a:schemeClr val="tx1"/>
                          </a:solidFill>
                          <a:latin typeface="Arial" panose="020B0604020202020204" pitchFamily="34" charset="0"/>
                          <a:ea typeface="+mn-ea"/>
                          <a:cs typeface="Arial" panose="020B0604020202020204" pitchFamily="34" charset="0"/>
                        </a:rPr>
                        <a:t>Deliverables</a:t>
                      </a:r>
                    </a:p>
                    <a:p>
                      <a:pPr marL="171450" indent="-171450" algn="l" defTabSz="914400" rtl="0" eaLnBrk="1" latinLnBrk="0" hangingPunct="1">
                        <a:spcBef>
                          <a:spcPts val="600"/>
                        </a:spcBef>
                        <a:buFont typeface="Arial" panose="020B0604020202020204" pitchFamily="34" charset="0"/>
                        <a:buChar char="•"/>
                        <a:defRPr/>
                      </a:pPr>
                      <a:r>
                        <a:rPr lang="en-AU" sz="1100" b="0" kern="1200" baseline="0" dirty="0">
                          <a:solidFill>
                            <a:schemeClr val="tx1"/>
                          </a:solidFill>
                          <a:latin typeface="Arial" panose="020B0604020202020204" pitchFamily="34" charset="0"/>
                          <a:ea typeface="+mn-ea"/>
                          <a:cs typeface="Arial" panose="020B0604020202020204" pitchFamily="34" charset="0"/>
                        </a:rPr>
                        <a:t>What key activities does our initiative require to meet the value proposition?</a:t>
                      </a:r>
                    </a:p>
                    <a:p>
                      <a:pPr marL="171450" indent="-171450" algn="l" defTabSz="914400" rtl="0" eaLnBrk="1" latinLnBrk="0" hangingPunct="1">
                        <a:buFont typeface="Arial" panose="020B0604020202020204" pitchFamily="34" charset="0"/>
                        <a:buChar char="•"/>
                      </a:pPr>
                      <a:r>
                        <a:rPr lang="en-AU" sz="1100" b="0" kern="1200" baseline="0" dirty="0">
                          <a:solidFill>
                            <a:schemeClr val="tx1"/>
                          </a:solidFill>
                          <a:latin typeface="Arial" panose="020B0604020202020204" pitchFamily="34" charset="0"/>
                          <a:ea typeface="+mn-ea"/>
                          <a:cs typeface="Arial" panose="020B0604020202020204" pitchFamily="34" charset="0"/>
                        </a:rPr>
                        <a:t>E.g. Generic role description </a:t>
                      </a:r>
                    </a:p>
                    <a:p>
                      <a:endParaRPr lang="en-AU" sz="1100" b="0" baseline="0"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l"/>
                      <a:r>
                        <a:rPr lang="en-AU" sz="1100" b="1" baseline="0" dirty="0">
                          <a:solidFill>
                            <a:schemeClr val="tx1"/>
                          </a:solidFill>
                          <a:latin typeface="Arial" panose="020B0604020202020204" pitchFamily="34" charset="0"/>
                          <a:cs typeface="Arial" panose="020B0604020202020204" pitchFamily="34" charset="0"/>
                        </a:rPr>
                        <a:t>Who’s involved?</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Who will be responsible for implementing?</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Who will be accountable for delivery?</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Who needs to be consulted?</a:t>
                      </a:r>
                    </a:p>
                  </a:txBody>
                  <a:tcPr>
                    <a:solidFill>
                      <a:schemeClr val="accent1">
                        <a:lumMod val="60000"/>
                        <a:lumOff val="40000"/>
                      </a:schemeClr>
                    </a:solidFill>
                  </a:tcPr>
                </a:tc>
                <a:tc>
                  <a:txBody>
                    <a:bodyPr/>
                    <a:lstStyle/>
                    <a:p>
                      <a:pPr marL="0" indent="0" algn="l">
                        <a:buFont typeface="Arial" panose="020B0604020202020204" pitchFamily="34" charset="0"/>
                        <a:buNone/>
                      </a:pPr>
                      <a:r>
                        <a:rPr lang="en-AU" sz="1100" b="1" baseline="0" dirty="0">
                          <a:solidFill>
                            <a:schemeClr val="tx1"/>
                          </a:solidFill>
                          <a:latin typeface="Arial" panose="020B0604020202020204" pitchFamily="34" charset="0"/>
                          <a:cs typeface="Arial" panose="020B0604020202020204" pitchFamily="34" charset="0"/>
                        </a:rPr>
                        <a:t>What’s the timeframe? </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When will we start?</a:t>
                      </a:r>
                    </a:p>
                    <a:p>
                      <a:pPr marL="171450" indent="-171450" algn="l">
                        <a:buFont typeface="Arial" panose="020B0604020202020204" pitchFamily="34" charset="0"/>
                        <a:buChar char="•"/>
                      </a:pPr>
                      <a:r>
                        <a:rPr lang="en-AU" sz="1100" b="0" baseline="0" dirty="0">
                          <a:solidFill>
                            <a:schemeClr val="tx1"/>
                          </a:solidFill>
                          <a:latin typeface="Arial" panose="020B0604020202020204" pitchFamily="34" charset="0"/>
                          <a:cs typeface="Arial" panose="020B0604020202020204" pitchFamily="34" charset="0"/>
                        </a:rPr>
                        <a:t>When will we finish?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baseline="0" dirty="0">
                          <a:solidFill>
                            <a:schemeClr val="tx1"/>
                          </a:solidFill>
                          <a:latin typeface="Arial" panose="020B0604020202020204" pitchFamily="34" charset="0"/>
                          <a:cs typeface="Arial" panose="020B0604020202020204" pitchFamily="34" charset="0"/>
                        </a:rPr>
                        <a:t>What are the key milestones?</a:t>
                      </a:r>
                    </a:p>
                  </a:txBody>
                  <a:tcPr>
                    <a:solidFill>
                      <a:schemeClr val="accent1">
                        <a:lumMod val="60000"/>
                        <a:lumOff val="40000"/>
                      </a:schemeClr>
                    </a:solidFill>
                  </a:tcPr>
                </a:tc>
                <a:extLst>
                  <a:ext uri="{0D108BD9-81ED-4DB2-BD59-A6C34878D82A}">
                    <a16:rowId xmlns:a16="http://schemas.microsoft.com/office/drawing/2014/main" val="4093097596"/>
                  </a:ext>
                </a:extLst>
              </a:tr>
            </a:tbl>
          </a:graphicData>
        </a:graphic>
      </p:graphicFrame>
      <p:sp>
        <p:nvSpPr>
          <p:cNvPr id="13" name="Slide Number Placeholder 19">
            <a:extLst>
              <a:ext uri="{FF2B5EF4-FFF2-40B4-BE49-F238E27FC236}">
                <a16:creationId xmlns:a16="http://schemas.microsoft.com/office/drawing/2014/main" id="{AEAE6681-7514-40D0-B2F9-0CA3161F8AD2}"/>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9</a:t>
            </a:fld>
            <a:endParaRPr lang="en-GB" dirty="0"/>
          </a:p>
        </p:txBody>
      </p:sp>
      <p:sp>
        <p:nvSpPr>
          <p:cNvPr id="28" name="Arrow: Right 27">
            <a:extLst>
              <a:ext uri="{FF2B5EF4-FFF2-40B4-BE49-F238E27FC236}">
                <a16:creationId xmlns:a16="http://schemas.microsoft.com/office/drawing/2014/main" id="{994602C2-B754-4BAA-A9E8-914289A4374A}"/>
              </a:ext>
            </a:extLst>
          </p:cNvPr>
          <p:cNvSpPr/>
          <p:nvPr/>
        </p:nvSpPr>
        <p:spPr>
          <a:xfrm>
            <a:off x="4101152" y="895316"/>
            <a:ext cx="7887647" cy="53130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586">
              <a:spcBef>
                <a:spcPts val="600"/>
              </a:spcBef>
              <a:defRPr/>
            </a:pPr>
            <a:r>
              <a:rPr lang="en-AU" sz="1400" b="1" dirty="0">
                <a:solidFill>
                  <a:schemeClr val="tx1"/>
                </a:solidFill>
                <a:latin typeface="Arial" panose="020B0604020202020204" pitchFamily="34" charset="0"/>
                <a:cs typeface="Arial" panose="020B0604020202020204" pitchFamily="34" charset="0"/>
              </a:rPr>
              <a:t>Overview of the Strategic Workforce Plan</a:t>
            </a:r>
          </a:p>
        </p:txBody>
      </p:sp>
      <p:graphicFrame>
        <p:nvGraphicFramePr>
          <p:cNvPr id="26" name="Table 5">
            <a:extLst>
              <a:ext uri="{FF2B5EF4-FFF2-40B4-BE49-F238E27FC236}">
                <a16:creationId xmlns:a16="http://schemas.microsoft.com/office/drawing/2014/main" id="{5CB0CF7B-84E4-413A-9A7E-4BE79CB8BB87}"/>
              </a:ext>
            </a:extLst>
          </p:cNvPr>
          <p:cNvGraphicFramePr>
            <a:graphicFrameLocks noGrp="1"/>
          </p:cNvGraphicFramePr>
          <p:nvPr>
            <p:extLst>
              <p:ext uri="{D42A27DB-BD31-4B8C-83A1-F6EECF244321}">
                <p14:modId xmlns:p14="http://schemas.microsoft.com/office/powerpoint/2010/main" val="1087413444"/>
              </p:ext>
            </p:extLst>
          </p:nvPr>
        </p:nvGraphicFramePr>
        <p:xfrm>
          <a:off x="190350" y="1029650"/>
          <a:ext cx="3803195" cy="4966446"/>
        </p:xfrm>
        <a:graphic>
          <a:graphicData uri="http://schemas.openxmlformats.org/drawingml/2006/table">
            <a:tbl>
              <a:tblPr firstRow="1" bandRow="1">
                <a:tableStyleId>{5C22544A-7EE6-4342-B048-85BDC9FD1C3A}</a:tableStyleId>
              </a:tblPr>
              <a:tblGrid>
                <a:gridCol w="3803195">
                  <a:extLst>
                    <a:ext uri="{9D8B030D-6E8A-4147-A177-3AD203B41FA5}">
                      <a16:colId xmlns:a16="http://schemas.microsoft.com/office/drawing/2014/main" val="3555242809"/>
                    </a:ext>
                  </a:extLst>
                </a:gridCol>
              </a:tblGrid>
              <a:tr h="1010288">
                <a:tc>
                  <a:txBody>
                    <a:bodyPr/>
                    <a:lstStyle/>
                    <a:p>
                      <a:pPr algn="l" defTabSz="957586">
                        <a:spcBef>
                          <a:spcPts val="0"/>
                        </a:spcBef>
                        <a:defRPr/>
                      </a:pPr>
                      <a:r>
                        <a:rPr lang="en-AU" sz="1200" b="1" dirty="0">
                          <a:solidFill>
                            <a:schemeClr val="tx1"/>
                          </a:solidFill>
                          <a:latin typeface="Arial" panose="020B0604020202020204" pitchFamily="34" charset="0"/>
                          <a:cs typeface="Arial" panose="020B0604020202020204" pitchFamily="34" charset="0"/>
                        </a:rPr>
                        <a:t>What is it?</a:t>
                      </a:r>
                    </a:p>
                    <a:p>
                      <a:pPr marL="171450" indent="-171450" algn="l" defTabSz="957586">
                        <a:spcBef>
                          <a:spcPts val="0"/>
                        </a:spcBef>
                        <a:buFont typeface="Wingdings" panose="05000000000000000000" pitchFamily="2" charset="2"/>
                        <a:buChar char="§"/>
                        <a:defRPr/>
                      </a:pPr>
                      <a:r>
                        <a:rPr lang="en-AU" sz="1000" b="0" dirty="0">
                          <a:solidFill>
                            <a:schemeClr val="tx1"/>
                          </a:solidFill>
                          <a:latin typeface="Arial" panose="020B0604020202020204" pitchFamily="34" charset="0"/>
                          <a:cs typeface="Arial" panose="020B0604020202020204" pitchFamily="34" charset="0"/>
                        </a:rPr>
                        <a:t>Describe the initiative in 1-2 sentences e.g. </a:t>
                      </a:r>
                      <a:r>
                        <a:rPr lang="en-AU" sz="1000" b="0" i="1" dirty="0">
                          <a:solidFill>
                            <a:schemeClr val="tx1"/>
                          </a:solidFill>
                          <a:latin typeface="Arial" panose="020B0604020202020204" pitchFamily="34" charset="0"/>
                          <a:cs typeface="Arial" panose="020B0604020202020204" pitchFamily="34" charset="0"/>
                        </a:rPr>
                        <a:t>For non-specialised and technical roles, employees are employed by NSW Government and deployed via secondment - employed by NSW Government and deployed according to needs and priorities</a:t>
                      </a:r>
                    </a:p>
                  </a:txBody>
                  <a:tcPr>
                    <a:solidFill>
                      <a:schemeClr val="tx2">
                        <a:lumMod val="40000"/>
                        <a:lumOff val="60000"/>
                      </a:schemeClr>
                    </a:solidFill>
                  </a:tcPr>
                </a:tc>
                <a:extLst>
                  <a:ext uri="{0D108BD9-81ED-4DB2-BD59-A6C34878D82A}">
                    <a16:rowId xmlns:a16="http://schemas.microsoft.com/office/drawing/2014/main" val="3031614163"/>
                  </a:ext>
                </a:extLst>
              </a:tr>
              <a:tr h="713144">
                <a:tc>
                  <a:txBody>
                    <a:bodyPr/>
                    <a:lstStyle/>
                    <a:p>
                      <a:pPr algn="l" defTabSz="957586">
                        <a:spcBef>
                          <a:spcPts val="600"/>
                        </a:spcBef>
                        <a:defRPr/>
                      </a:pPr>
                      <a:r>
                        <a:rPr lang="en-AU" sz="1200" b="1">
                          <a:solidFill>
                            <a:schemeClr val="tx1"/>
                          </a:solidFill>
                          <a:latin typeface="Arial" panose="020B0604020202020204" pitchFamily="34" charset="0"/>
                          <a:cs typeface="Arial" panose="020B0604020202020204" pitchFamily="34" charset="0"/>
                        </a:rPr>
                        <a:t>What are the value propositions?</a:t>
                      </a:r>
                    </a:p>
                    <a:p>
                      <a:pPr marL="171450" indent="-171450" algn="l" defTabSz="957586">
                        <a:buFont typeface="Wingdings" panose="05000000000000000000" pitchFamily="2" charset="2"/>
                        <a:buChar char="§"/>
                        <a:defRPr/>
                      </a:pPr>
                      <a:r>
                        <a:rPr lang="en-AU" sz="1000">
                          <a:solidFill>
                            <a:schemeClr val="tx1"/>
                          </a:solidFill>
                          <a:latin typeface="Arial" panose="020B0604020202020204" pitchFamily="34" charset="0"/>
                          <a:cs typeface="Arial" panose="020B0604020202020204" pitchFamily="34" charset="0"/>
                        </a:rPr>
                        <a:t>What value is delivered to the organisation, employee and customer?</a:t>
                      </a:r>
                    </a:p>
                    <a:p>
                      <a:pPr marL="171450" indent="-171450" algn="l" defTabSz="957586">
                        <a:buFont typeface="Wingdings" panose="05000000000000000000" pitchFamily="2" charset="2"/>
                        <a:buChar char="§"/>
                        <a:defRPr/>
                      </a:pPr>
                      <a:r>
                        <a:rPr lang="en-AU" sz="1000">
                          <a:solidFill>
                            <a:schemeClr val="tx1"/>
                          </a:solidFill>
                          <a:latin typeface="Arial" panose="020B0604020202020204" pitchFamily="34" charset="0"/>
                          <a:cs typeface="Arial" panose="020B0604020202020204" pitchFamily="34" charset="0"/>
                        </a:rPr>
                        <a:t>What problem are we helping to solve?</a:t>
                      </a:r>
                    </a:p>
                  </a:txBody>
                  <a:tcPr>
                    <a:solidFill>
                      <a:schemeClr val="tx2">
                        <a:lumMod val="20000"/>
                        <a:lumOff val="80000"/>
                      </a:schemeClr>
                    </a:solidFill>
                  </a:tcPr>
                </a:tc>
                <a:extLst>
                  <a:ext uri="{0D108BD9-81ED-4DB2-BD59-A6C34878D82A}">
                    <a16:rowId xmlns:a16="http://schemas.microsoft.com/office/drawing/2014/main" val="4161735597"/>
                  </a:ext>
                </a:extLst>
              </a:tr>
              <a:tr h="713144">
                <a:tc>
                  <a:txBody>
                    <a:bodyPr/>
                    <a:lstStyle/>
                    <a:p>
                      <a:pPr algn="l" defTabSz="957586">
                        <a:spcBef>
                          <a:spcPts val="600"/>
                        </a:spcBef>
                        <a:defRPr/>
                      </a:pPr>
                      <a:r>
                        <a:rPr lang="en-AU" sz="1200" b="1" dirty="0">
                          <a:solidFill>
                            <a:schemeClr val="tx1"/>
                          </a:solidFill>
                          <a:latin typeface="Arial" panose="020B0604020202020204" pitchFamily="34" charset="0"/>
                          <a:cs typeface="Arial" panose="020B0604020202020204" pitchFamily="34" charset="0"/>
                        </a:rPr>
                        <a:t>What is the scope?</a:t>
                      </a:r>
                    </a:p>
                    <a:p>
                      <a:pPr marL="171450" indent="-171450" algn="l" defTabSz="957586">
                        <a:spcBef>
                          <a:spcPts val="0"/>
                        </a:spcBef>
                        <a:buFont typeface="Wingdings" panose="05000000000000000000" pitchFamily="2" charset="2"/>
                        <a:buChar char="§"/>
                        <a:defRPr/>
                      </a:pPr>
                      <a:r>
                        <a:rPr lang="en-AU" sz="1000" dirty="0">
                          <a:solidFill>
                            <a:schemeClr val="tx1"/>
                          </a:solidFill>
                          <a:latin typeface="Arial" panose="020B0604020202020204" pitchFamily="34" charset="0"/>
                          <a:cs typeface="Arial" panose="020B0604020202020204" pitchFamily="34" charset="0"/>
                        </a:rPr>
                        <a:t>What are the parameters you will work within? </a:t>
                      </a:r>
                    </a:p>
                    <a:p>
                      <a:pPr marL="171450" indent="-171450" algn="l" defTabSz="957586">
                        <a:spcBef>
                          <a:spcPts val="0"/>
                        </a:spcBef>
                        <a:buFont typeface="Wingdings" panose="05000000000000000000" pitchFamily="2" charset="2"/>
                        <a:buChar char="§"/>
                        <a:defRPr/>
                      </a:pPr>
                      <a:r>
                        <a:rPr lang="en-AU" sz="1000" dirty="0">
                          <a:solidFill>
                            <a:schemeClr val="tx1"/>
                          </a:solidFill>
                          <a:latin typeface="Arial" panose="020B0604020202020204" pitchFamily="34" charset="0"/>
                          <a:cs typeface="Arial" panose="020B0604020202020204" pitchFamily="34" charset="0"/>
                        </a:rPr>
                        <a:t>What existing work is underway or planned in each agency that this work aligns with or complements?</a:t>
                      </a:r>
                    </a:p>
                  </a:txBody>
                  <a:tcPr>
                    <a:solidFill>
                      <a:schemeClr val="tx2">
                        <a:lumMod val="40000"/>
                        <a:lumOff val="60000"/>
                      </a:schemeClr>
                    </a:solidFill>
                  </a:tcPr>
                </a:tc>
                <a:extLst>
                  <a:ext uri="{0D108BD9-81ED-4DB2-BD59-A6C34878D82A}">
                    <a16:rowId xmlns:a16="http://schemas.microsoft.com/office/drawing/2014/main" val="1133146508"/>
                  </a:ext>
                </a:extLst>
              </a:tr>
              <a:tr h="502734">
                <a:tc>
                  <a:txBody>
                    <a:bodyPr/>
                    <a:lstStyle/>
                    <a:p>
                      <a:pPr algn="l" defTabSz="957586">
                        <a:spcBef>
                          <a:spcPts val="0"/>
                        </a:spcBef>
                        <a:defRPr/>
                      </a:pPr>
                      <a:r>
                        <a:rPr lang="en-AU" sz="1200" b="1">
                          <a:solidFill>
                            <a:schemeClr val="tx1"/>
                          </a:solidFill>
                          <a:latin typeface="Arial" panose="020B0604020202020204" pitchFamily="34" charset="0"/>
                          <a:cs typeface="Arial" panose="020B0604020202020204" pitchFamily="34" charset="0"/>
                        </a:rPr>
                        <a:t>What are the risks and barriers?</a:t>
                      </a:r>
                    </a:p>
                    <a:p>
                      <a:pPr marL="0" indent="-171450" algn="l" defTabSz="957586">
                        <a:spcBef>
                          <a:spcPts val="0"/>
                        </a:spcBef>
                        <a:buFont typeface="Wingdings" panose="05000000000000000000" pitchFamily="2" charset="2"/>
                        <a:buChar char="§"/>
                        <a:defRPr/>
                      </a:pPr>
                      <a:r>
                        <a:rPr lang="en-AU" sz="1000">
                          <a:solidFill>
                            <a:schemeClr val="tx1"/>
                          </a:solidFill>
                          <a:latin typeface="Arial" panose="020B0604020202020204" pitchFamily="34" charset="0"/>
                          <a:cs typeface="Arial" panose="020B0604020202020204" pitchFamily="34" charset="0"/>
                        </a:rPr>
                        <a:t>What could cause the project to fail?</a:t>
                      </a:r>
                    </a:p>
                  </a:txBody>
                  <a:tcPr>
                    <a:solidFill>
                      <a:schemeClr val="tx2">
                        <a:lumMod val="20000"/>
                        <a:lumOff val="80000"/>
                      </a:schemeClr>
                    </a:solidFill>
                  </a:tcPr>
                </a:tc>
                <a:extLst>
                  <a:ext uri="{0D108BD9-81ED-4DB2-BD59-A6C34878D82A}">
                    <a16:rowId xmlns:a16="http://schemas.microsoft.com/office/drawing/2014/main" val="2053724174"/>
                  </a:ext>
                </a:extLst>
              </a:tr>
              <a:tr h="574216">
                <a:tc>
                  <a:txBody>
                    <a:bodyPr/>
                    <a:lstStyle/>
                    <a:p>
                      <a:pPr algn="l" defTabSz="957586">
                        <a:spcBef>
                          <a:spcPts val="600"/>
                        </a:spcBef>
                        <a:defRPr/>
                      </a:pPr>
                      <a:r>
                        <a:rPr lang="en-AU" sz="1200" b="1">
                          <a:solidFill>
                            <a:schemeClr val="tx1"/>
                          </a:solidFill>
                          <a:latin typeface="Arial" panose="020B0604020202020204" pitchFamily="34" charset="0"/>
                          <a:cs typeface="Arial" panose="020B0604020202020204" pitchFamily="34" charset="0"/>
                        </a:rPr>
                        <a:t>What delivery options are there?</a:t>
                      </a:r>
                    </a:p>
                    <a:p>
                      <a:pPr marL="171450" indent="-171450" algn="l" defTabSz="957586">
                        <a:buFont typeface="Wingdings" panose="05000000000000000000" pitchFamily="2" charset="2"/>
                        <a:buChar char="§"/>
                        <a:defRPr/>
                      </a:pPr>
                      <a:r>
                        <a:rPr lang="en-AU" sz="1000">
                          <a:solidFill>
                            <a:schemeClr val="tx1"/>
                          </a:solidFill>
                          <a:latin typeface="Arial" panose="020B0604020202020204" pitchFamily="34" charset="0"/>
                          <a:cs typeface="Arial" panose="020B0604020202020204" pitchFamily="34" charset="0"/>
                        </a:rPr>
                        <a:t>How might we go about this? </a:t>
                      </a:r>
                    </a:p>
                    <a:p>
                      <a:pPr marL="171450" indent="-171450" algn="l" defTabSz="957586">
                        <a:buFont typeface="Wingdings" panose="05000000000000000000" pitchFamily="2" charset="2"/>
                        <a:buChar char="§"/>
                        <a:defRPr/>
                      </a:pPr>
                      <a:r>
                        <a:rPr lang="en-AU" sz="1000">
                          <a:solidFill>
                            <a:schemeClr val="tx1"/>
                          </a:solidFill>
                          <a:latin typeface="Arial" panose="020B0604020202020204" pitchFamily="34" charset="0"/>
                          <a:cs typeface="Arial" panose="020B0604020202020204" pitchFamily="34" charset="0"/>
                        </a:rPr>
                        <a:t>What options are there?</a:t>
                      </a:r>
                    </a:p>
                  </a:txBody>
                  <a:tcPr>
                    <a:solidFill>
                      <a:schemeClr val="tx2">
                        <a:lumMod val="40000"/>
                        <a:lumOff val="60000"/>
                      </a:schemeClr>
                    </a:solidFill>
                  </a:tcPr>
                </a:tc>
                <a:extLst>
                  <a:ext uri="{0D108BD9-81ED-4DB2-BD59-A6C34878D82A}">
                    <a16:rowId xmlns:a16="http://schemas.microsoft.com/office/drawing/2014/main" val="1294943266"/>
                  </a:ext>
                </a:extLst>
              </a:tr>
              <a:tr h="757716">
                <a:tc>
                  <a:txBody>
                    <a:bodyPr/>
                    <a:lstStyle/>
                    <a:p>
                      <a:pPr algn="l" defTabSz="957586" rtl="0" eaLnBrk="1" latinLnBrk="0" hangingPunct="1">
                        <a:spcBef>
                          <a:spcPts val="600"/>
                        </a:spcBef>
                        <a:defRPr/>
                      </a:pPr>
                      <a:r>
                        <a:rPr lang="en-AU" sz="1200" b="1" kern="1200">
                          <a:solidFill>
                            <a:schemeClr val="tx1"/>
                          </a:solidFill>
                          <a:latin typeface="Arial" panose="020B0604020202020204" pitchFamily="34" charset="0"/>
                          <a:ea typeface="+mn-ea"/>
                          <a:cs typeface="Arial" panose="020B0604020202020204" pitchFamily="34" charset="0"/>
                        </a:rPr>
                        <a:t>What are the outcomes and how are they measured?</a:t>
                      </a:r>
                    </a:p>
                    <a:p>
                      <a:pPr marL="171450" indent="-171450" algn="l" defTabSz="957586" rtl="0" eaLnBrk="1" latinLnBrk="0" hangingPunct="1">
                        <a:buFont typeface="Wingdings" panose="05000000000000000000" pitchFamily="2" charset="2"/>
                        <a:buChar char="§"/>
                        <a:defRPr/>
                      </a:pPr>
                      <a:r>
                        <a:rPr lang="en-AU" sz="1050" b="0" kern="1200">
                          <a:solidFill>
                            <a:schemeClr val="tx1"/>
                          </a:solidFill>
                          <a:latin typeface="Arial" panose="020B0604020202020204" pitchFamily="34" charset="0"/>
                          <a:ea typeface="+mn-ea"/>
                          <a:cs typeface="Arial" panose="020B0604020202020204" pitchFamily="34" charset="0"/>
                        </a:rPr>
                        <a:t>What does success look like?</a:t>
                      </a:r>
                    </a:p>
                    <a:p>
                      <a:pPr marL="171450" indent="-171450" algn="l" defTabSz="957586" rtl="0" eaLnBrk="1" latinLnBrk="0" hangingPunct="1">
                        <a:buFont typeface="Wingdings" panose="05000000000000000000" pitchFamily="2" charset="2"/>
                        <a:buChar char="§"/>
                        <a:defRPr/>
                      </a:pPr>
                      <a:r>
                        <a:rPr lang="en-AU" sz="1050" b="0" kern="1200">
                          <a:solidFill>
                            <a:schemeClr val="tx1"/>
                          </a:solidFill>
                          <a:latin typeface="Arial" panose="020B0604020202020204" pitchFamily="34" charset="0"/>
                          <a:ea typeface="+mn-ea"/>
                          <a:cs typeface="Arial" panose="020B0604020202020204" pitchFamily="34" charset="0"/>
                        </a:rPr>
                        <a:t>How will we know we’ve achieved it? </a:t>
                      </a:r>
                    </a:p>
                  </a:txBody>
                  <a:tcPr>
                    <a:solidFill>
                      <a:schemeClr val="tx2">
                        <a:lumMod val="20000"/>
                        <a:lumOff val="80000"/>
                      </a:schemeClr>
                    </a:solidFill>
                  </a:tcPr>
                </a:tc>
                <a:extLst>
                  <a:ext uri="{0D108BD9-81ED-4DB2-BD59-A6C34878D82A}">
                    <a16:rowId xmlns:a16="http://schemas.microsoft.com/office/drawing/2014/main" val="107484385"/>
                  </a:ext>
                </a:extLst>
              </a:tr>
              <a:tr h="607992">
                <a:tc>
                  <a:txBody>
                    <a:bodyPr/>
                    <a:lstStyle/>
                    <a:p>
                      <a:pPr algn="l" defTabSz="957586">
                        <a:spcBef>
                          <a:spcPts val="600"/>
                        </a:spcBef>
                        <a:defRPr/>
                      </a:pPr>
                      <a:r>
                        <a:rPr lang="en-AU" sz="1200" b="1" dirty="0">
                          <a:solidFill>
                            <a:schemeClr val="tx1"/>
                          </a:solidFill>
                          <a:latin typeface="Arial" panose="020B0604020202020204" pitchFamily="34" charset="0"/>
                          <a:cs typeface="Arial" panose="020B0604020202020204" pitchFamily="34" charset="0"/>
                        </a:rPr>
                        <a:t>Total cost</a:t>
                      </a:r>
                    </a:p>
                    <a:p>
                      <a:pPr marL="171450" indent="-171450" algn="l" defTabSz="957586">
                        <a:buFont typeface="Wingdings" panose="05000000000000000000" pitchFamily="2" charset="2"/>
                        <a:buChar char="§"/>
                        <a:defRPr/>
                      </a:pPr>
                      <a:r>
                        <a:rPr lang="en-AU" sz="1000" b="0" dirty="0">
                          <a:solidFill>
                            <a:schemeClr val="tx1"/>
                          </a:solidFill>
                          <a:latin typeface="Arial" panose="020B0604020202020204" pitchFamily="34" charset="0"/>
                          <a:cs typeface="Arial" panose="020B0604020202020204" pitchFamily="34" charset="0"/>
                        </a:rPr>
                        <a:t>How much is it going to cost?</a:t>
                      </a:r>
                    </a:p>
                    <a:p>
                      <a:pPr marL="171450" indent="-171450" algn="l" defTabSz="957586">
                        <a:buFont typeface="Wingdings" panose="05000000000000000000" pitchFamily="2" charset="2"/>
                        <a:buChar char="§"/>
                        <a:defRPr/>
                      </a:pPr>
                      <a:r>
                        <a:rPr lang="en-AU" sz="1000" b="0" dirty="0">
                          <a:solidFill>
                            <a:schemeClr val="tx1"/>
                          </a:solidFill>
                          <a:latin typeface="Arial" panose="020B0604020202020204" pitchFamily="34" charset="0"/>
                          <a:cs typeface="Arial" panose="020B0604020202020204" pitchFamily="34" charset="0"/>
                        </a:rPr>
                        <a:t>Where will the funding come from?</a:t>
                      </a:r>
                    </a:p>
                  </a:txBody>
                  <a:tcPr>
                    <a:solidFill>
                      <a:schemeClr val="tx2">
                        <a:lumMod val="40000"/>
                        <a:lumOff val="60000"/>
                      </a:schemeClr>
                    </a:solidFill>
                  </a:tcPr>
                </a:tc>
                <a:extLst>
                  <a:ext uri="{0D108BD9-81ED-4DB2-BD59-A6C34878D82A}">
                    <a16:rowId xmlns:a16="http://schemas.microsoft.com/office/drawing/2014/main" val="3048383949"/>
                  </a:ext>
                </a:extLst>
              </a:tr>
            </a:tbl>
          </a:graphicData>
        </a:graphic>
      </p:graphicFrame>
      <p:pic>
        <p:nvPicPr>
          <p:cNvPr id="27" name="Picture 26" descr="Implement icon">
            <a:extLst>
              <a:ext uri="{FF2B5EF4-FFF2-40B4-BE49-F238E27FC236}">
                <a16:creationId xmlns:a16="http://schemas.microsoft.com/office/drawing/2014/main" id="{41FBB120-D9DE-4E9E-9FEC-B3B92D394ED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39699" y="99519"/>
            <a:ext cx="844259" cy="844259"/>
          </a:xfrm>
          <a:prstGeom prst="rect">
            <a:avLst/>
          </a:prstGeom>
        </p:spPr>
      </p:pic>
    </p:spTree>
    <p:extLst>
      <p:ext uri="{BB962C8B-B14F-4D97-AF65-F5344CB8AC3E}">
        <p14:creationId xmlns:p14="http://schemas.microsoft.com/office/powerpoint/2010/main" val="1713961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SW PSC">
  <a:themeElements>
    <a:clrScheme name="PSC">
      <a:dk1>
        <a:srgbClr val="000000"/>
      </a:dk1>
      <a:lt1>
        <a:srgbClr val="FFFFFF"/>
      </a:lt1>
      <a:dk2>
        <a:srgbClr val="3E2C56"/>
      </a:dk2>
      <a:lt2>
        <a:srgbClr val="D7D3CC"/>
      </a:lt2>
      <a:accent1>
        <a:srgbClr val="13D0CA"/>
      </a:accent1>
      <a:accent2>
        <a:srgbClr val="00857C"/>
      </a:accent2>
      <a:accent3>
        <a:srgbClr val="A6BBC9"/>
      </a:accent3>
      <a:accent4>
        <a:srgbClr val="4E748B"/>
      </a:accent4>
      <a:accent5>
        <a:srgbClr val="A3D55F"/>
      </a:accent5>
      <a:accent6>
        <a:srgbClr val="04874C"/>
      </a:accent6>
      <a:hlink>
        <a:srgbClr val="0056B8"/>
      </a:hlink>
      <a:folHlink>
        <a:srgbClr val="3CB3E7"/>
      </a:folHlink>
    </a:clrScheme>
    <a:fontScheme name="PS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General-PowerPoint-template-2021v2.potx" id="{D04A4764-AE4C-4DBE-B993-C79D7C515552}" vid="{1C8EE5DD-C5BA-46E9-8D24-4AE957C7AE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7DCB8243C0124689424FFB65F8BA1F" ma:contentTypeVersion="11" ma:contentTypeDescription="Create a new document." ma:contentTypeScope="" ma:versionID="bde31d8e894fdf8817e68ed56d4e5071">
  <xsd:schema xmlns:xsd="http://www.w3.org/2001/XMLSchema" xmlns:xs="http://www.w3.org/2001/XMLSchema" xmlns:p="http://schemas.microsoft.com/office/2006/metadata/properties" xmlns:ns2="2987dd7b-ad3b-4fa3-93b7-f1b6a40c259c" xmlns:ns3="be10ce44-c66e-469b-8f9a-44f6cf8d73cc" targetNamespace="http://schemas.microsoft.com/office/2006/metadata/properties" ma:root="true" ma:fieldsID="ca2ffbd8b5beb31beb6f6df91c28f3fe" ns2:_="" ns3:_="">
    <xsd:import namespace="2987dd7b-ad3b-4fa3-93b7-f1b6a40c259c"/>
    <xsd:import namespace="be10ce44-c66e-469b-8f9a-44f6cf8d73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7dd7b-ad3b-4fa3-93b7-f1b6a40c2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10ce44-c66e-469b-8f9a-44f6cf8d73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8694D4-B8C5-46F4-A8CD-1E3EA02DF8B6}">
  <ds:schemaRefs>
    <ds:schemaRef ds:uri="http://schemas.microsoft.com/office/infopath/2007/PartnerControls"/>
    <ds:schemaRef ds:uri="http://purl.org/dc/elements/1.1/"/>
    <ds:schemaRef ds:uri="http://schemas.microsoft.com/office/2006/documentManagement/types"/>
    <ds:schemaRef ds:uri="be10ce44-c66e-469b-8f9a-44f6cf8d73cc"/>
    <ds:schemaRef ds:uri="http://schemas.microsoft.com/office/2006/metadata/properties"/>
    <ds:schemaRef ds:uri="http://purl.org/dc/terms/"/>
    <ds:schemaRef ds:uri="http://www.w3.org/XML/1998/namespace"/>
    <ds:schemaRef ds:uri="http://schemas.openxmlformats.org/package/2006/metadata/core-properties"/>
    <ds:schemaRef ds:uri="2987dd7b-ad3b-4fa3-93b7-f1b6a40c259c"/>
    <ds:schemaRef ds:uri="http://purl.org/dc/dcmitype/"/>
  </ds:schemaRefs>
</ds:datastoreItem>
</file>

<file path=customXml/itemProps2.xml><?xml version="1.0" encoding="utf-8"?>
<ds:datastoreItem xmlns:ds="http://schemas.openxmlformats.org/officeDocument/2006/customXml" ds:itemID="{7A488FDB-35B4-4F30-9F8F-036663ADA8C2}">
  <ds:schemaRefs>
    <ds:schemaRef ds:uri="http://schemas.microsoft.com/sharepoint/v3/contenttype/forms"/>
  </ds:schemaRefs>
</ds:datastoreItem>
</file>

<file path=customXml/itemProps3.xml><?xml version="1.0" encoding="utf-8"?>
<ds:datastoreItem xmlns:ds="http://schemas.openxmlformats.org/officeDocument/2006/customXml" ds:itemID="{30AD11BA-C11A-4988-820B-6238CEE584EE}">
  <ds:schemaRefs>
    <ds:schemaRef ds:uri="2987dd7b-ad3b-4fa3-93b7-f1b6a40c259c"/>
    <ds:schemaRef ds:uri="be10ce44-c66e-469b-8f9a-44f6cf8d73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5198</TotalTime>
  <Words>1735</Words>
  <Application>Microsoft Office PowerPoint</Application>
  <PresentationFormat>Widescreen</PresentationFormat>
  <Paragraphs>204</Paragraphs>
  <Slides>10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 Regular</vt:lpstr>
      <vt:lpstr>Calibri</vt:lpstr>
      <vt:lpstr>Calibri Light</vt:lpstr>
      <vt:lpstr>Courier New</vt:lpstr>
      <vt:lpstr>Wingdings</vt:lpstr>
      <vt:lpstr>Office Theme</vt:lpstr>
      <vt:lpstr>NSW PSC</vt:lpstr>
      <vt:lpstr>Considering workforce strategies</vt:lpstr>
      <vt:lpstr>Goal of the Implement stage</vt:lpstr>
      <vt:lpstr>Considering workforce options – the 6 B's </vt:lpstr>
      <vt:lpstr>Options for workforce supply – the 6 B's</vt:lpstr>
      <vt:lpstr>1) Considering Workforce Options – Decision Framework</vt:lpstr>
      <vt:lpstr>1) Considering Workforce Options – Decision Framework (continued)</vt:lpstr>
      <vt:lpstr>1) Considering Workforce Options – Decision Framework (continued)</vt:lpstr>
      <vt:lpstr>2) Building your plan</vt:lpstr>
      <vt:lpstr>2) Building your plan tool</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Mandla</dc:creator>
  <cp:lastModifiedBy>Sophie Wright</cp:lastModifiedBy>
  <cp:revision>47</cp:revision>
  <dcterms:created xsi:type="dcterms:W3CDTF">2020-08-28T02:33:22Z</dcterms:created>
  <dcterms:modified xsi:type="dcterms:W3CDTF">2021-08-16T08:59:34Z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0x0101000A7DCB8243C0124689424FFB65F8BA1F</vt:lpwstr>
  </property>
</Properties>
</file>