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5"/>
  </p:sldMasterIdLst>
  <p:notesMasterIdLst>
    <p:notesMasterId r:id="rId12"/>
  </p:notesMasterIdLst>
  <p:handoutMasterIdLst>
    <p:handoutMasterId r:id="rId13"/>
  </p:handoutMasterIdLst>
  <p:sldIdLst>
    <p:sldId id="295" r:id="rId6"/>
    <p:sldId id="425" r:id="rId7"/>
    <p:sldId id="404" r:id="rId8"/>
    <p:sldId id="406" r:id="rId9"/>
    <p:sldId id="424" r:id="rId10"/>
    <p:sldId id="408" r:id="rId11"/>
  </p:sldIdLst>
  <p:sldSz cx="10693400" cy="7561263"/>
  <p:notesSz cx="6805613" cy="9939338"/>
  <p:defaultTextStyle>
    <a:defPPr>
      <a:defRPr lang="en-AU"/>
    </a:defPPr>
    <a:lvl1pPr algn="l" defTabSz="993775" rtl="0" fontAlgn="base">
      <a:spcBef>
        <a:spcPct val="0"/>
      </a:spcBef>
      <a:spcAft>
        <a:spcPct val="0"/>
      </a:spcAft>
      <a:defRPr sz="1900" kern="1200">
        <a:solidFill>
          <a:schemeClr val="tx1"/>
        </a:solidFill>
        <a:latin typeface="Georgia" pitchFamily="18" charset="0"/>
        <a:ea typeface="+mn-ea"/>
        <a:cs typeface="Arial" charset="0"/>
      </a:defRPr>
    </a:lvl1pPr>
    <a:lvl2pPr marL="495300" indent="49213" algn="l" defTabSz="993775" rtl="0" fontAlgn="base">
      <a:spcBef>
        <a:spcPct val="0"/>
      </a:spcBef>
      <a:spcAft>
        <a:spcPct val="0"/>
      </a:spcAft>
      <a:defRPr sz="1900" kern="1200">
        <a:solidFill>
          <a:schemeClr val="tx1"/>
        </a:solidFill>
        <a:latin typeface="Georgia" pitchFamily="18" charset="0"/>
        <a:ea typeface="+mn-ea"/>
        <a:cs typeface="Arial" charset="0"/>
      </a:defRPr>
    </a:lvl2pPr>
    <a:lvl3pPr marL="993775" indent="95250" algn="l" defTabSz="993775" rtl="0" fontAlgn="base">
      <a:spcBef>
        <a:spcPct val="0"/>
      </a:spcBef>
      <a:spcAft>
        <a:spcPct val="0"/>
      </a:spcAft>
      <a:defRPr sz="1900" kern="1200">
        <a:solidFill>
          <a:schemeClr val="tx1"/>
        </a:solidFill>
        <a:latin typeface="Georgia" pitchFamily="18" charset="0"/>
        <a:ea typeface="+mn-ea"/>
        <a:cs typeface="Arial" charset="0"/>
      </a:defRPr>
    </a:lvl3pPr>
    <a:lvl4pPr marL="1490663" indent="144463" algn="l" defTabSz="993775" rtl="0" fontAlgn="base">
      <a:spcBef>
        <a:spcPct val="0"/>
      </a:spcBef>
      <a:spcAft>
        <a:spcPct val="0"/>
      </a:spcAft>
      <a:defRPr sz="1900" kern="1200">
        <a:solidFill>
          <a:schemeClr val="tx1"/>
        </a:solidFill>
        <a:latin typeface="Georgia" pitchFamily="18" charset="0"/>
        <a:ea typeface="+mn-ea"/>
        <a:cs typeface="Arial" charset="0"/>
      </a:defRPr>
    </a:lvl4pPr>
    <a:lvl5pPr marL="1989138" indent="192088" algn="l" defTabSz="993775" rtl="0" fontAlgn="base">
      <a:spcBef>
        <a:spcPct val="0"/>
      </a:spcBef>
      <a:spcAft>
        <a:spcPct val="0"/>
      </a:spcAft>
      <a:defRPr sz="1900" kern="1200">
        <a:solidFill>
          <a:schemeClr val="tx1"/>
        </a:solidFill>
        <a:latin typeface="Georgia" pitchFamily="18" charset="0"/>
        <a:ea typeface="+mn-ea"/>
        <a:cs typeface="Arial" charset="0"/>
      </a:defRPr>
    </a:lvl5pPr>
    <a:lvl6pPr marL="2286000" algn="l" defTabSz="914400" rtl="0" eaLnBrk="1" latinLnBrk="0" hangingPunct="1">
      <a:defRPr sz="1900" kern="1200">
        <a:solidFill>
          <a:schemeClr val="tx1"/>
        </a:solidFill>
        <a:latin typeface="Georgia" pitchFamily="18" charset="0"/>
        <a:ea typeface="+mn-ea"/>
        <a:cs typeface="Arial" charset="0"/>
      </a:defRPr>
    </a:lvl6pPr>
    <a:lvl7pPr marL="2743200" algn="l" defTabSz="914400" rtl="0" eaLnBrk="1" latinLnBrk="0" hangingPunct="1">
      <a:defRPr sz="1900" kern="1200">
        <a:solidFill>
          <a:schemeClr val="tx1"/>
        </a:solidFill>
        <a:latin typeface="Georgia" pitchFamily="18" charset="0"/>
        <a:ea typeface="+mn-ea"/>
        <a:cs typeface="Arial" charset="0"/>
      </a:defRPr>
    </a:lvl7pPr>
    <a:lvl8pPr marL="3200400" algn="l" defTabSz="914400" rtl="0" eaLnBrk="1" latinLnBrk="0" hangingPunct="1">
      <a:defRPr sz="1900" kern="1200">
        <a:solidFill>
          <a:schemeClr val="tx1"/>
        </a:solidFill>
        <a:latin typeface="Georgia" pitchFamily="18" charset="0"/>
        <a:ea typeface="+mn-ea"/>
        <a:cs typeface="Arial" charset="0"/>
      </a:defRPr>
    </a:lvl8pPr>
    <a:lvl9pPr marL="3657600" algn="l" defTabSz="914400" rtl="0" eaLnBrk="1" latinLnBrk="0" hangingPunct="1">
      <a:defRPr sz="1900" kern="1200">
        <a:solidFill>
          <a:schemeClr val="tx1"/>
        </a:solidFill>
        <a:latin typeface="Georgia" pitchFamily="18" charset="0"/>
        <a:ea typeface="+mn-ea"/>
        <a:cs typeface="Arial" charset="0"/>
      </a:defRPr>
    </a:lvl9pPr>
  </p:defaultTextStyle>
  <p:extLst>
    <p:ext uri="{521415D9-36F7-43E2-AB2F-B90AF26B5E84}">
      <p14:sectionLst xmlns:p14="http://schemas.microsoft.com/office/powerpoint/2010/main">
        <p14:section name="Introduction" id="{32CC5CA5-67C5-4C3B-8E7A-416C57C2D477}">
          <p14:sldIdLst>
            <p14:sldId id="295"/>
          </p14:sldIdLst>
        </p14:section>
        <p14:section name="Overview" id="{29456715-F284-4EFE-8C5C-646D9D42F92D}">
          <p14:sldIdLst>
            <p14:sldId id="425"/>
          </p14:sldIdLst>
        </p14:section>
        <p14:section name="Case for Change" id="{F41D4F53-2CA2-4493-BE66-DF9874121D79}">
          <p14:sldIdLst/>
        </p14:section>
        <p14:section name="Aligned Vision" id="{88971C03-9C91-465D-97C4-8931FD980466}">
          <p14:sldIdLst>
            <p14:sldId id="404"/>
            <p14:sldId id="406"/>
            <p14:sldId id="424"/>
            <p14:sldId id="408"/>
          </p14:sldIdLst>
        </p14:section>
      </p14:sectionLst>
    </p:ext>
    <p:ext uri="{EFAFB233-063F-42B5-8137-9DF3F51BA10A}">
      <p15:sldGuideLst xmlns:p15="http://schemas.microsoft.com/office/powerpoint/2012/main">
        <p15:guide id="1" orient="horz" pos="2404" userDrawn="1">
          <p15:clr>
            <a:srgbClr val="A4A3A4"/>
          </p15:clr>
        </p15:guide>
        <p15:guide id="5"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avis" initials="KD" lastIdx="1" clrIdx="0"/>
  <p:cmAuthor id="1" name="Ed Bridgeland" initials="EB" lastIdx="1" clrIdx="1">
    <p:extLst>
      <p:ext uri="{19B8F6BF-5375-455C-9EA6-DF929625EA0E}">
        <p15:presenceInfo xmlns:p15="http://schemas.microsoft.com/office/powerpoint/2012/main" userId="S::ed.bridgeland@thirdhorizon.com.au::1fa965a2-3acd-4133-81e3-169273209b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BCEE0"/>
    <a:srgbClr val="C3FCFD"/>
    <a:srgbClr val="2FAA2B"/>
    <a:srgbClr val="FF6400"/>
    <a:srgbClr val="E81267"/>
    <a:srgbClr val="F2F2F2"/>
    <a:srgbClr val="05A6A9"/>
    <a:srgbClr val="F79EC1"/>
    <a:srgbClr val="F36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0" autoAdjust="0"/>
    <p:restoredTop sz="94981" autoAdjust="0"/>
  </p:normalViewPr>
  <p:slideViewPr>
    <p:cSldViewPr snapToGrid="0" showGuides="1">
      <p:cViewPr varScale="1">
        <p:scale>
          <a:sx n="112" d="100"/>
          <a:sy n="112" d="100"/>
        </p:scale>
        <p:origin x="1194" y="114"/>
      </p:cViewPr>
      <p:guideLst>
        <p:guide orient="horz" pos="2404"/>
        <p:guide pos="3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9575" cy="496888"/>
          </a:xfrm>
          <a:prstGeom prst="rect">
            <a:avLst/>
          </a:prstGeom>
        </p:spPr>
        <p:txBody>
          <a:bodyPr vert="horz" lIns="91409" tIns="45704" rIns="91409" bIns="45704" rtlCol="0"/>
          <a:lstStyle>
            <a:lvl1pPr algn="l">
              <a:defRPr sz="1200"/>
            </a:lvl1pPr>
          </a:lstStyle>
          <a:p>
            <a:endParaRPr lang="en-AU" dirty="0"/>
          </a:p>
        </p:txBody>
      </p:sp>
      <p:sp>
        <p:nvSpPr>
          <p:cNvPr id="3" name="Date Placeholder 2"/>
          <p:cNvSpPr>
            <a:spLocks noGrp="1"/>
          </p:cNvSpPr>
          <p:nvPr>
            <p:ph type="dt" sz="quarter" idx="1"/>
          </p:nvPr>
        </p:nvSpPr>
        <p:spPr>
          <a:xfrm>
            <a:off x="3854451" y="3"/>
            <a:ext cx="2949575" cy="496888"/>
          </a:xfrm>
          <a:prstGeom prst="rect">
            <a:avLst/>
          </a:prstGeom>
        </p:spPr>
        <p:txBody>
          <a:bodyPr vert="horz" lIns="91409" tIns="45704" rIns="91409" bIns="45704" rtlCol="0"/>
          <a:lstStyle>
            <a:lvl1pPr algn="r">
              <a:defRPr sz="1200"/>
            </a:lvl1pPr>
          </a:lstStyle>
          <a:p>
            <a:fld id="{132F9BBE-9415-4024-8178-8FFC42CAE037}" type="datetimeFigureOut">
              <a:rPr lang="en-AU" smtClean="0"/>
              <a:t>2/11/2020</a:t>
            </a:fld>
            <a:endParaRPr lang="en-AU" dirty="0"/>
          </a:p>
        </p:txBody>
      </p:sp>
      <p:sp>
        <p:nvSpPr>
          <p:cNvPr id="4" name="Footer Placeholder 3"/>
          <p:cNvSpPr>
            <a:spLocks noGrp="1"/>
          </p:cNvSpPr>
          <p:nvPr>
            <p:ph type="ftr" sz="quarter" idx="2"/>
          </p:nvPr>
        </p:nvSpPr>
        <p:spPr>
          <a:xfrm>
            <a:off x="2" y="9440863"/>
            <a:ext cx="2949575" cy="496887"/>
          </a:xfrm>
          <a:prstGeom prst="rect">
            <a:avLst/>
          </a:prstGeom>
        </p:spPr>
        <p:txBody>
          <a:bodyPr vert="horz" lIns="91409" tIns="45704" rIns="91409" bIns="45704"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4451" y="9440863"/>
            <a:ext cx="2949575" cy="496887"/>
          </a:xfrm>
          <a:prstGeom prst="rect">
            <a:avLst/>
          </a:prstGeom>
        </p:spPr>
        <p:txBody>
          <a:bodyPr vert="horz" lIns="91409" tIns="45704" rIns="91409" bIns="45704" rtlCol="0" anchor="b"/>
          <a:lstStyle>
            <a:lvl1pPr algn="r">
              <a:defRPr sz="1200"/>
            </a:lvl1pPr>
          </a:lstStyle>
          <a:p>
            <a:fld id="{04BA3AA2-508C-4441-A105-0EE03BD448F8}" type="slidenum">
              <a:rPr lang="en-AU" smtClean="0"/>
              <a:t>‹#›</a:t>
            </a:fld>
            <a:endParaRPr lang="en-AU" dirty="0"/>
          </a:p>
        </p:txBody>
      </p:sp>
    </p:spTree>
    <p:extLst>
      <p:ext uri="{BB962C8B-B14F-4D97-AF65-F5344CB8AC3E}">
        <p14:creationId xmlns:p14="http://schemas.microsoft.com/office/powerpoint/2010/main" val="1457554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9099" cy="496967"/>
          </a:xfrm>
          <a:prstGeom prst="rect">
            <a:avLst/>
          </a:prstGeom>
        </p:spPr>
        <p:txBody>
          <a:bodyPr vert="horz" lIns="91409" tIns="45704" rIns="91409" bIns="45704" rtlCol="0"/>
          <a:lstStyle>
            <a:lvl1pPr algn="l" defTabSz="994774">
              <a:defRPr sz="1200"/>
            </a:lvl1pPr>
          </a:lstStyle>
          <a:p>
            <a:pPr>
              <a:defRPr/>
            </a:pPr>
            <a:endParaRPr lang="en-AU" dirty="0"/>
          </a:p>
        </p:txBody>
      </p:sp>
      <p:sp>
        <p:nvSpPr>
          <p:cNvPr id="3" name="Date Placeholder 2"/>
          <p:cNvSpPr>
            <a:spLocks noGrp="1"/>
          </p:cNvSpPr>
          <p:nvPr>
            <p:ph type="dt" idx="1"/>
          </p:nvPr>
        </p:nvSpPr>
        <p:spPr>
          <a:xfrm>
            <a:off x="3854943" y="1"/>
            <a:ext cx="2949099" cy="496967"/>
          </a:xfrm>
          <a:prstGeom prst="rect">
            <a:avLst/>
          </a:prstGeom>
        </p:spPr>
        <p:txBody>
          <a:bodyPr vert="horz" lIns="91409" tIns="45704" rIns="91409" bIns="45704" rtlCol="0"/>
          <a:lstStyle>
            <a:lvl1pPr algn="r" defTabSz="994774">
              <a:defRPr sz="1200"/>
            </a:lvl1pPr>
          </a:lstStyle>
          <a:p>
            <a:pPr>
              <a:defRPr/>
            </a:pPr>
            <a:fld id="{E685B84E-AA9D-4EF5-93A8-95365011A13A}" type="datetimeFigureOut">
              <a:rPr lang="en-AU"/>
              <a:pPr>
                <a:defRPr/>
              </a:pPr>
              <a:t>2/11/2020</a:t>
            </a:fld>
            <a:endParaRPr lang="en-AU" dirty="0"/>
          </a:p>
        </p:txBody>
      </p:sp>
      <p:sp>
        <p:nvSpPr>
          <p:cNvPr id="4" name="Slide Image Placeholder 3"/>
          <p:cNvSpPr>
            <a:spLocks noGrp="1" noRot="1" noChangeAspect="1"/>
          </p:cNvSpPr>
          <p:nvPr>
            <p:ph type="sldImg" idx="2"/>
          </p:nvPr>
        </p:nvSpPr>
        <p:spPr>
          <a:xfrm>
            <a:off x="768350" y="744538"/>
            <a:ext cx="5268913" cy="3727450"/>
          </a:xfrm>
          <a:prstGeom prst="rect">
            <a:avLst/>
          </a:prstGeom>
          <a:noFill/>
          <a:ln w="12700">
            <a:solidFill>
              <a:prstClr val="black"/>
            </a:solidFill>
          </a:ln>
        </p:spPr>
        <p:txBody>
          <a:bodyPr vert="horz" lIns="91409" tIns="45704" rIns="91409" bIns="45704" rtlCol="0" anchor="ctr"/>
          <a:lstStyle/>
          <a:p>
            <a:pPr lvl="0"/>
            <a:endParaRPr lang="en-AU" noProof="0" dirty="0"/>
          </a:p>
        </p:txBody>
      </p:sp>
      <p:sp>
        <p:nvSpPr>
          <p:cNvPr id="5" name="Notes Placeholder 4"/>
          <p:cNvSpPr>
            <a:spLocks noGrp="1"/>
          </p:cNvSpPr>
          <p:nvPr>
            <p:ph type="body" sz="quarter" idx="3"/>
          </p:nvPr>
        </p:nvSpPr>
        <p:spPr>
          <a:xfrm>
            <a:off x="680562" y="4721187"/>
            <a:ext cx="5444490" cy="4472701"/>
          </a:xfrm>
          <a:prstGeom prst="rect">
            <a:avLst/>
          </a:prstGeom>
        </p:spPr>
        <p:txBody>
          <a:bodyPr vert="horz" lIns="91409" tIns="45704" rIns="91409" bIns="4570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3" y="9440647"/>
            <a:ext cx="2949099" cy="496967"/>
          </a:xfrm>
          <a:prstGeom prst="rect">
            <a:avLst/>
          </a:prstGeom>
        </p:spPr>
        <p:txBody>
          <a:bodyPr vert="horz" lIns="91409" tIns="45704" rIns="91409" bIns="45704" rtlCol="0" anchor="b"/>
          <a:lstStyle>
            <a:lvl1pPr algn="l" defTabSz="994774">
              <a:defRPr sz="1200"/>
            </a:lvl1pPr>
          </a:lstStyle>
          <a:p>
            <a:pPr>
              <a:defRPr/>
            </a:pPr>
            <a:endParaRPr lang="en-AU" dirty="0"/>
          </a:p>
        </p:txBody>
      </p:sp>
      <p:sp>
        <p:nvSpPr>
          <p:cNvPr id="7" name="Slide Number Placeholder 6"/>
          <p:cNvSpPr>
            <a:spLocks noGrp="1"/>
          </p:cNvSpPr>
          <p:nvPr>
            <p:ph type="sldNum" sz="quarter" idx="5"/>
          </p:nvPr>
        </p:nvSpPr>
        <p:spPr>
          <a:xfrm>
            <a:off x="3854943" y="9440647"/>
            <a:ext cx="2949099" cy="496967"/>
          </a:xfrm>
          <a:prstGeom prst="rect">
            <a:avLst/>
          </a:prstGeom>
        </p:spPr>
        <p:txBody>
          <a:bodyPr vert="horz" lIns="91409" tIns="45704" rIns="91409" bIns="45704" rtlCol="0" anchor="b"/>
          <a:lstStyle>
            <a:lvl1pPr algn="r" defTabSz="994774">
              <a:defRPr sz="1200"/>
            </a:lvl1pPr>
          </a:lstStyle>
          <a:p>
            <a:pPr>
              <a:defRPr/>
            </a:pPr>
            <a:fld id="{15775936-C664-4C53-A885-A27A2BC24BAA}" type="slidenum">
              <a:rPr lang="en-AU"/>
              <a:pPr>
                <a:defRPr/>
              </a:pPr>
              <a:t>‹#›</a:t>
            </a:fld>
            <a:endParaRPr lang="en-AU" dirty="0"/>
          </a:p>
        </p:txBody>
      </p:sp>
    </p:spTree>
    <p:extLst>
      <p:ext uri="{BB962C8B-B14F-4D97-AF65-F5344CB8AC3E}">
        <p14:creationId xmlns:p14="http://schemas.microsoft.com/office/powerpoint/2010/main" val="941444349"/>
      </p:ext>
    </p:extLst>
  </p:cSld>
  <p:clrMap bg1="lt1" tx1="dk1" bg2="lt2" tx2="dk2" accent1="accent1" accent2="accent2" accent3="accent3" accent4="accent4" accent5="accent5" accent6="accent6" hlink="hlink" folHlink="folHlink"/>
  <p:notesStyle>
    <a:lvl1pPr algn="l" defTabSz="1090613" rtl="0" eaLnBrk="0" fontAlgn="base" hangingPunct="0">
      <a:spcBef>
        <a:spcPct val="30000"/>
      </a:spcBef>
      <a:spcAft>
        <a:spcPct val="0"/>
      </a:spcAft>
      <a:defRPr sz="1400" kern="1200">
        <a:solidFill>
          <a:schemeClr val="tx1"/>
        </a:solidFill>
        <a:latin typeface="+mn-lt"/>
        <a:ea typeface="+mn-ea"/>
        <a:cs typeface="+mn-cs"/>
      </a:defRPr>
    </a:lvl1pPr>
    <a:lvl2pPr marL="544513" algn="l" defTabSz="1090613" rtl="0" eaLnBrk="0" fontAlgn="base" hangingPunct="0">
      <a:spcBef>
        <a:spcPct val="30000"/>
      </a:spcBef>
      <a:spcAft>
        <a:spcPct val="0"/>
      </a:spcAft>
      <a:defRPr sz="1400" kern="1200">
        <a:solidFill>
          <a:schemeClr val="tx1"/>
        </a:solidFill>
        <a:latin typeface="+mn-lt"/>
        <a:ea typeface="+mn-ea"/>
        <a:cs typeface="+mn-cs"/>
      </a:defRPr>
    </a:lvl2pPr>
    <a:lvl3pPr marL="1090613" algn="l" defTabSz="1090613" rtl="0" eaLnBrk="0" fontAlgn="base" hangingPunct="0">
      <a:spcBef>
        <a:spcPct val="30000"/>
      </a:spcBef>
      <a:spcAft>
        <a:spcPct val="0"/>
      </a:spcAft>
      <a:defRPr sz="1400" kern="1200">
        <a:solidFill>
          <a:schemeClr val="tx1"/>
        </a:solidFill>
        <a:latin typeface="+mn-lt"/>
        <a:ea typeface="+mn-ea"/>
        <a:cs typeface="+mn-cs"/>
      </a:defRPr>
    </a:lvl3pPr>
    <a:lvl4pPr marL="1636713" algn="l" defTabSz="1090613" rtl="0" eaLnBrk="0" fontAlgn="base" hangingPunct="0">
      <a:spcBef>
        <a:spcPct val="30000"/>
      </a:spcBef>
      <a:spcAft>
        <a:spcPct val="0"/>
      </a:spcAft>
      <a:defRPr sz="1400" kern="1200">
        <a:solidFill>
          <a:schemeClr val="tx1"/>
        </a:solidFill>
        <a:latin typeface="+mn-lt"/>
        <a:ea typeface="+mn-ea"/>
        <a:cs typeface="+mn-cs"/>
      </a:defRPr>
    </a:lvl4pPr>
    <a:lvl5pPr marL="2182813" algn="l" defTabSz="1090613" rtl="0" eaLnBrk="0" fontAlgn="base" hangingPunct="0">
      <a:spcBef>
        <a:spcPct val="30000"/>
      </a:spcBef>
      <a:spcAft>
        <a:spcPct val="0"/>
      </a:spcAft>
      <a:defRPr sz="1400" kern="1200">
        <a:solidFill>
          <a:schemeClr val="tx1"/>
        </a:solidFill>
        <a:latin typeface="+mn-lt"/>
        <a:ea typeface="+mn-ea"/>
        <a:cs typeface="+mn-cs"/>
      </a:defRPr>
    </a:lvl5pPr>
    <a:lvl6pPr marL="2729484" algn="l" defTabSz="1091794" rtl="0" eaLnBrk="1" latinLnBrk="0" hangingPunct="1">
      <a:defRPr sz="1400" kern="1200">
        <a:solidFill>
          <a:schemeClr val="tx1"/>
        </a:solidFill>
        <a:latin typeface="+mn-lt"/>
        <a:ea typeface="+mn-ea"/>
        <a:cs typeface="+mn-cs"/>
      </a:defRPr>
    </a:lvl6pPr>
    <a:lvl7pPr marL="3275381" algn="l" defTabSz="1091794" rtl="0" eaLnBrk="1" latinLnBrk="0" hangingPunct="1">
      <a:defRPr sz="1400" kern="1200">
        <a:solidFill>
          <a:schemeClr val="tx1"/>
        </a:solidFill>
        <a:latin typeface="+mn-lt"/>
        <a:ea typeface="+mn-ea"/>
        <a:cs typeface="+mn-cs"/>
      </a:defRPr>
    </a:lvl7pPr>
    <a:lvl8pPr marL="3821278" algn="l" defTabSz="1091794" rtl="0" eaLnBrk="1" latinLnBrk="0" hangingPunct="1">
      <a:defRPr sz="1400" kern="1200">
        <a:solidFill>
          <a:schemeClr val="tx1"/>
        </a:solidFill>
        <a:latin typeface="+mn-lt"/>
        <a:ea typeface="+mn-ea"/>
        <a:cs typeface="+mn-cs"/>
      </a:defRPr>
    </a:lvl8pPr>
    <a:lvl9pPr marL="4367174" algn="l" defTabSz="109179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1</a:t>
            </a:fld>
            <a:endParaRPr lang="en-AU" dirty="0"/>
          </a:p>
        </p:txBody>
      </p:sp>
    </p:spTree>
    <p:extLst>
      <p:ext uri="{BB962C8B-B14F-4D97-AF65-F5344CB8AC3E}">
        <p14:creationId xmlns:p14="http://schemas.microsoft.com/office/powerpoint/2010/main" val="90588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2</a:t>
            </a:fld>
            <a:endParaRPr lang="en-AU" dirty="0"/>
          </a:p>
        </p:txBody>
      </p:sp>
    </p:spTree>
    <p:extLst>
      <p:ext uri="{BB962C8B-B14F-4D97-AF65-F5344CB8AC3E}">
        <p14:creationId xmlns:p14="http://schemas.microsoft.com/office/powerpoint/2010/main" val="412821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3</a:t>
            </a:fld>
            <a:endParaRPr lang="en-AU"/>
          </a:p>
        </p:txBody>
      </p:sp>
    </p:spTree>
    <p:extLst>
      <p:ext uri="{BB962C8B-B14F-4D97-AF65-F5344CB8AC3E}">
        <p14:creationId xmlns:p14="http://schemas.microsoft.com/office/powerpoint/2010/main" val="493390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Note that this summary is not intended to be a definitive but rather is tool to drive discussion amongst leaders.</a:t>
            </a:r>
          </a:p>
          <a:p>
            <a:r>
              <a:rPr lang="en-AU" b="1" dirty="0"/>
              <a:t>Tools &amp; materials</a:t>
            </a:r>
          </a:p>
          <a:p>
            <a:pPr marL="171656" indent="-171656">
              <a:buFont typeface="Arial" panose="020B0604020202020204" pitchFamily="34" charset="0"/>
              <a:buChar char="•"/>
            </a:pPr>
            <a:r>
              <a:rPr lang="en-AU" dirty="0"/>
              <a:t>NSW Government Make Flexibility Count: Strategic Framework for the NSW Government Sector</a:t>
            </a:r>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4</a:t>
            </a:fld>
            <a:endParaRPr lang="en-AU" dirty="0"/>
          </a:p>
        </p:txBody>
      </p:sp>
    </p:spTree>
    <p:extLst>
      <p:ext uri="{BB962C8B-B14F-4D97-AF65-F5344CB8AC3E}">
        <p14:creationId xmlns:p14="http://schemas.microsoft.com/office/powerpoint/2010/main" val="358398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0" indent="0">
              <a:buFont typeface="Arial" panose="020B0604020202020204" pitchFamily="34" charset="0"/>
              <a:buNone/>
            </a:pPr>
            <a:r>
              <a:rPr lang="en-AU" dirty="0"/>
              <a:t>The perspectives of your leaders may require additional detail to respond to including capabilities such as technology. Hence, preparation of this task is essential to respond to these perspectives.</a:t>
            </a:r>
          </a:p>
          <a:p>
            <a:pPr marL="0" indent="0">
              <a:buFont typeface="Arial" panose="020B0604020202020204" pitchFamily="34" charset="0"/>
              <a:buNone/>
            </a:pPr>
            <a:r>
              <a:rPr lang="en-AU" dirty="0"/>
              <a:t>Focus more time on principles where there is lack of alignment between leaders. </a:t>
            </a:r>
          </a:p>
          <a:p>
            <a:r>
              <a:rPr lang="en-AU" b="1" dirty="0"/>
              <a:t>Tools &amp; materials</a:t>
            </a:r>
          </a:p>
          <a:p>
            <a:pPr marL="286093" indent="-286093" defTabSz="1091922">
              <a:buFont typeface="Arial" panose="020B0604020202020204" pitchFamily="34" charset="0"/>
              <a:buChar char="•"/>
              <a:defRPr/>
            </a:pPr>
            <a:r>
              <a:rPr lang="en-AU" dirty="0"/>
              <a:t>PSC Flexible Working Change Management Guides</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5</a:t>
            </a:fld>
            <a:endParaRPr lang="en-AU" dirty="0"/>
          </a:p>
        </p:txBody>
      </p:sp>
    </p:spTree>
    <p:extLst>
      <p:ext uri="{BB962C8B-B14F-4D97-AF65-F5344CB8AC3E}">
        <p14:creationId xmlns:p14="http://schemas.microsoft.com/office/powerpoint/2010/main" val="284592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Identify relevant strategies from the PSC change guides prior to the workshop based on one-on-one engagement, but allow for suggestions of new strategies.</a:t>
            </a:r>
          </a:p>
          <a:p>
            <a:pPr marL="171656" indent="-171656">
              <a:buFont typeface="Arial" panose="020B0604020202020204" pitchFamily="34" charset="0"/>
              <a:buChar char="•"/>
            </a:pPr>
            <a:r>
              <a:rPr lang="en-AU" dirty="0"/>
              <a:t>If you’re short on time, consider assessing implementation ease and impact pre-workshop to allow the discussion to focus on prioritisation and assigning accountability.</a:t>
            </a:r>
          </a:p>
          <a:p>
            <a:r>
              <a:rPr lang="en-AU" b="1" dirty="0"/>
              <a:t>Tools &amp; materials</a:t>
            </a:r>
          </a:p>
          <a:p>
            <a:pPr marL="171656" indent="-171656">
              <a:buFont typeface="Arial" panose="020B0604020202020204" pitchFamily="34" charset="0"/>
              <a:buChar char="•"/>
            </a:pPr>
            <a:r>
              <a:rPr lang="en-AU" dirty="0"/>
              <a:t>PSC Flexible Working Change Management Guides</a:t>
            </a:r>
          </a:p>
          <a:p>
            <a:pPr marL="171656" indent="-171656">
              <a:buFont typeface="Arial" panose="020B0604020202020204" pitchFamily="34" charset="0"/>
              <a:buChar char="•"/>
            </a:pPr>
            <a:r>
              <a:rPr lang="en-AU" dirty="0"/>
              <a:t>Flexible Working Change Plans</a:t>
            </a:r>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6</a:t>
            </a:fld>
            <a:endParaRPr lang="en-AU" dirty="0"/>
          </a:p>
        </p:txBody>
      </p:sp>
    </p:spTree>
    <p:extLst>
      <p:ext uri="{BB962C8B-B14F-4D97-AF65-F5344CB8AC3E}">
        <p14:creationId xmlns:p14="http://schemas.microsoft.com/office/powerpoint/2010/main" val="1779457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6400"/>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482604" y="2106000"/>
            <a:ext cx="5669396" cy="4914000"/>
          </a:xfrm>
        </p:spPr>
        <p:txBody>
          <a:bodyPr/>
          <a:lstStyle>
            <a:lvl1pPr marL="0" indent="0">
              <a:buNone/>
              <a:defRPr sz="4800" baseline="0">
                <a:solidFill>
                  <a:schemeClr val="bg1"/>
                </a:solidFill>
                <a:latin typeface="Arial Black" panose="020B0A04020102020204" pitchFamily="34" charset="0"/>
                <a:cs typeface="Arial" panose="020B0604020202020204" pitchFamily="34" charset="0"/>
              </a:defRPr>
            </a:lvl1pPr>
            <a:lvl2pPr marL="452438" indent="0">
              <a:buNone/>
              <a:defRPr sz="4800">
                <a:solidFill>
                  <a:schemeClr val="bg1"/>
                </a:solidFill>
                <a:latin typeface="Arial" panose="020B0604020202020204" pitchFamily="34" charset="0"/>
                <a:cs typeface="Arial" panose="020B0604020202020204" pitchFamily="34" charset="0"/>
              </a:defRPr>
            </a:lvl2pPr>
            <a:lvl3pPr marL="989013" indent="0">
              <a:buNone/>
              <a:defRPr sz="4800">
                <a:solidFill>
                  <a:schemeClr val="bg1"/>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4" name="Slide Number Placeholder 5"/>
          <p:cNvSpPr>
            <a:spLocks noGrp="1"/>
          </p:cNvSpPr>
          <p:nvPr>
            <p:ph type="sldNum" sz="quarter" idx="14"/>
          </p:nvPr>
        </p:nvSpPr>
        <p:spPr/>
        <p:txBody>
          <a:bodyPr/>
          <a:lstStyle>
            <a:lvl1pPr>
              <a:defRPr/>
            </a:lvl1pPr>
          </a:lstStyle>
          <a:p>
            <a:pPr>
              <a:defRPr/>
            </a:pPr>
            <a:fld id="{E460581D-6EA6-4570-82DB-AEE83FF91121}" type="slidenum">
              <a:rPr lang="en-AU"/>
              <a:pPr>
                <a:defRPr/>
              </a:pPr>
              <a:t>‹#›</a:t>
            </a:fld>
            <a:endParaRPr lang="en-AU"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4932" y="180230"/>
            <a:ext cx="2970436" cy="1684237"/>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38008" b="14937"/>
          <a:stretch/>
        </p:blipFill>
        <p:spPr>
          <a:xfrm>
            <a:off x="0" y="-1"/>
            <a:ext cx="3787306" cy="756126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391" b="15028"/>
          <a:stretch/>
        </p:blipFill>
        <p:spPr bwMode="auto">
          <a:xfrm>
            <a:off x="-1" y="0"/>
            <a:ext cx="10691813" cy="1456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Slide">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22674"/>
          <a:stretch/>
        </p:blipFill>
        <p:spPr bwMode="auto">
          <a:xfrm>
            <a:off x="-1" y="96"/>
            <a:ext cx="10692000" cy="145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107535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tent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40" t="3112" r="2216" b="39179"/>
          <a:stretch/>
        </p:blipFill>
        <p:spPr bwMode="auto">
          <a:xfrm>
            <a:off x="0"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256677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 Sl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174" b="28538"/>
          <a:stretch/>
        </p:blipFill>
        <p:spPr bwMode="auto">
          <a:xfrm>
            <a:off x="0"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177272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ntent Slid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pic>
        <p:nvPicPr>
          <p:cNvPr id="307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087" b="39314"/>
          <a:stretch/>
        </p:blipFill>
        <p:spPr bwMode="auto">
          <a:xfrm>
            <a:off x="1"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322711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FF6400"/>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482604" y="2106000"/>
            <a:ext cx="5669396" cy="4410935"/>
          </a:xfrm>
        </p:spPr>
        <p:txBody>
          <a:bodyPr/>
          <a:lstStyle>
            <a:lvl1pPr marL="0" indent="0">
              <a:buNone/>
              <a:defRPr sz="4800" baseline="0">
                <a:solidFill>
                  <a:schemeClr val="bg1"/>
                </a:solidFill>
                <a:latin typeface="Arial Black" panose="020B0A04020102020204" pitchFamily="34" charset="0"/>
                <a:cs typeface="Arial" panose="020B0604020202020204" pitchFamily="34" charset="0"/>
              </a:defRPr>
            </a:lvl1pPr>
            <a:lvl2pPr marL="452438" indent="0">
              <a:buNone/>
              <a:defRPr sz="4800">
                <a:solidFill>
                  <a:schemeClr val="bg1"/>
                </a:solidFill>
                <a:latin typeface="Arial" panose="020B0604020202020204" pitchFamily="34" charset="0"/>
                <a:cs typeface="Arial" panose="020B0604020202020204" pitchFamily="34" charset="0"/>
              </a:defRPr>
            </a:lvl2pPr>
            <a:lvl3pPr marL="989013" indent="0">
              <a:buNone/>
              <a:defRPr sz="4800">
                <a:solidFill>
                  <a:schemeClr val="bg1"/>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4932" y="180230"/>
            <a:ext cx="2970436" cy="1684237"/>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38008" b="14937"/>
          <a:stretch/>
        </p:blipFill>
        <p:spPr>
          <a:xfrm>
            <a:off x="0" y="-1"/>
            <a:ext cx="3787306" cy="7561263"/>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Tree>
    <p:extLst>
      <p:ext uri="{BB962C8B-B14F-4D97-AF65-F5344CB8AC3E}">
        <p14:creationId xmlns:p14="http://schemas.microsoft.com/office/powerpoint/2010/main" val="351424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39750" y="2106613"/>
            <a:ext cx="9612313" cy="4913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then tab for body.</a:t>
            </a:r>
          </a:p>
          <a:p>
            <a:pPr lvl="1"/>
            <a:r>
              <a:rPr lang="en-US"/>
              <a:t>Second level</a:t>
            </a:r>
          </a:p>
          <a:p>
            <a:pPr lvl="2"/>
            <a:r>
              <a:rPr lang="en-US"/>
              <a:t>Third level</a:t>
            </a:r>
          </a:p>
        </p:txBody>
      </p:sp>
      <p:sp>
        <p:nvSpPr>
          <p:cNvPr id="6" name="Slide Number Placeholder 5"/>
          <p:cNvSpPr>
            <a:spLocks noGrp="1"/>
          </p:cNvSpPr>
          <p:nvPr>
            <p:ph type="sldNum" sz="quarter" idx="4"/>
          </p:nvPr>
        </p:nvSpPr>
        <p:spPr>
          <a:xfrm>
            <a:off x="9791700" y="7235825"/>
            <a:ext cx="360363" cy="68263"/>
          </a:xfrm>
          <a:prstGeom prst="rect">
            <a:avLst/>
          </a:prstGeom>
        </p:spPr>
        <p:txBody>
          <a:bodyPr vert="horz" lIns="91440" tIns="45720" rIns="91440" bIns="45720" rtlCol="0" anchor="ctr"/>
          <a:lstStyle>
            <a:lvl1pPr algn="r" defTabSz="995125">
              <a:defRPr sz="650">
                <a:solidFill>
                  <a:schemeClr val="bg1"/>
                </a:solidFill>
              </a:defRPr>
            </a:lvl1pPr>
          </a:lstStyle>
          <a:p>
            <a:pPr>
              <a:defRPr/>
            </a:pPr>
            <a:fld id="{39F43178-3944-4605-AEB6-B96FCED5193D}" type="slidenum">
              <a:rPr lang="en-AU"/>
              <a:pPr>
                <a:defRPr/>
              </a:pPr>
              <a:t>‹#›</a:t>
            </a:fld>
            <a:endParaRPr lang="en-AU" dirty="0"/>
          </a:p>
        </p:txBody>
      </p:sp>
      <p:sp>
        <p:nvSpPr>
          <p:cNvPr id="4" name="Slide Number Placeholder 1">
            <a:extLst>
              <a:ext uri="{FF2B5EF4-FFF2-40B4-BE49-F238E27FC236}">
                <a16:creationId xmlns:a16="http://schemas.microsoft.com/office/drawing/2014/main" id="{D46D460A-1122-4184-AA6A-D3652FE11D4E}"/>
              </a:ext>
            </a:extLst>
          </p:cNvPr>
          <p:cNvSpPr txBox="1">
            <a:spLocks/>
          </p:cNvSpPr>
          <p:nvPr userDrawn="1"/>
        </p:nvSpPr>
        <p:spPr>
          <a:xfrm>
            <a:off x="4826868" y="7092999"/>
            <a:ext cx="1039664" cy="209550"/>
          </a:xfrm>
          <a:prstGeom prst="rect">
            <a:avLst/>
          </a:prstGeom>
        </p:spPr>
        <p:txBody>
          <a:bodyPr anchor="ctr"/>
          <a:lstStyle>
            <a:defPPr>
              <a:defRPr lang="en-AU"/>
            </a:defPPr>
            <a:lvl1pPr algn="l" defTabSz="993775" rtl="0" fontAlgn="base">
              <a:spcBef>
                <a:spcPct val="0"/>
              </a:spcBef>
              <a:spcAft>
                <a:spcPct val="0"/>
              </a:spcAft>
              <a:defRPr sz="1900" kern="1200">
                <a:solidFill>
                  <a:schemeClr val="tx1"/>
                </a:solidFill>
                <a:latin typeface="Georgia" pitchFamily="18" charset="0"/>
                <a:ea typeface="+mn-ea"/>
                <a:cs typeface="Arial" charset="0"/>
              </a:defRPr>
            </a:lvl1pPr>
            <a:lvl2pPr marL="495300" indent="49213" algn="l" defTabSz="993775" rtl="0" fontAlgn="base">
              <a:spcBef>
                <a:spcPct val="0"/>
              </a:spcBef>
              <a:spcAft>
                <a:spcPct val="0"/>
              </a:spcAft>
              <a:defRPr sz="1900" kern="1200">
                <a:solidFill>
                  <a:schemeClr val="tx1"/>
                </a:solidFill>
                <a:latin typeface="Georgia" pitchFamily="18" charset="0"/>
                <a:ea typeface="+mn-ea"/>
                <a:cs typeface="Arial" charset="0"/>
              </a:defRPr>
            </a:lvl2pPr>
            <a:lvl3pPr marL="993775" indent="95250" algn="l" defTabSz="993775" rtl="0" fontAlgn="base">
              <a:spcBef>
                <a:spcPct val="0"/>
              </a:spcBef>
              <a:spcAft>
                <a:spcPct val="0"/>
              </a:spcAft>
              <a:defRPr sz="1900" kern="1200">
                <a:solidFill>
                  <a:schemeClr val="tx1"/>
                </a:solidFill>
                <a:latin typeface="Georgia" pitchFamily="18" charset="0"/>
                <a:ea typeface="+mn-ea"/>
                <a:cs typeface="Arial" charset="0"/>
              </a:defRPr>
            </a:lvl3pPr>
            <a:lvl4pPr marL="1490663" indent="144463" algn="l" defTabSz="993775" rtl="0" fontAlgn="base">
              <a:spcBef>
                <a:spcPct val="0"/>
              </a:spcBef>
              <a:spcAft>
                <a:spcPct val="0"/>
              </a:spcAft>
              <a:defRPr sz="1900" kern="1200">
                <a:solidFill>
                  <a:schemeClr val="tx1"/>
                </a:solidFill>
                <a:latin typeface="Georgia" pitchFamily="18" charset="0"/>
                <a:ea typeface="+mn-ea"/>
                <a:cs typeface="Arial" charset="0"/>
              </a:defRPr>
            </a:lvl4pPr>
            <a:lvl5pPr marL="1989138" indent="192088" algn="l" defTabSz="993775" rtl="0" fontAlgn="base">
              <a:spcBef>
                <a:spcPct val="0"/>
              </a:spcBef>
              <a:spcAft>
                <a:spcPct val="0"/>
              </a:spcAft>
              <a:defRPr sz="1900" kern="1200">
                <a:solidFill>
                  <a:schemeClr val="tx1"/>
                </a:solidFill>
                <a:latin typeface="Georgia" pitchFamily="18" charset="0"/>
                <a:ea typeface="+mn-ea"/>
                <a:cs typeface="Arial" charset="0"/>
              </a:defRPr>
            </a:lvl5pPr>
            <a:lvl6pPr marL="2286000" algn="l" defTabSz="914400" rtl="0" eaLnBrk="1" latinLnBrk="0" hangingPunct="1">
              <a:defRPr sz="1900" kern="1200">
                <a:solidFill>
                  <a:schemeClr val="tx1"/>
                </a:solidFill>
                <a:latin typeface="Georgia" pitchFamily="18" charset="0"/>
                <a:ea typeface="+mn-ea"/>
                <a:cs typeface="Arial" charset="0"/>
              </a:defRPr>
            </a:lvl6pPr>
            <a:lvl7pPr marL="2743200" algn="l" defTabSz="914400" rtl="0" eaLnBrk="1" latinLnBrk="0" hangingPunct="1">
              <a:defRPr sz="1900" kern="1200">
                <a:solidFill>
                  <a:schemeClr val="tx1"/>
                </a:solidFill>
                <a:latin typeface="Georgia" pitchFamily="18" charset="0"/>
                <a:ea typeface="+mn-ea"/>
                <a:cs typeface="Arial" charset="0"/>
              </a:defRPr>
            </a:lvl7pPr>
            <a:lvl8pPr marL="3200400" algn="l" defTabSz="914400" rtl="0" eaLnBrk="1" latinLnBrk="0" hangingPunct="1">
              <a:defRPr sz="1900" kern="1200">
                <a:solidFill>
                  <a:schemeClr val="tx1"/>
                </a:solidFill>
                <a:latin typeface="Georgia" pitchFamily="18" charset="0"/>
                <a:ea typeface="+mn-ea"/>
                <a:cs typeface="Arial" charset="0"/>
              </a:defRPr>
            </a:lvl8pPr>
            <a:lvl9pPr marL="3657600" algn="l" defTabSz="914400" rtl="0" eaLnBrk="1" latinLnBrk="0" hangingPunct="1">
              <a:defRPr sz="1900" kern="1200">
                <a:solidFill>
                  <a:schemeClr val="tx1"/>
                </a:solidFill>
                <a:latin typeface="Georgia" pitchFamily="18" charset="0"/>
                <a:ea typeface="+mn-ea"/>
                <a:cs typeface="Arial" charset="0"/>
              </a:defRPr>
            </a:lvl9pPr>
          </a:lstStyle>
          <a:p>
            <a:pPr algn="ctr"/>
            <a:fld id="{1CE96537-7078-420B-A775-05F8FAE87E85}" type="slidenum">
              <a:rPr lang="en-US" altLang="en-US" sz="900" smtClean="0">
                <a:latin typeface="+mn-lt"/>
              </a:rPr>
              <a:pPr algn="ctr"/>
              <a:t>‹#›</a:t>
            </a:fld>
            <a:endParaRPr lang="en-US" altLang="en-US" sz="900" dirty="0">
              <a:latin typeface="+mn-lt"/>
            </a:endParaRPr>
          </a:p>
        </p:txBody>
      </p:sp>
      <p:sp>
        <p:nvSpPr>
          <p:cNvPr id="5" name="Footer Placeholder 4">
            <a:extLst>
              <a:ext uri="{FF2B5EF4-FFF2-40B4-BE49-F238E27FC236}">
                <a16:creationId xmlns:a16="http://schemas.microsoft.com/office/drawing/2014/main" id="{DCA4C5FF-41C3-4BD8-B67D-06AE4F27C53C}"/>
              </a:ext>
            </a:extLst>
          </p:cNvPr>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22" r:id="rId4"/>
    <p:sldLayoutId id="2147483723" r:id="rId5"/>
    <p:sldLayoutId id="2147483724" r:id="rId6"/>
    <p:sldLayoutId id="2147483759" r:id="rId7"/>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Georgia" pitchFamily="18" charset="0"/>
        </a:defRPr>
      </a:lvl2pPr>
      <a:lvl3pPr algn="ctr" rtl="0" eaLnBrk="1" fontAlgn="base" hangingPunct="1">
        <a:spcBef>
          <a:spcPct val="0"/>
        </a:spcBef>
        <a:spcAft>
          <a:spcPct val="0"/>
        </a:spcAft>
        <a:defRPr sz="4400">
          <a:solidFill>
            <a:schemeClr val="tx1"/>
          </a:solidFill>
          <a:latin typeface="Georgia" pitchFamily="18" charset="0"/>
        </a:defRPr>
      </a:lvl3pPr>
      <a:lvl4pPr algn="ctr" rtl="0" eaLnBrk="1" fontAlgn="base" hangingPunct="1">
        <a:spcBef>
          <a:spcPct val="0"/>
        </a:spcBef>
        <a:spcAft>
          <a:spcPct val="0"/>
        </a:spcAft>
        <a:defRPr sz="4400">
          <a:solidFill>
            <a:schemeClr val="tx1"/>
          </a:solidFill>
          <a:latin typeface="Georgia" pitchFamily="18" charset="0"/>
        </a:defRPr>
      </a:lvl4pPr>
      <a:lvl5pPr algn="ctr" rtl="0" eaLnBrk="1" fontAlgn="base" hangingPunct="1">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Georgia" pitchFamily="18" charset="0"/>
        </a:defRPr>
      </a:lvl6pPr>
      <a:lvl7pPr marL="914400" algn="ctr" rtl="0" eaLnBrk="1" fontAlgn="base" hangingPunct="1">
        <a:spcBef>
          <a:spcPct val="0"/>
        </a:spcBef>
        <a:spcAft>
          <a:spcPct val="0"/>
        </a:spcAft>
        <a:defRPr sz="4400">
          <a:solidFill>
            <a:schemeClr val="tx1"/>
          </a:solidFill>
          <a:latin typeface="Georgia" pitchFamily="18" charset="0"/>
        </a:defRPr>
      </a:lvl7pPr>
      <a:lvl8pPr marL="1371600" algn="ctr" rtl="0" eaLnBrk="1" fontAlgn="base" hangingPunct="1">
        <a:spcBef>
          <a:spcPct val="0"/>
        </a:spcBef>
        <a:spcAft>
          <a:spcPct val="0"/>
        </a:spcAft>
        <a:defRPr sz="4400">
          <a:solidFill>
            <a:schemeClr val="tx1"/>
          </a:solidFill>
          <a:latin typeface="Georgia" pitchFamily="18" charset="0"/>
        </a:defRPr>
      </a:lvl8pPr>
      <a:lvl9pPr marL="1828800" algn="ctr"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lnSpc>
          <a:spcPts val="6000"/>
        </a:lnSpc>
        <a:spcBef>
          <a:spcPct val="0"/>
        </a:spcBef>
        <a:spcAft>
          <a:spcPct val="0"/>
        </a:spcAft>
        <a:buFont typeface="Arial" charset="0"/>
        <a:buChar char="‪"/>
        <a:defRPr sz="5800" b="1" kern="1200">
          <a:solidFill>
            <a:schemeClr val="tx1"/>
          </a:solidFill>
          <a:latin typeface="+mn-lt"/>
          <a:ea typeface="+mn-ea"/>
          <a:cs typeface="+mn-cs"/>
        </a:defRPr>
      </a:lvl1pPr>
      <a:lvl2pPr marL="742950" indent="-285750" algn="l" rtl="0" eaLnBrk="1" fontAlgn="base" hangingPunct="1">
        <a:lnSpc>
          <a:spcPts val="6000"/>
        </a:lnSpc>
        <a:spcBef>
          <a:spcPct val="0"/>
        </a:spcBef>
        <a:spcAft>
          <a:spcPct val="0"/>
        </a:spcAft>
        <a:buFont typeface="Arial" charset="0"/>
        <a:buChar char="‪"/>
        <a:defRPr sz="4200" kern="1200">
          <a:solidFill>
            <a:schemeClr val="tx1"/>
          </a:solidFill>
          <a:latin typeface="+mn-lt"/>
          <a:ea typeface="+mn-ea"/>
          <a:cs typeface="+mn-cs"/>
        </a:defRPr>
      </a:lvl2pPr>
      <a:lvl3pPr marL="230188" indent="-228600" algn="l" rtl="0" eaLnBrk="1" fontAlgn="base" hangingPunct="1">
        <a:lnSpc>
          <a:spcPts val="6000"/>
        </a:lnSpc>
        <a:spcBef>
          <a:spcPct val="0"/>
        </a:spcBef>
        <a:spcAft>
          <a:spcPct val="0"/>
        </a:spcAft>
        <a:buFont typeface="Arial" charset="0"/>
        <a:buChar char="•"/>
        <a:defRPr sz="4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96" userDrawn="1">
          <p15:clr>
            <a:srgbClr val="F26B43"/>
          </p15:clr>
        </p15:guide>
        <p15:guide id="2" pos="329" userDrawn="1">
          <p15:clr>
            <a:srgbClr val="F26B43"/>
          </p15:clr>
        </p15:guide>
        <p15:guide id="3" pos="6407" userDrawn="1">
          <p15:clr>
            <a:srgbClr val="F26B43"/>
          </p15:clr>
        </p15:guide>
        <p15:guide id="4" orient="horz" pos="12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A7DA06D4-E63F-4C44-9000-CFF4D166919E}"/>
              </a:ext>
            </a:extLst>
          </p:cNvPr>
          <p:cNvSpPr>
            <a:spLocks noGrp="1"/>
          </p:cNvSpPr>
          <p:nvPr>
            <p:ph type="body" sz="quarter" idx="13"/>
          </p:nvPr>
        </p:nvSpPr>
        <p:spPr>
          <a:xfrm>
            <a:off x="4482604" y="2106000"/>
            <a:ext cx="5669396" cy="4410935"/>
          </a:xfrm>
        </p:spPr>
        <p:txBody>
          <a:bodyPr/>
          <a:lstStyle/>
          <a:p>
            <a:r>
              <a:rPr lang="en-AU" sz="3200" dirty="0"/>
              <a:t>Agreeing your agency’s flexible working vision and goals</a:t>
            </a:r>
            <a:endParaRPr lang="en-AU" sz="1800" dirty="0"/>
          </a:p>
          <a:p>
            <a:pPr>
              <a:lnSpc>
                <a:spcPct val="100000"/>
              </a:lnSpc>
            </a:pPr>
            <a:endParaRPr lang="en-AU" sz="1800" dirty="0"/>
          </a:p>
          <a:p>
            <a:pPr>
              <a:lnSpc>
                <a:spcPct val="100000"/>
              </a:lnSpc>
            </a:pPr>
            <a:r>
              <a:rPr lang="en-AU" sz="1800" dirty="0"/>
              <a:t>A ‘how to’ guide for working with your leaders</a:t>
            </a:r>
          </a:p>
          <a:p>
            <a:pPr>
              <a:lnSpc>
                <a:spcPct val="100000"/>
              </a:lnSpc>
            </a:pPr>
            <a:endParaRPr lang="en-AU" sz="1800" dirty="0"/>
          </a:p>
          <a:p>
            <a:pPr>
              <a:lnSpc>
                <a:spcPct val="100000"/>
              </a:lnSpc>
            </a:pPr>
            <a:endParaRPr lang="en-AU" sz="1800" dirty="0"/>
          </a:p>
          <a:p>
            <a:pPr>
              <a:lnSpc>
                <a:spcPct val="100000"/>
              </a:lnSpc>
            </a:pPr>
            <a:r>
              <a:rPr lang="en-AU" sz="2800" dirty="0"/>
              <a:t>Workshop pack</a:t>
            </a:r>
            <a:endParaRPr lang="en-AU" sz="3200" dirty="0"/>
          </a:p>
        </p:txBody>
      </p:sp>
    </p:spTree>
    <p:extLst>
      <p:ext uri="{BB962C8B-B14F-4D97-AF65-F5344CB8AC3E}">
        <p14:creationId xmlns:p14="http://schemas.microsoft.com/office/powerpoint/2010/main" val="405361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1">
            <a:extLst>
              <a:ext uri="{FF2B5EF4-FFF2-40B4-BE49-F238E27FC236}">
                <a16:creationId xmlns:a16="http://schemas.microsoft.com/office/drawing/2014/main" id="{06F41726-5C04-4157-8D61-6DACE7857552}"/>
              </a:ext>
            </a:extLst>
          </p:cNvPr>
          <p:cNvSpPr txBox="1">
            <a:spLocks/>
          </p:cNvSpPr>
          <p:nvPr/>
        </p:nvSpPr>
        <p:spPr>
          <a:xfrm>
            <a:off x="539744" y="1920171"/>
            <a:ext cx="9627055" cy="536260"/>
          </a:xfrm>
          <a:prstGeom prst="rect">
            <a:avLst/>
          </a:prstGeom>
          <a:solidFill>
            <a:srgbClr val="F2F2F2"/>
          </a:solidFill>
        </p:spPr>
        <p:txBody>
          <a:bodyPr vert="horz" lIns="91440" tIns="45720" rIns="91440" bIns="45720" rtlCol="0" anchor="ctr">
            <a:noAutofit/>
          </a:bodyPr>
          <a:lstStyle>
            <a:lvl1pPr marL="342900" indent="-342900" algn="l" defTabSz="914400" rtl="0" eaLnBrk="1" latinLnBrk="0" hangingPunct="1">
              <a:spcBef>
                <a:spcPct val="20000"/>
              </a:spcBef>
              <a:spcAft>
                <a:spcPts val="2000"/>
              </a:spcAft>
              <a:buFont typeface="Courier New" pitchFamily="49" charset="0"/>
              <a:buChar char="o"/>
              <a:defRPr sz="2400" kern="1200" baseline="0">
                <a:solidFill>
                  <a:schemeClr val="tx1"/>
                </a:solidFill>
                <a:latin typeface="+mn-lt"/>
                <a:ea typeface="+mn-ea"/>
                <a:cs typeface="+mn-cs"/>
              </a:defRPr>
            </a:lvl1pPr>
            <a:lvl2pPr marL="742950" indent="-285750" algn="l" defTabSz="914400" rtl="0" eaLnBrk="1" latinLnBrk="0" hangingPunct="1">
              <a:lnSpc>
                <a:spcPts val="2600"/>
              </a:lnSpc>
              <a:spcBef>
                <a:spcPct val="20000"/>
              </a:spcBef>
              <a:buFont typeface="Courier New" pitchFamily="49" charset="0"/>
              <a:buChar char="o"/>
              <a:defRPr sz="2000" kern="1200">
                <a:solidFill>
                  <a:schemeClr val="tx1"/>
                </a:solidFill>
                <a:latin typeface="+mn-lt"/>
                <a:ea typeface="+mn-ea"/>
                <a:cs typeface="+mn-cs"/>
              </a:defRPr>
            </a:lvl2pPr>
            <a:lvl3pPr marL="1143000" indent="-228600" algn="l" defTabSz="914400" rtl="0" eaLnBrk="1" latinLnBrk="0" hangingPunct="1">
              <a:lnSpc>
                <a:spcPts val="2600"/>
              </a:lnSpc>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600"/>
              </a:spcAft>
              <a:buNone/>
            </a:pPr>
            <a:r>
              <a:rPr lang="en-US" sz="1400" b="1" dirty="0"/>
              <a:t>This pack contains two resources </a:t>
            </a:r>
            <a:r>
              <a:rPr lang="en-AU" sz="1400" b="1" dirty="0"/>
              <a:t>to help agencies commit to and support flexible working implementation.</a:t>
            </a:r>
            <a:endParaRPr lang="en-US" sz="1400" b="1" dirty="0"/>
          </a:p>
        </p:txBody>
      </p:sp>
      <p:sp>
        <p:nvSpPr>
          <p:cNvPr id="9" name="TextBox 8">
            <a:extLst>
              <a:ext uri="{FF2B5EF4-FFF2-40B4-BE49-F238E27FC236}">
                <a16:creationId xmlns:a16="http://schemas.microsoft.com/office/drawing/2014/main" id="{9AADAAF2-CB5F-49F4-8F1A-715A06765626}"/>
              </a:ext>
            </a:extLst>
          </p:cNvPr>
          <p:cNvSpPr txBox="1"/>
          <p:nvPr/>
        </p:nvSpPr>
        <p:spPr>
          <a:xfrm>
            <a:off x="654645" y="3524066"/>
            <a:ext cx="867545" cy="276999"/>
          </a:xfrm>
          <a:prstGeom prst="rect">
            <a:avLst/>
          </a:prstGeom>
          <a:noFill/>
        </p:spPr>
        <p:txBody>
          <a:bodyPr wrap="none" rtlCol="0">
            <a:spAutoFit/>
          </a:bodyPr>
          <a:lstStyle/>
          <a:p>
            <a:pPr algn="r"/>
            <a:r>
              <a:rPr lang="en-US" sz="1200" b="1" dirty="0">
                <a:latin typeface="+mn-lt"/>
              </a:rPr>
              <a:t>Overview</a:t>
            </a:r>
          </a:p>
        </p:txBody>
      </p:sp>
      <p:sp>
        <p:nvSpPr>
          <p:cNvPr id="25" name="TextBox 24">
            <a:extLst>
              <a:ext uri="{FF2B5EF4-FFF2-40B4-BE49-F238E27FC236}">
                <a16:creationId xmlns:a16="http://schemas.microsoft.com/office/drawing/2014/main" id="{88AB7130-DEED-4371-B16D-5930B10E524B}"/>
              </a:ext>
            </a:extLst>
          </p:cNvPr>
          <p:cNvSpPr txBox="1"/>
          <p:nvPr/>
        </p:nvSpPr>
        <p:spPr>
          <a:xfrm>
            <a:off x="892404" y="2997107"/>
            <a:ext cx="636713" cy="276999"/>
          </a:xfrm>
          <a:prstGeom prst="rect">
            <a:avLst/>
          </a:prstGeom>
          <a:noFill/>
        </p:spPr>
        <p:txBody>
          <a:bodyPr wrap="none" rtlCol="0">
            <a:spAutoFit/>
          </a:bodyPr>
          <a:lstStyle/>
          <a:p>
            <a:pPr algn="r"/>
            <a:r>
              <a:rPr lang="en-US" sz="1200" b="1" dirty="0">
                <a:latin typeface="+mn-lt"/>
              </a:rPr>
              <a:t>Phase</a:t>
            </a:r>
          </a:p>
        </p:txBody>
      </p:sp>
      <p:sp>
        <p:nvSpPr>
          <p:cNvPr id="30" name="TextBox 29">
            <a:extLst>
              <a:ext uri="{FF2B5EF4-FFF2-40B4-BE49-F238E27FC236}">
                <a16:creationId xmlns:a16="http://schemas.microsoft.com/office/drawing/2014/main" id="{21F17038-A567-4384-BAAC-9E4993632C1E}"/>
              </a:ext>
            </a:extLst>
          </p:cNvPr>
          <p:cNvSpPr txBox="1"/>
          <p:nvPr/>
        </p:nvSpPr>
        <p:spPr>
          <a:xfrm>
            <a:off x="651954" y="5053073"/>
            <a:ext cx="877163" cy="276999"/>
          </a:xfrm>
          <a:prstGeom prst="rect">
            <a:avLst/>
          </a:prstGeom>
          <a:noFill/>
        </p:spPr>
        <p:txBody>
          <a:bodyPr wrap="none" rtlCol="0">
            <a:spAutoFit/>
          </a:bodyPr>
          <a:lstStyle/>
          <a:p>
            <a:pPr algn="r"/>
            <a:r>
              <a:rPr lang="en-US" sz="1200" b="1" dirty="0">
                <a:latin typeface="+mn-lt"/>
              </a:rPr>
              <a:t>Audience</a:t>
            </a:r>
          </a:p>
        </p:txBody>
      </p:sp>
      <p:grpSp>
        <p:nvGrpSpPr>
          <p:cNvPr id="8" name="Group 7">
            <a:extLst>
              <a:ext uri="{FF2B5EF4-FFF2-40B4-BE49-F238E27FC236}">
                <a16:creationId xmlns:a16="http://schemas.microsoft.com/office/drawing/2014/main" id="{98187A8D-9338-417E-8D11-F4E9CFD8E767}"/>
              </a:ext>
              <a:ext uri="{C183D7F6-B498-43B3-948B-1728B52AA6E4}">
                <adec:decorative xmlns:adec="http://schemas.microsoft.com/office/drawing/2017/decorative" val="1"/>
              </a:ext>
            </a:extLst>
          </p:cNvPr>
          <p:cNvGrpSpPr/>
          <p:nvPr/>
        </p:nvGrpSpPr>
        <p:grpSpPr>
          <a:xfrm>
            <a:off x="1669868" y="2972416"/>
            <a:ext cx="2360676" cy="2059624"/>
            <a:chOff x="1388517" y="2700291"/>
            <a:chExt cx="2283951" cy="2373349"/>
          </a:xfrm>
        </p:grpSpPr>
        <p:sp>
          <p:nvSpPr>
            <p:cNvPr id="5" name="Arrow: Pentagon 4">
              <a:extLst>
                <a:ext uri="{FF2B5EF4-FFF2-40B4-BE49-F238E27FC236}">
                  <a16:creationId xmlns:a16="http://schemas.microsoft.com/office/drawing/2014/main" id="{F3E4927C-C05A-493E-9FB8-58DE08450D3B}"/>
                </a:ext>
              </a:extLst>
            </p:cNvPr>
            <p:cNvSpPr/>
            <p:nvPr/>
          </p:nvSpPr>
          <p:spPr>
            <a:xfrm>
              <a:off x="1388517" y="2700291"/>
              <a:ext cx="2283951" cy="556032"/>
            </a:xfrm>
            <a:prstGeom prst="homePlate">
              <a:avLst>
                <a:gd name="adj" fmla="val 27001"/>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a:t>1 – Case for Change</a:t>
              </a:r>
            </a:p>
          </p:txBody>
        </p:sp>
        <p:sp>
          <p:nvSpPr>
            <p:cNvPr id="42" name="Rectangle: Rounded Corners 41">
              <a:extLst>
                <a:ext uri="{FF2B5EF4-FFF2-40B4-BE49-F238E27FC236}">
                  <a16:creationId xmlns:a16="http://schemas.microsoft.com/office/drawing/2014/main" id="{45B5648F-55D0-4628-B3C3-929DC8F51874}"/>
                </a:ext>
              </a:extLst>
            </p:cNvPr>
            <p:cNvSpPr/>
            <p:nvPr/>
          </p:nvSpPr>
          <p:spPr>
            <a:xfrm>
              <a:off x="1388517" y="3370956"/>
              <a:ext cx="2283951" cy="1702684"/>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Co-develop an effective case for change with leaders which establishes a clear rationale for flexible working in their agency, including how it will support existing business objectives and address agency challenges.</a:t>
              </a:r>
            </a:p>
          </p:txBody>
        </p:sp>
      </p:grpSp>
      <p:grpSp>
        <p:nvGrpSpPr>
          <p:cNvPr id="7" name="Group 6">
            <a:extLst>
              <a:ext uri="{FF2B5EF4-FFF2-40B4-BE49-F238E27FC236}">
                <a16:creationId xmlns:a16="http://schemas.microsoft.com/office/drawing/2014/main" id="{9B1F014D-9CA4-481D-ADCE-4FE0D7D087E8}"/>
              </a:ext>
              <a:ext uri="{C183D7F6-B498-43B3-948B-1728B52AA6E4}">
                <adec:decorative xmlns:adec="http://schemas.microsoft.com/office/drawing/2017/decorative" val="1"/>
              </a:ext>
            </a:extLst>
          </p:cNvPr>
          <p:cNvGrpSpPr/>
          <p:nvPr/>
        </p:nvGrpSpPr>
        <p:grpSpPr>
          <a:xfrm>
            <a:off x="4740152" y="2972416"/>
            <a:ext cx="2360677" cy="2059628"/>
            <a:chOff x="4596991" y="2682273"/>
            <a:chExt cx="2283952" cy="2227381"/>
          </a:xfrm>
        </p:grpSpPr>
        <p:sp>
          <p:nvSpPr>
            <p:cNvPr id="24" name="Rectangle: Rounded Corners 23">
              <a:extLst>
                <a:ext uri="{FF2B5EF4-FFF2-40B4-BE49-F238E27FC236}">
                  <a16:creationId xmlns:a16="http://schemas.microsoft.com/office/drawing/2014/main" id="{40E190F2-DF75-4642-9364-9B2E631EE2E1}"/>
                </a:ext>
              </a:extLst>
            </p:cNvPr>
            <p:cNvSpPr/>
            <p:nvPr/>
          </p:nvSpPr>
          <p:spPr>
            <a:xfrm>
              <a:off x="4596992" y="3311691"/>
              <a:ext cx="2283951" cy="1597963"/>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Reach agreement on how the agency will support flexible working, including the desired future FIT maturity of the agency and how the agency will get there (through strategies outlined in the flexible working change guides).</a:t>
              </a:r>
            </a:p>
          </p:txBody>
        </p:sp>
        <p:sp>
          <p:nvSpPr>
            <p:cNvPr id="17" name="Arrow: Chevron 16">
              <a:extLst>
                <a:ext uri="{FF2B5EF4-FFF2-40B4-BE49-F238E27FC236}">
                  <a16:creationId xmlns:a16="http://schemas.microsoft.com/office/drawing/2014/main" id="{4EEC3442-676D-4743-9AA1-1A4D0D10A195}"/>
                </a:ext>
              </a:extLst>
            </p:cNvPr>
            <p:cNvSpPr/>
            <p:nvPr/>
          </p:nvSpPr>
          <p:spPr>
            <a:xfrm>
              <a:off x="4596991" y="2682273"/>
              <a:ext cx="2283951" cy="521833"/>
            </a:xfrm>
            <a:prstGeom prst="chevron">
              <a:avLst>
                <a:gd name="adj" fmla="val 2508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a:t>2 – Priorities for flexible working</a:t>
              </a:r>
            </a:p>
          </p:txBody>
        </p:sp>
      </p:grpSp>
      <p:grpSp>
        <p:nvGrpSpPr>
          <p:cNvPr id="6" name="Group 5">
            <a:extLst>
              <a:ext uri="{FF2B5EF4-FFF2-40B4-BE49-F238E27FC236}">
                <a16:creationId xmlns:a16="http://schemas.microsoft.com/office/drawing/2014/main" id="{8055794D-12EE-4EB4-8898-5F12C114CC9A}"/>
              </a:ext>
              <a:ext uri="{C183D7F6-B498-43B3-948B-1728B52AA6E4}">
                <adec:decorative xmlns:adec="http://schemas.microsoft.com/office/drawing/2017/decorative" val="1"/>
              </a:ext>
            </a:extLst>
          </p:cNvPr>
          <p:cNvGrpSpPr/>
          <p:nvPr/>
        </p:nvGrpSpPr>
        <p:grpSpPr>
          <a:xfrm>
            <a:off x="7810435" y="2972416"/>
            <a:ext cx="2360677" cy="2059630"/>
            <a:chOff x="7596794" y="2682271"/>
            <a:chExt cx="2283952" cy="2227383"/>
          </a:xfrm>
        </p:grpSpPr>
        <p:sp>
          <p:nvSpPr>
            <p:cNvPr id="15" name="Rectangle: Rounded Corners 14">
              <a:extLst>
                <a:ext uri="{FF2B5EF4-FFF2-40B4-BE49-F238E27FC236}">
                  <a16:creationId xmlns:a16="http://schemas.microsoft.com/office/drawing/2014/main" id="{4A10D0D4-1EF6-448E-A98E-C9C4A372BD7D}"/>
                </a:ext>
              </a:extLst>
            </p:cNvPr>
            <p:cNvSpPr/>
            <p:nvPr/>
          </p:nvSpPr>
          <p:spPr>
            <a:xfrm>
              <a:off x="7596795" y="3311691"/>
              <a:ext cx="2283951" cy="1597963"/>
            </a:xfrm>
            <a:prstGeom prst="roundRect">
              <a:avLst>
                <a:gd name="adj" fmla="val 3934"/>
              </a:avLst>
            </a:prstGeom>
            <a:solidFill>
              <a:srgbClr val="FFDBC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dirty="0">
                  <a:solidFill>
                    <a:schemeClr val="tx1"/>
                  </a:solidFill>
                </a:rPr>
                <a:t>Once there is senior leader buy-in and agreed priorities for flexible working, engage different manager groups to communicate the vision and help them apply flexible working within their teams.</a:t>
              </a:r>
            </a:p>
          </p:txBody>
        </p:sp>
        <p:sp>
          <p:nvSpPr>
            <p:cNvPr id="19" name="Arrow: Chevron 18">
              <a:extLst>
                <a:ext uri="{FF2B5EF4-FFF2-40B4-BE49-F238E27FC236}">
                  <a16:creationId xmlns:a16="http://schemas.microsoft.com/office/drawing/2014/main" id="{3109577D-254F-4CC9-955D-C419DBB78DB2}"/>
                </a:ext>
              </a:extLst>
            </p:cNvPr>
            <p:cNvSpPr/>
            <p:nvPr/>
          </p:nvSpPr>
          <p:spPr>
            <a:xfrm>
              <a:off x="7596794" y="2682271"/>
              <a:ext cx="2283951" cy="521834"/>
            </a:xfrm>
            <a:prstGeom prst="chevron">
              <a:avLst>
                <a:gd name="adj" fmla="val 25084"/>
              </a:avLst>
            </a:prstGeom>
            <a:solidFill>
              <a:srgbClr val="FF64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200" b="1" dirty="0"/>
                <a:t>3 – Implementation through the organisation</a:t>
              </a:r>
            </a:p>
          </p:txBody>
        </p:sp>
      </p:grpSp>
      <p:sp>
        <p:nvSpPr>
          <p:cNvPr id="32" name="TextBox 31">
            <a:extLst>
              <a:ext uri="{FF2B5EF4-FFF2-40B4-BE49-F238E27FC236}">
                <a16:creationId xmlns:a16="http://schemas.microsoft.com/office/drawing/2014/main" id="{EC9A762B-E35E-40FF-AD7E-1AF78C24AE62}"/>
              </a:ext>
            </a:extLst>
          </p:cNvPr>
          <p:cNvSpPr txBox="1"/>
          <p:nvPr/>
        </p:nvSpPr>
        <p:spPr>
          <a:xfrm>
            <a:off x="1669867" y="5053073"/>
            <a:ext cx="2360677" cy="600164"/>
          </a:xfrm>
          <a:prstGeom prst="rect">
            <a:avLst/>
          </a:prstGeom>
          <a:noFill/>
        </p:spPr>
        <p:txBody>
          <a:bodyPr wrap="square" rtlCol="0">
            <a:spAutoFit/>
          </a:bodyPr>
          <a:lstStyle/>
          <a:p>
            <a:pPr algn="ctr"/>
            <a:r>
              <a:rPr lang="en-US" sz="1100" i="1" dirty="0">
                <a:latin typeface="+mn-lt"/>
              </a:rPr>
              <a:t>Executive and </a:t>
            </a:r>
            <a:r>
              <a:rPr lang="en-AU" sz="1100" i="1" dirty="0">
                <a:latin typeface="+mn-lt"/>
              </a:rPr>
              <a:t>senior leaders responsible for determining strategic direction</a:t>
            </a:r>
            <a:endParaRPr lang="en-US" sz="1100" i="1" dirty="0">
              <a:latin typeface="+mn-lt"/>
            </a:endParaRPr>
          </a:p>
        </p:txBody>
      </p:sp>
      <p:sp>
        <p:nvSpPr>
          <p:cNvPr id="33" name="TextBox 32">
            <a:extLst>
              <a:ext uri="{FF2B5EF4-FFF2-40B4-BE49-F238E27FC236}">
                <a16:creationId xmlns:a16="http://schemas.microsoft.com/office/drawing/2014/main" id="{39987C27-A8C2-43CF-8BF3-4263FD94C9AF}"/>
              </a:ext>
            </a:extLst>
          </p:cNvPr>
          <p:cNvSpPr txBox="1"/>
          <p:nvPr/>
        </p:nvSpPr>
        <p:spPr>
          <a:xfrm>
            <a:off x="4740152" y="5053073"/>
            <a:ext cx="2360677" cy="600164"/>
          </a:xfrm>
          <a:prstGeom prst="rect">
            <a:avLst/>
          </a:prstGeom>
          <a:noFill/>
        </p:spPr>
        <p:txBody>
          <a:bodyPr wrap="square" rtlCol="0">
            <a:spAutoFit/>
          </a:bodyPr>
          <a:lstStyle/>
          <a:p>
            <a:pPr algn="ctr"/>
            <a:r>
              <a:rPr lang="en-US" sz="1100" i="1" dirty="0">
                <a:latin typeface="+mn-lt"/>
              </a:rPr>
              <a:t>Executive and senior leaders responsible for determining strategic direction</a:t>
            </a:r>
          </a:p>
        </p:txBody>
      </p:sp>
      <p:sp>
        <p:nvSpPr>
          <p:cNvPr id="34" name="TextBox 33">
            <a:extLst>
              <a:ext uri="{FF2B5EF4-FFF2-40B4-BE49-F238E27FC236}">
                <a16:creationId xmlns:a16="http://schemas.microsoft.com/office/drawing/2014/main" id="{66F01633-0EC0-4BBF-951C-9949CE49ECD4}"/>
              </a:ext>
            </a:extLst>
          </p:cNvPr>
          <p:cNvSpPr txBox="1"/>
          <p:nvPr/>
        </p:nvSpPr>
        <p:spPr>
          <a:xfrm>
            <a:off x="7810435" y="5053073"/>
            <a:ext cx="2360677" cy="600164"/>
          </a:xfrm>
          <a:prstGeom prst="rect">
            <a:avLst/>
          </a:prstGeom>
          <a:noFill/>
        </p:spPr>
        <p:txBody>
          <a:bodyPr wrap="square" rtlCol="0">
            <a:spAutoFit/>
          </a:bodyPr>
          <a:lstStyle/>
          <a:p>
            <a:pPr algn="ctr"/>
            <a:r>
              <a:rPr lang="en-US" sz="1100" i="1" dirty="0">
                <a:latin typeface="+mn-lt"/>
              </a:rPr>
              <a:t>Middle management leaders responsible for delivering on strategic direction</a:t>
            </a:r>
          </a:p>
        </p:txBody>
      </p:sp>
      <p:sp>
        <p:nvSpPr>
          <p:cNvPr id="2" name="Rectangle 1">
            <a:extLst>
              <a:ext uri="{FF2B5EF4-FFF2-40B4-BE49-F238E27FC236}">
                <a16:creationId xmlns:a16="http://schemas.microsoft.com/office/drawing/2014/main" id="{5E0D9ECE-EDD3-43AD-B1D2-38D5DACF1E72}"/>
              </a:ext>
            </a:extLst>
          </p:cNvPr>
          <p:cNvSpPr/>
          <p:nvPr/>
        </p:nvSpPr>
        <p:spPr>
          <a:xfrm>
            <a:off x="7383440" y="2838203"/>
            <a:ext cx="2924110" cy="3028207"/>
          </a:xfrm>
          <a:prstGeom prst="rect">
            <a:avLst/>
          </a:prstGeom>
          <a:noFill/>
          <a:ln>
            <a:solidFill>
              <a:srgbClr val="A6A6A6"/>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lIns="0" rtlCol="0" anchor="t"/>
          <a:lstStyle/>
          <a:p>
            <a:pPr algn="ctr"/>
            <a:r>
              <a:rPr lang="en-US" sz="1100" b="1" i="1" dirty="0">
                <a:solidFill>
                  <a:srgbClr val="A6A6A6"/>
                </a:solidFill>
              </a:rPr>
              <a:t>Not covered by this pack – </a:t>
            </a:r>
          </a:p>
          <a:p>
            <a:pPr algn="ctr"/>
            <a:r>
              <a:rPr lang="en-US" sz="1100" b="1" i="1" dirty="0">
                <a:solidFill>
                  <a:srgbClr val="A6A6A6"/>
                </a:solidFill>
              </a:rPr>
              <a:t>See Make Flexibility Happen guide</a:t>
            </a:r>
            <a:endParaRPr lang="en-US" dirty="0"/>
          </a:p>
        </p:txBody>
      </p:sp>
      <p:sp>
        <p:nvSpPr>
          <p:cNvPr id="39" name="Title 2">
            <a:extLst>
              <a:ext uri="{FF2B5EF4-FFF2-40B4-BE49-F238E27FC236}">
                <a16:creationId xmlns:a16="http://schemas.microsoft.com/office/drawing/2014/main" id="{EBAF3B65-D973-4890-BCB6-0095F09135A0}"/>
              </a:ext>
            </a:extLst>
          </p:cNvPr>
          <p:cNvSpPr txBox="1">
            <a:spLocks/>
          </p:cNvSpPr>
          <p:nvPr/>
        </p:nvSpPr>
        <p:spPr>
          <a:xfrm>
            <a:off x="2456597" y="900000"/>
            <a:ext cx="7659403" cy="123582"/>
          </a:xfrm>
          <a:prstGeom prst="rect">
            <a:avLst/>
          </a:prstGeom>
        </p:spPr>
        <p:txBody>
          <a:bodyPr lIns="0" tIns="0" rIns="0" bIns="0" anchor="t" anchorCtr="0"/>
          <a:lstStyle>
            <a:lvl1pPr algn="r" rtl="0" eaLnBrk="1" fontAlgn="base" hangingPunct="1">
              <a:lnSpc>
                <a:spcPts val="2160"/>
              </a:lnSpc>
              <a:spcBef>
                <a:spcPct val="0"/>
              </a:spcBef>
              <a:spcAft>
                <a:spcPct val="0"/>
              </a:spcAft>
              <a:defRPr sz="2400" b="1" kern="1200" baseline="0">
                <a:solidFill>
                  <a:schemeClr val="bg1"/>
                </a:solidFill>
                <a:latin typeface="+mj-lt"/>
                <a:ea typeface="+mj-ea"/>
                <a:cs typeface="+mj-cs"/>
              </a:defRPr>
            </a:lvl1pPr>
            <a:lvl2pPr algn="ctr" rtl="0" eaLnBrk="1" fontAlgn="base" hangingPunct="1">
              <a:spcBef>
                <a:spcPct val="0"/>
              </a:spcBef>
              <a:spcAft>
                <a:spcPct val="0"/>
              </a:spcAft>
              <a:defRPr sz="4400">
                <a:solidFill>
                  <a:schemeClr val="tx1"/>
                </a:solidFill>
                <a:latin typeface="Georgia" pitchFamily="18" charset="0"/>
              </a:defRPr>
            </a:lvl2pPr>
            <a:lvl3pPr algn="ctr" rtl="0" eaLnBrk="1" fontAlgn="base" hangingPunct="1">
              <a:spcBef>
                <a:spcPct val="0"/>
              </a:spcBef>
              <a:spcAft>
                <a:spcPct val="0"/>
              </a:spcAft>
              <a:defRPr sz="4400">
                <a:solidFill>
                  <a:schemeClr val="tx1"/>
                </a:solidFill>
                <a:latin typeface="Georgia" pitchFamily="18" charset="0"/>
              </a:defRPr>
            </a:lvl3pPr>
            <a:lvl4pPr algn="ctr" rtl="0" eaLnBrk="1" fontAlgn="base" hangingPunct="1">
              <a:spcBef>
                <a:spcPct val="0"/>
              </a:spcBef>
              <a:spcAft>
                <a:spcPct val="0"/>
              </a:spcAft>
              <a:defRPr sz="4400">
                <a:solidFill>
                  <a:schemeClr val="tx1"/>
                </a:solidFill>
                <a:latin typeface="Georgia" pitchFamily="18" charset="0"/>
              </a:defRPr>
            </a:lvl4pPr>
            <a:lvl5pPr algn="ctr" rtl="0" eaLnBrk="1" fontAlgn="base" hangingPunct="1">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Georgia" pitchFamily="18" charset="0"/>
              </a:defRPr>
            </a:lvl6pPr>
            <a:lvl7pPr marL="914400" algn="ctr" rtl="0" eaLnBrk="1" fontAlgn="base" hangingPunct="1">
              <a:spcBef>
                <a:spcPct val="0"/>
              </a:spcBef>
              <a:spcAft>
                <a:spcPct val="0"/>
              </a:spcAft>
              <a:defRPr sz="4400">
                <a:solidFill>
                  <a:schemeClr val="tx1"/>
                </a:solidFill>
                <a:latin typeface="Georgia" pitchFamily="18" charset="0"/>
              </a:defRPr>
            </a:lvl7pPr>
            <a:lvl8pPr marL="1371600" algn="ctr" rtl="0" eaLnBrk="1" fontAlgn="base" hangingPunct="1">
              <a:spcBef>
                <a:spcPct val="0"/>
              </a:spcBef>
              <a:spcAft>
                <a:spcPct val="0"/>
              </a:spcAft>
              <a:defRPr sz="4400">
                <a:solidFill>
                  <a:schemeClr val="tx1"/>
                </a:solidFill>
                <a:latin typeface="Georgia" pitchFamily="18" charset="0"/>
              </a:defRPr>
            </a:lvl8pPr>
            <a:lvl9pPr marL="1828800" algn="ctr" rtl="0" eaLnBrk="1" fontAlgn="base" hangingPunct="1">
              <a:spcBef>
                <a:spcPct val="0"/>
              </a:spcBef>
              <a:spcAft>
                <a:spcPct val="0"/>
              </a:spcAft>
              <a:defRPr sz="4400">
                <a:solidFill>
                  <a:schemeClr val="tx1"/>
                </a:solidFill>
                <a:latin typeface="Georgia" pitchFamily="18" charset="0"/>
              </a:defRPr>
            </a:lvl9pPr>
          </a:lstStyle>
          <a:p>
            <a:pPr defTabSz="914400"/>
            <a:r>
              <a:rPr lang="en-US" dirty="0"/>
              <a:t>Developing your agency’s flexible working vision</a:t>
            </a:r>
          </a:p>
        </p:txBody>
      </p:sp>
    </p:spTree>
    <p:extLst>
      <p:ext uri="{BB962C8B-B14F-4D97-AF65-F5344CB8AC3E}">
        <p14:creationId xmlns:p14="http://schemas.microsoft.com/office/powerpoint/2010/main" val="423210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Report on FIT maturity</a:t>
            </a:r>
          </a:p>
        </p:txBody>
      </p:sp>
      <p:graphicFrame>
        <p:nvGraphicFramePr>
          <p:cNvPr id="14" name="Table 13">
            <a:extLst>
              <a:ext uri="{FF2B5EF4-FFF2-40B4-BE49-F238E27FC236}">
                <a16:creationId xmlns:a16="http://schemas.microsoft.com/office/drawing/2014/main" id="{FFD13D72-414F-464A-A4AE-DDC4583D9EDA}"/>
              </a:ext>
            </a:extLst>
          </p:cNvPr>
          <p:cNvGraphicFramePr>
            <a:graphicFrameLocks noGrp="1"/>
          </p:cNvGraphicFramePr>
          <p:nvPr>
            <p:extLst>
              <p:ext uri="{D42A27DB-BD31-4B8C-83A1-F6EECF244321}">
                <p14:modId xmlns:p14="http://schemas.microsoft.com/office/powerpoint/2010/main" val="539383357"/>
              </p:ext>
            </p:extLst>
          </p:nvPr>
        </p:nvGraphicFramePr>
        <p:xfrm>
          <a:off x="509585" y="2143594"/>
          <a:ext cx="9234022" cy="4473084"/>
        </p:xfrm>
        <a:graphic>
          <a:graphicData uri="http://schemas.openxmlformats.org/drawingml/2006/table">
            <a:tbl>
              <a:tblPr firstRow="1">
                <a:tableStyleId>{7DF18680-E054-41AD-8BC1-D1AEF772440D}</a:tableStyleId>
              </a:tblPr>
              <a:tblGrid>
                <a:gridCol w="4617011">
                  <a:extLst>
                    <a:ext uri="{9D8B030D-6E8A-4147-A177-3AD203B41FA5}">
                      <a16:colId xmlns:a16="http://schemas.microsoft.com/office/drawing/2014/main" val="2357779706"/>
                    </a:ext>
                  </a:extLst>
                </a:gridCol>
                <a:gridCol w="4617011">
                  <a:extLst>
                    <a:ext uri="{9D8B030D-6E8A-4147-A177-3AD203B41FA5}">
                      <a16:colId xmlns:a16="http://schemas.microsoft.com/office/drawing/2014/main" val="4153984505"/>
                    </a:ext>
                  </a:extLst>
                </a:gridCol>
              </a:tblGrid>
              <a:tr h="776019">
                <a:tc>
                  <a:txBody>
                    <a:bodyPr/>
                    <a:lstStyle/>
                    <a:p>
                      <a:pPr marL="0" algn="ctr" defTabSz="914400" rtl="0" eaLnBrk="1" latinLnBrk="0" hangingPunct="1">
                        <a:spcAft>
                          <a:spcPts val="300"/>
                        </a:spcAft>
                      </a:pPr>
                      <a:r>
                        <a:rPr lang="en-US" sz="1800" b="1" kern="1200" dirty="0">
                          <a:solidFill>
                            <a:schemeClr val="lt1"/>
                          </a:solidFill>
                          <a:latin typeface="+mn-lt"/>
                          <a:ea typeface="+mn-ea"/>
                          <a:cs typeface="+mn-cs"/>
                        </a:rPr>
                        <a:t>1. Current vs. Future State FIT</a:t>
                      </a:r>
                    </a:p>
                  </a:txBody>
                  <a:tcPr marR="144000" anchor="ctr">
                    <a:lnL w="76200" cap="flat" cmpd="sng" algn="ctr">
                      <a:solidFill>
                        <a:schemeClr val="bg1">
                          <a:lumMod val="95000"/>
                        </a:schemeClr>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5A6A9"/>
                    </a:solidFill>
                  </a:tcPr>
                </a:tc>
                <a:tc>
                  <a:txBody>
                    <a:bodyPr/>
                    <a:lstStyle/>
                    <a:p>
                      <a:pPr algn="ctr">
                        <a:spcAft>
                          <a:spcPts val="300"/>
                        </a:spcAft>
                      </a:pPr>
                      <a:r>
                        <a:rPr lang="en-US" sz="1800" b="1" dirty="0">
                          <a:solidFill>
                            <a:schemeClr val="bg1"/>
                          </a:solidFill>
                        </a:rPr>
                        <a:t>2. Compare FIT Assessment</a:t>
                      </a:r>
                    </a:p>
                  </a:txBody>
                  <a:tcPr marR="144000" anchor="ctr">
                    <a:lnL w="76200" cap="flat" cmpd="sng" algn="ctr">
                      <a:solidFill>
                        <a:schemeClr val="bg1">
                          <a:lumMod val="95000"/>
                        </a:schemeClr>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81267"/>
                    </a:solidFill>
                  </a:tcPr>
                </a:tc>
                <a:extLst>
                  <a:ext uri="{0D108BD9-81ED-4DB2-BD59-A6C34878D82A}">
                    <a16:rowId xmlns:a16="http://schemas.microsoft.com/office/drawing/2014/main" val="2799456116"/>
                  </a:ext>
                </a:extLst>
              </a:tr>
              <a:tr h="3697065">
                <a:tc>
                  <a:txBody>
                    <a:bodyPr/>
                    <a:lstStyle/>
                    <a:p>
                      <a:pPr marL="179388"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sz="2000" i="0" kern="1200" dirty="0">
                          <a:solidFill>
                            <a:schemeClr val="dk1"/>
                          </a:solidFill>
                          <a:latin typeface="+mn-lt"/>
                          <a:ea typeface="+mn-ea"/>
                          <a:cs typeface="+mn-cs"/>
                        </a:rPr>
                        <a:t>Work together to determine where the agency is currently and where you want to be within the next 2 years.</a:t>
                      </a:r>
                    </a:p>
                    <a:p>
                      <a:pPr marL="179388"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lang="en-US" sz="2000" i="1" kern="1200" dirty="0">
                          <a:solidFill>
                            <a:schemeClr val="dk1"/>
                          </a:solidFill>
                          <a:latin typeface="+mn-lt"/>
                          <a:ea typeface="+mn-ea"/>
                          <a:cs typeface="+mn-cs"/>
                        </a:rPr>
                        <a:t>Using the FIT assessment, determine where your agency is currently positioned against the FIT criteria</a:t>
                      </a:r>
                    </a:p>
                    <a:p>
                      <a:pPr marL="179388"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lang="en-US" sz="2000" i="1" kern="1200" dirty="0">
                          <a:solidFill>
                            <a:schemeClr val="dk1"/>
                          </a:solidFill>
                          <a:latin typeface="+mn-lt"/>
                          <a:ea typeface="+mn-ea"/>
                          <a:cs typeface="+mn-cs"/>
                        </a:rPr>
                        <a:t>Determine where your agency wants to be in 12-24 months using the FIT criteria</a:t>
                      </a:r>
                    </a:p>
                  </a:txBody>
                  <a:tcPr marT="108000">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marL="179388" lvl="0" indent="0" algn="l" defTabSz="914400" rtl="0" eaLnBrk="1" latinLnBrk="0" hangingPunct="1">
                        <a:spcBef>
                          <a:spcPts val="600"/>
                        </a:spcBef>
                        <a:spcAft>
                          <a:spcPts val="300"/>
                        </a:spcAft>
                        <a:buFont typeface="Arial" panose="020B0604020202020204" pitchFamily="34" charset="0"/>
                        <a:buNone/>
                      </a:pPr>
                      <a:r>
                        <a:rPr lang="en-US" sz="2000" i="0" kern="1200" dirty="0">
                          <a:solidFill>
                            <a:schemeClr val="dk1"/>
                          </a:solidFill>
                          <a:latin typeface="+mn-lt"/>
                          <a:ea typeface="+mn-ea"/>
                          <a:cs typeface="+mn-cs"/>
                        </a:rPr>
                        <a:t>Use the previous FIT assessment to determine where the agency is short falling in flexible working practices. </a:t>
                      </a:r>
                    </a:p>
                    <a:p>
                      <a:pPr marL="285750" lvl="0" indent="-285750">
                        <a:buFont typeface="Arial" panose="020B0604020202020204" pitchFamily="34" charset="0"/>
                        <a:buChar char="•"/>
                      </a:pPr>
                      <a:endParaRPr lang="en-US" sz="2000" i="1"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2000" i="1" kern="1200" dirty="0">
                          <a:solidFill>
                            <a:schemeClr val="dk1"/>
                          </a:solidFill>
                          <a:effectLst/>
                          <a:latin typeface="+mn-lt"/>
                          <a:ea typeface="+mn-ea"/>
                          <a:cs typeface="+mn-cs"/>
                        </a:rPr>
                        <a:t>Assess whether the FIT assessment aligns with what your leaders identified </a:t>
                      </a:r>
                      <a:endParaRPr lang="en-AU" sz="2000" kern="1200" dirty="0">
                        <a:solidFill>
                          <a:schemeClr val="dk1"/>
                        </a:solidFill>
                        <a:effectLst/>
                        <a:latin typeface="+mn-lt"/>
                        <a:ea typeface="+mn-ea"/>
                        <a:cs typeface="+mn-cs"/>
                      </a:endParaRPr>
                    </a:p>
                    <a:p>
                      <a:pPr marL="285750" indent="-285750">
                        <a:buFont typeface="Arial" panose="020B0604020202020204" pitchFamily="34" charset="0"/>
                        <a:buChar char="•"/>
                      </a:pPr>
                      <a:r>
                        <a:rPr lang="en-US" sz="2000" i="1" kern="1200" dirty="0">
                          <a:solidFill>
                            <a:schemeClr val="dk1"/>
                          </a:solidFill>
                          <a:effectLst/>
                          <a:latin typeface="+mn-lt"/>
                          <a:ea typeface="+mn-ea"/>
                          <a:cs typeface="+mn-cs"/>
                        </a:rPr>
                        <a:t>What are the barriers to achieving the desired end state?</a:t>
                      </a:r>
                      <a:endParaRPr lang="en-US" sz="2000" i="1" kern="1200" dirty="0">
                        <a:solidFill>
                          <a:schemeClr val="dk1"/>
                        </a:solidFill>
                        <a:latin typeface="+mn-lt"/>
                        <a:ea typeface="+mn-ea"/>
                        <a:cs typeface="+mn-cs"/>
                      </a:endParaRPr>
                    </a:p>
                  </a:txBody>
                  <a:tcPr marT="10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407413969"/>
                  </a:ext>
                </a:extLst>
              </a:tr>
            </a:tbl>
          </a:graphicData>
        </a:graphic>
      </p:graphicFrame>
    </p:spTree>
    <p:extLst>
      <p:ext uri="{BB962C8B-B14F-4D97-AF65-F5344CB8AC3E}">
        <p14:creationId xmlns:p14="http://schemas.microsoft.com/office/powerpoint/2010/main" val="402089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a:xfrm>
            <a:off x="3050340" y="644212"/>
            <a:ext cx="7065660" cy="540188"/>
          </a:xfrm>
        </p:spPr>
        <p:txBody>
          <a:bodyPr/>
          <a:lstStyle/>
          <a:p>
            <a:r>
              <a:rPr lang="en-US" dirty="0"/>
              <a:t>Bring individual perspectives together</a:t>
            </a:r>
          </a:p>
        </p:txBody>
      </p:sp>
      <p:sp>
        <p:nvSpPr>
          <p:cNvPr id="50" name="Rectangle 49">
            <a:extLst>
              <a:ext uri="{FF2B5EF4-FFF2-40B4-BE49-F238E27FC236}">
                <a16:creationId xmlns:a16="http://schemas.microsoft.com/office/drawing/2014/main" id="{CC2DC33F-1F41-4050-BC74-FB765534935A}"/>
              </a:ext>
            </a:extLst>
          </p:cNvPr>
          <p:cNvSpPr/>
          <p:nvPr/>
        </p:nvSpPr>
        <p:spPr>
          <a:xfrm>
            <a:off x="528732" y="6665464"/>
            <a:ext cx="6699123" cy="430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AU" sz="700" dirty="0">
                <a:solidFill>
                  <a:schemeClr val="tx1"/>
                </a:solidFill>
              </a:rPr>
              <a:t>1. These principles are based on the NSW Government Make Flexibility Count: Strategic Framework for the NSW Government Sector. We’ve added a blank seventh in case you have a sticking point that is impeding your progress and including it will get things moving, but its not been needed so far. </a:t>
            </a:r>
            <a:endParaRPr lang="en-US" sz="700" dirty="0">
              <a:solidFill>
                <a:schemeClr val="tx1"/>
              </a:solidFill>
            </a:endParaRPr>
          </a:p>
        </p:txBody>
      </p:sp>
      <p:grpSp>
        <p:nvGrpSpPr>
          <p:cNvPr id="2" name="Group 1">
            <a:extLst>
              <a:ext uri="{FF2B5EF4-FFF2-40B4-BE49-F238E27FC236}">
                <a16:creationId xmlns:a16="http://schemas.microsoft.com/office/drawing/2014/main" id="{AD6B7517-2CA2-45B2-AB23-4EB5D72EF3D6}"/>
              </a:ext>
              <a:ext uri="{C183D7F6-B498-43B3-948B-1728B52AA6E4}">
                <adec:decorative xmlns:adec="http://schemas.microsoft.com/office/drawing/2017/decorative" val="1"/>
              </a:ext>
            </a:extLst>
          </p:cNvPr>
          <p:cNvGrpSpPr/>
          <p:nvPr/>
        </p:nvGrpSpPr>
        <p:grpSpPr>
          <a:xfrm>
            <a:off x="279978" y="1655806"/>
            <a:ext cx="10133443" cy="4998996"/>
            <a:chOff x="140041" y="3315109"/>
            <a:chExt cx="7470626" cy="3339691"/>
          </a:xfrm>
        </p:grpSpPr>
        <p:sp>
          <p:nvSpPr>
            <p:cNvPr id="14" name="Rectangle 13">
              <a:extLst>
                <a:ext uri="{FF2B5EF4-FFF2-40B4-BE49-F238E27FC236}">
                  <a16:creationId xmlns:a16="http://schemas.microsoft.com/office/drawing/2014/main" id="{2950F2AE-61C2-4167-ABEC-CE040D0ACAF3}"/>
                </a:ext>
              </a:extLst>
            </p:cNvPr>
            <p:cNvSpPr/>
            <p:nvPr/>
          </p:nvSpPr>
          <p:spPr>
            <a:xfrm>
              <a:off x="528733" y="3645447"/>
              <a:ext cx="6862667" cy="2852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4300"/>
              <a:r>
                <a:rPr lang="en-AU" sz="1000" dirty="0">
                  <a:solidFill>
                    <a:schemeClr val="tx1"/>
                  </a:solidFill>
                </a:rPr>
                <a:t>Based on conversations with the senior leadership team, the following draft principles have emerged in developing a vision for flexible working.</a:t>
              </a:r>
            </a:p>
            <a:p>
              <a:pPr marL="114300"/>
              <a:endParaRPr lang="en-AU" sz="1000" b="1" dirty="0">
                <a:solidFill>
                  <a:schemeClr val="tx1"/>
                </a:solidFill>
              </a:endParaRPr>
            </a:p>
            <a:p>
              <a:pPr marL="406400" indent="-171450">
                <a:spcBef>
                  <a:spcPts val="600"/>
                </a:spcBef>
                <a:buFont typeface="Arial" panose="020B0604020202020204" pitchFamily="34" charset="0"/>
                <a:buChar char="•"/>
              </a:pPr>
              <a:endParaRPr lang="en-AU" sz="1000" dirty="0">
                <a:solidFill>
                  <a:schemeClr val="tx1"/>
                </a:solidFill>
              </a:endParaRPr>
            </a:p>
            <a:p>
              <a:pPr marL="406400" indent="-171450">
                <a:spcBef>
                  <a:spcPts val="600"/>
                </a:spcBef>
                <a:buFont typeface="Arial" panose="020B0604020202020204" pitchFamily="34" charset="0"/>
                <a:buChar char="•"/>
              </a:pPr>
              <a:endParaRPr lang="en-AU" sz="1000" dirty="0">
                <a:solidFill>
                  <a:schemeClr val="tx1"/>
                </a:solidFill>
              </a:endParaRPr>
            </a:p>
            <a:p>
              <a:pPr marL="342900" indent="-171450">
                <a:buFont typeface="Arial" panose="020B0604020202020204" pitchFamily="34" charset="0"/>
                <a:buChar char="•"/>
                <a:tabLst>
                  <a:tab pos="342900" algn="l"/>
                </a:tabLst>
              </a:pPr>
              <a:endParaRPr lang="en-US" sz="1000" b="1" dirty="0">
                <a:solidFill>
                  <a:schemeClr val="tx1"/>
                </a:solidFill>
              </a:endParaRPr>
            </a:p>
          </p:txBody>
        </p:sp>
        <p:sp>
          <p:nvSpPr>
            <p:cNvPr id="15" name="Rectangle 14">
              <a:extLst>
                <a:ext uri="{FF2B5EF4-FFF2-40B4-BE49-F238E27FC236}">
                  <a16:creationId xmlns:a16="http://schemas.microsoft.com/office/drawing/2014/main" id="{7A913A2C-491D-454B-9C07-705F904B54BA}"/>
                </a:ext>
              </a:extLst>
            </p:cNvPr>
            <p:cNvSpPr/>
            <p:nvPr/>
          </p:nvSpPr>
          <p:spPr>
            <a:xfrm>
              <a:off x="323429" y="3315109"/>
              <a:ext cx="7287238" cy="3339691"/>
            </a:xfrm>
            <a:prstGeom prst="rect">
              <a:avLst/>
            </a:prstGeom>
            <a:noFill/>
            <a:ln w="63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76C66E9-9A79-42BC-A23D-CC0BDF3DEE7F}"/>
                </a:ext>
              </a:extLst>
            </p:cNvPr>
            <p:cNvSpPr/>
            <p:nvPr/>
          </p:nvSpPr>
          <p:spPr>
            <a:xfrm>
              <a:off x="528733" y="3438201"/>
              <a:ext cx="4817968"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marL="114300"/>
              <a:r>
                <a:rPr lang="en-AU" sz="1200" b="1" dirty="0">
                  <a:solidFill>
                    <a:schemeClr val="tx1"/>
                  </a:solidFill>
                </a:rPr>
                <a:t>Initial views of flexible working vision</a:t>
              </a:r>
              <a:r>
                <a:rPr lang="en-AU" sz="1200" b="1" baseline="30000" dirty="0">
                  <a:solidFill>
                    <a:schemeClr val="tx1"/>
                  </a:solidFill>
                </a:rPr>
                <a:t>1</a:t>
              </a:r>
              <a:endParaRPr lang="en-US" sz="1200" b="1" dirty="0">
                <a:solidFill>
                  <a:schemeClr val="tx1"/>
                </a:solidFill>
              </a:endParaRPr>
            </a:p>
          </p:txBody>
        </p:sp>
        <p:sp>
          <p:nvSpPr>
            <p:cNvPr id="17" name="Rectangle: Rounded Corners 16">
              <a:extLst>
                <a:ext uri="{FF2B5EF4-FFF2-40B4-BE49-F238E27FC236}">
                  <a16:creationId xmlns:a16="http://schemas.microsoft.com/office/drawing/2014/main" id="{1DECAD9B-AAF3-4AEE-B9AF-4C9AE8A74A85}"/>
                </a:ext>
              </a:extLst>
            </p:cNvPr>
            <p:cNvSpPr/>
            <p:nvPr/>
          </p:nvSpPr>
          <p:spPr>
            <a:xfrm>
              <a:off x="1289164" y="4838585"/>
              <a:ext cx="796586" cy="1659833"/>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 </a:t>
              </a:r>
            </a:p>
          </p:txBody>
        </p:sp>
        <p:sp>
          <p:nvSpPr>
            <p:cNvPr id="18" name="Rectangle: Rounded Corners 17">
              <a:extLst>
                <a:ext uri="{FF2B5EF4-FFF2-40B4-BE49-F238E27FC236}">
                  <a16:creationId xmlns:a16="http://schemas.microsoft.com/office/drawing/2014/main" id="{4F1118D0-A346-400F-BC1C-C1E4888F3A10}"/>
                </a:ext>
              </a:extLst>
            </p:cNvPr>
            <p:cNvSpPr/>
            <p:nvPr/>
          </p:nvSpPr>
          <p:spPr>
            <a:xfrm>
              <a:off x="1289164"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For everyone</a:t>
              </a:r>
            </a:p>
          </p:txBody>
        </p:sp>
        <p:sp>
          <p:nvSpPr>
            <p:cNvPr id="19" name="Rectangle: Rounded Corners 18">
              <a:extLst>
                <a:ext uri="{FF2B5EF4-FFF2-40B4-BE49-F238E27FC236}">
                  <a16:creationId xmlns:a16="http://schemas.microsoft.com/office/drawing/2014/main" id="{57E8CD99-C45E-4F80-8C02-675B8D3E6CAE}"/>
                </a:ext>
              </a:extLst>
            </p:cNvPr>
            <p:cNvSpPr/>
            <p:nvPr/>
          </p:nvSpPr>
          <p:spPr>
            <a:xfrm>
              <a:off x="2182421"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Mutually beneficial</a:t>
              </a:r>
            </a:p>
          </p:txBody>
        </p:sp>
        <p:sp>
          <p:nvSpPr>
            <p:cNvPr id="20" name="Rectangle: Rounded Corners 19">
              <a:extLst>
                <a:ext uri="{FF2B5EF4-FFF2-40B4-BE49-F238E27FC236}">
                  <a16:creationId xmlns:a16="http://schemas.microsoft.com/office/drawing/2014/main" id="{FF753AEC-755D-4E5E-88DA-017D84994E96}"/>
                </a:ext>
              </a:extLst>
            </p:cNvPr>
            <p:cNvSpPr/>
            <p:nvPr/>
          </p:nvSpPr>
          <p:spPr>
            <a:xfrm>
              <a:off x="3075678"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About the team</a:t>
              </a:r>
            </a:p>
          </p:txBody>
        </p:sp>
        <p:sp>
          <p:nvSpPr>
            <p:cNvPr id="21" name="Rectangle: Rounded Corners 20">
              <a:extLst>
                <a:ext uri="{FF2B5EF4-FFF2-40B4-BE49-F238E27FC236}">
                  <a16:creationId xmlns:a16="http://schemas.microsoft.com/office/drawing/2014/main" id="{E6E824F7-015C-44A6-B2AF-0DCD2D081C32}"/>
                </a:ext>
              </a:extLst>
            </p:cNvPr>
            <p:cNvSpPr/>
            <p:nvPr/>
          </p:nvSpPr>
          <p:spPr>
            <a:xfrm>
              <a:off x="5755449"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Give and take</a:t>
              </a:r>
            </a:p>
          </p:txBody>
        </p:sp>
        <p:sp>
          <p:nvSpPr>
            <p:cNvPr id="22" name="Rectangle: Rounded Corners 21">
              <a:extLst>
                <a:ext uri="{FF2B5EF4-FFF2-40B4-BE49-F238E27FC236}">
                  <a16:creationId xmlns:a16="http://schemas.microsoft.com/office/drawing/2014/main" id="{88D7668C-4531-4193-8E75-E1E3F092F965}"/>
                </a:ext>
              </a:extLst>
            </p:cNvPr>
            <p:cNvSpPr/>
            <p:nvPr/>
          </p:nvSpPr>
          <p:spPr>
            <a:xfrm>
              <a:off x="3968935"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Leader led</a:t>
              </a:r>
            </a:p>
          </p:txBody>
        </p:sp>
        <p:sp>
          <p:nvSpPr>
            <p:cNvPr id="23" name="Rectangle: Rounded Corners 22">
              <a:extLst>
                <a:ext uri="{FF2B5EF4-FFF2-40B4-BE49-F238E27FC236}">
                  <a16:creationId xmlns:a16="http://schemas.microsoft.com/office/drawing/2014/main" id="{FB0539DF-69F5-4C42-A4DE-097A23B658CA}"/>
                </a:ext>
              </a:extLst>
            </p:cNvPr>
            <p:cNvSpPr/>
            <p:nvPr/>
          </p:nvSpPr>
          <p:spPr>
            <a:xfrm>
              <a:off x="4862192" y="4408881"/>
              <a:ext cx="796586"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Context matters</a:t>
              </a:r>
            </a:p>
          </p:txBody>
        </p:sp>
        <p:sp>
          <p:nvSpPr>
            <p:cNvPr id="24" name="Rectangle: Rounded Corners 23">
              <a:extLst>
                <a:ext uri="{FF2B5EF4-FFF2-40B4-BE49-F238E27FC236}">
                  <a16:creationId xmlns:a16="http://schemas.microsoft.com/office/drawing/2014/main" id="{DE9B3717-E276-42DD-A7AE-DD4A8AA7382C}"/>
                </a:ext>
              </a:extLst>
            </p:cNvPr>
            <p:cNvSpPr/>
            <p:nvPr/>
          </p:nvSpPr>
          <p:spPr>
            <a:xfrm>
              <a:off x="2182421" y="4854418"/>
              <a:ext cx="796586" cy="1644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900" dirty="0">
                  <a:solidFill>
                    <a:schemeClr val="tx1"/>
                  </a:solidFill>
                </a:rPr>
                <a:t> </a:t>
              </a:r>
            </a:p>
          </p:txBody>
        </p:sp>
        <p:sp>
          <p:nvSpPr>
            <p:cNvPr id="25" name="Rectangle: Rounded Corners 24">
              <a:extLst>
                <a:ext uri="{FF2B5EF4-FFF2-40B4-BE49-F238E27FC236}">
                  <a16:creationId xmlns:a16="http://schemas.microsoft.com/office/drawing/2014/main" id="{382BA02C-6D6A-4F20-8F82-6498B26C4632}"/>
                </a:ext>
              </a:extLst>
            </p:cNvPr>
            <p:cNvSpPr/>
            <p:nvPr/>
          </p:nvSpPr>
          <p:spPr>
            <a:xfrm>
              <a:off x="3075678" y="4838584"/>
              <a:ext cx="796586" cy="1659833"/>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900" dirty="0">
                <a:solidFill>
                  <a:schemeClr val="tx1"/>
                </a:solidFill>
              </a:endParaRPr>
            </a:p>
          </p:txBody>
        </p:sp>
        <p:sp>
          <p:nvSpPr>
            <p:cNvPr id="26" name="Rectangle: Rounded Corners 25">
              <a:extLst>
                <a:ext uri="{FF2B5EF4-FFF2-40B4-BE49-F238E27FC236}">
                  <a16:creationId xmlns:a16="http://schemas.microsoft.com/office/drawing/2014/main" id="{E1D4D50B-7DB3-4169-8E4D-CDFBAC1E3BCB}"/>
                </a:ext>
              </a:extLst>
            </p:cNvPr>
            <p:cNvSpPr/>
            <p:nvPr/>
          </p:nvSpPr>
          <p:spPr>
            <a:xfrm>
              <a:off x="5755449" y="4838584"/>
              <a:ext cx="796586" cy="165676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900" dirty="0">
                <a:solidFill>
                  <a:schemeClr val="tx1"/>
                </a:solidFill>
              </a:endParaRPr>
            </a:p>
          </p:txBody>
        </p:sp>
        <p:sp>
          <p:nvSpPr>
            <p:cNvPr id="27" name="Rectangle: Rounded Corners 26">
              <a:extLst>
                <a:ext uri="{FF2B5EF4-FFF2-40B4-BE49-F238E27FC236}">
                  <a16:creationId xmlns:a16="http://schemas.microsoft.com/office/drawing/2014/main" id="{752A78DA-B5B0-4D29-A042-76D23C42C910}"/>
                </a:ext>
              </a:extLst>
            </p:cNvPr>
            <p:cNvSpPr/>
            <p:nvPr/>
          </p:nvSpPr>
          <p:spPr>
            <a:xfrm>
              <a:off x="3968935" y="4850605"/>
              <a:ext cx="796586" cy="164781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900" dirty="0">
                  <a:solidFill>
                    <a:schemeClr val="tx1"/>
                  </a:solidFill>
                </a:rPr>
                <a:t> </a:t>
              </a:r>
            </a:p>
          </p:txBody>
        </p:sp>
        <p:sp>
          <p:nvSpPr>
            <p:cNvPr id="28" name="Rectangle: Rounded Corners 27">
              <a:extLst>
                <a:ext uri="{FF2B5EF4-FFF2-40B4-BE49-F238E27FC236}">
                  <a16:creationId xmlns:a16="http://schemas.microsoft.com/office/drawing/2014/main" id="{75E44CC6-4D71-4702-818E-77827B180F69}"/>
                </a:ext>
              </a:extLst>
            </p:cNvPr>
            <p:cNvSpPr/>
            <p:nvPr/>
          </p:nvSpPr>
          <p:spPr>
            <a:xfrm>
              <a:off x="4862189" y="4841654"/>
              <a:ext cx="796587" cy="165676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900" dirty="0">
                <a:solidFill>
                  <a:schemeClr val="tx1"/>
                </a:solidFill>
              </a:endParaRPr>
            </a:p>
          </p:txBody>
        </p:sp>
        <p:sp>
          <p:nvSpPr>
            <p:cNvPr id="29" name="Rectangle: Rounded Corners 28">
              <a:extLst>
                <a:ext uri="{FF2B5EF4-FFF2-40B4-BE49-F238E27FC236}">
                  <a16:creationId xmlns:a16="http://schemas.microsoft.com/office/drawing/2014/main" id="{280D0683-15F9-4403-943B-67AD0FA82957}"/>
                </a:ext>
              </a:extLst>
            </p:cNvPr>
            <p:cNvSpPr/>
            <p:nvPr/>
          </p:nvSpPr>
          <p:spPr>
            <a:xfrm>
              <a:off x="1279460" y="4008879"/>
              <a:ext cx="806291" cy="302129"/>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AU" sz="900" b="1" dirty="0">
                  <a:solidFill>
                    <a:schemeClr val="tx1"/>
                  </a:solidFill>
                </a:rPr>
                <a:t>Broad Agreement</a:t>
              </a:r>
            </a:p>
          </p:txBody>
        </p:sp>
        <p:sp>
          <p:nvSpPr>
            <p:cNvPr id="30" name="Rectangle: Rounded Corners 29">
              <a:extLst>
                <a:ext uri="{FF2B5EF4-FFF2-40B4-BE49-F238E27FC236}">
                  <a16:creationId xmlns:a16="http://schemas.microsoft.com/office/drawing/2014/main" id="{06B5A992-A76A-4BBC-8724-C78A7AE1F680}"/>
                </a:ext>
              </a:extLst>
            </p:cNvPr>
            <p:cNvSpPr/>
            <p:nvPr/>
          </p:nvSpPr>
          <p:spPr>
            <a:xfrm>
              <a:off x="5797810" y="4014772"/>
              <a:ext cx="796586" cy="302129"/>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AU" sz="900" b="1" dirty="0">
                  <a:solidFill>
                    <a:schemeClr val="tx1"/>
                  </a:solidFill>
                </a:rPr>
                <a:t>Further discussion required </a:t>
              </a:r>
            </a:p>
          </p:txBody>
        </p:sp>
        <p:cxnSp>
          <p:nvCxnSpPr>
            <p:cNvPr id="5" name="Straight Arrow Connector 4">
              <a:extLst>
                <a:ext uri="{FF2B5EF4-FFF2-40B4-BE49-F238E27FC236}">
                  <a16:creationId xmlns:a16="http://schemas.microsoft.com/office/drawing/2014/main" id="{B6A8C565-1EEA-429A-8465-41C4834F9385}"/>
                </a:ext>
              </a:extLst>
            </p:cNvPr>
            <p:cNvCxnSpPr>
              <a:cxnSpLocks/>
              <a:stCxn id="29" idx="3"/>
              <a:endCxn id="30" idx="1"/>
            </p:cNvCxnSpPr>
            <p:nvPr/>
          </p:nvCxnSpPr>
          <p:spPr>
            <a:xfrm>
              <a:off x="2085751" y="4159943"/>
              <a:ext cx="3712059" cy="589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42374E18-2DF6-4D97-A263-D24E43F03337}"/>
                </a:ext>
              </a:extLst>
            </p:cNvPr>
            <p:cNvSpPr txBox="1"/>
            <p:nvPr/>
          </p:nvSpPr>
          <p:spPr>
            <a:xfrm>
              <a:off x="140041" y="4451234"/>
              <a:ext cx="1123609" cy="246221"/>
            </a:xfrm>
            <a:prstGeom prst="rect">
              <a:avLst/>
            </a:prstGeom>
            <a:noFill/>
          </p:spPr>
          <p:txBody>
            <a:bodyPr wrap="square" rtlCol="0">
              <a:spAutoFit/>
            </a:bodyPr>
            <a:lstStyle/>
            <a:p>
              <a:pPr algn="r"/>
              <a:r>
                <a:rPr lang="en-AU" sz="1000" b="1" dirty="0">
                  <a:latin typeface="+mn-lt"/>
                </a:rPr>
                <a:t>Principle</a:t>
              </a:r>
            </a:p>
          </p:txBody>
        </p:sp>
        <p:sp>
          <p:nvSpPr>
            <p:cNvPr id="86" name="TextBox 85">
              <a:extLst>
                <a:ext uri="{FF2B5EF4-FFF2-40B4-BE49-F238E27FC236}">
                  <a16:creationId xmlns:a16="http://schemas.microsoft.com/office/drawing/2014/main" id="{EF7ACB6C-C7E8-4FA7-944C-75AC297CF7F4}"/>
                </a:ext>
              </a:extLst>
            </p:cNvPr>
            <p:cNvSpPr txBox="1"/>
            <p:nvPr/>
          </p:nvSpPr>
          <p:spPr>
            <a:xfrm>
              <a:off x="528733" y="4834784"/>
              <a:ext cx="734917" cy="678536"/>
            </a:xfrm>
            <a:prstGeom prst="rect">
              <a:avLst/>
            </a:prstGeom>
            <a:noFill/>
          </p:spPr>
          <p:txBody>
            <a:bodyPr wrap="square" rtlCol="0">
              <a:spAutoFit/>
            </a:bodyPr>
            <a:lstStyle/>
            <a:p>
              <a:pPr algn="r"/>
              <a:r>
                <a:rPr lang="en-AU" sz="1000" b="1" dirty="0">
                  <a:latin typeface="+mn-lt"/>
                </a:rPr>
                <a:t>Organisational vision </a:t>
              </a:r>
              <a:r>
                <a:rPr lang="en-AU" sz="1000" dirty="0">
                  <a:latin typeface="+mn-lt"/>
                </a:rPr>
                <a:t>(what this means for your organisation)</a:t>
              </a:r>
              <a:endParaRPr lang="en-AU" sz="1000" b="1" dirty="0">
                <a:latin typeface="+mn-lt"/>
              </a:endParaRPr>
            </a:p>
          </p:txBody>
        </p:sp>
      </p:grpSp>
      <p:sp>
        <p:nvSpPr>
          <p:cNvPr id="31" name="Rectangle: Rounded Corners 30">
            <a:extLst>
              <a:ext uri="{FF2B5EF4-FFF2-40B4-BE49-F238E27FC236}">
                <a16:creationId xmlns:a16="http://schemas.microsoft.com/office/drawing/2014/main" id="{BAE1FEB7-05E2-4136-A7C8-0AA7ACBE407F}"/>
              </a:ext>
            </a:extLst>
          </p:cNvPr>
          <p:cNvSpPr/>
          <p:nvPr/>
        </p:nvSpPr>
        <p:spPr>
          <a:xfrm>
            <a:off x="9108573" y="3284353"/>
            <a:ext cx="1080520" cy="538864"/>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a:solidFill>
                  <a:schemeClr val="bg1"/>
                </a:solidFill>
              </a:rPr>
              <a:t>Principle 7</a:t>
            </a:r>
          </a:p>
        </p:txBody>
      </p:sp>
      <p:sp>
        <p:nvSpPr>
          <p:cNvPr id="32" name="Rectangle: Rounded Corners 31">
            <a:extLst>
              <a:ext uri="{FF2B5EF4-FFF2-40B4-BE49-F238E27FC236}">
                <a16:creationId xmlns:a16="http://schemas.microsoft.com/office/drawing/2014/main" id="{DAC54DCB-1B68-4773-982D-6067DB0E3DF4}"/>
              </a:ext>
              <a:ext uri="{C183D7F6-B498-43B3-948B-1728B52AA6E4}">
                <adec:decorative xmlns:adec="http://schemas.microsoft.com/office/drawing/2017/decorative" val="1"/>
              </a:ext>
            </a:extLst>
          </p:cNvPr>
          <p:cNvSpPr/>
          <p:nvPr/>
        </p:nvSpPr>
        <p:spPr>
          <a:xfrm>
            <a:off x="9108573" y="3927551"/>
            <a:ext cx="1080520" cy="2479913"/>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900" dirty="0">
              <a:solidFill>
                <a:schemeClr val="tx1"/>
              </a:solidFill>
            </a:endParaRPr>
          </a:p>
        </p:txBody>
      </p:sp>
    </p:spTree>
    <p:extLst>
      <p:ext uri="{BB962C8B-B14F-4D97-AF65-F5344CB8AC3E}">
        <p14:creationId xmlns:p14="http://schemas.microsoft.com/office/powerpoint/2010/main" val="390455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Bring perspectives together</a:t>
            </a:r>
          </a:p>
        </p:txBody>
      </p:sp>
      <p:sp>
        <p:nvSpPr>
          <p:cNvPr id="56" name="Rectangle 55">
            <a:extLst>
              <a:ext uri="{FF2B5EF4-FFF2-40B4-BE49-F238E27FC236}">
                <a16:creationId xmlns:a16="http://schemas.microsoft.com/office/drawing/2014/main" id="{CEEC3D53-835D-4697-81C6-FBBD84E201D4}"/>
              </a:ext>
            </a:extLst>
          </p:cNvPr>
          <p:cNvSpPr/>
          <p:nvPr/>
        </p:nvSpPr>
        <p:spPr>
          <a:xfrm>
            <a:off x="522288" y="1663240"/>
            <a:ext cx="9648825" cy="7720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a:solidFill>
                  <a:schemeClr val="tx1"/>
                </a:solidFill>
              </a:rPr>
              <a:t>This discussion should help test and refine each guiding principle to build a vision for our agency</a:t>
            </a:r>
            <a:endParaRPr lang="en-US" sz="1400" b="1" dirty="0">
              <a:solidFill>
                <a:schemeClr val="tx1"/>
              </a:solidFill>
            </a:endParaRPr>
          </a:p>
        </p:txBody>
      </p:sp>
      <p:grpSp>
        <p:nvGrpSpPr>
          <p:cNvPr id="57" name="Group 56">
            <a:extLst>
              <a:ext uri="{FF2B5EF4-FFF2-40B4-BE49-F238E27FC236}">
                <a16:creationId xmlns:a16="http://schemas.microsoft.com/office/drawing/2014/main" id="{F45B4C0C-FDB1-4CDF-996E-C16B0690C8C0}"/>
              </a:ext>
              <a:ext uri="{C183D7F6-B498-43B3-948B-1728B52AA6E4}">
                <adec:decorative xmlns:adec="http://schemas.microsoft.com/office/drawing/2017/decorative" val="1"/>
              </a:ext>
            </a:extLst>
          </p:cNvPr>
          <p:cNvGrpSpPr/>
          <p:nvPr/>
        </p:nvGrpSpPr>
        <p:grpSpPr>
          <a:xfrm>
            <a:off x="522287" y="2680864"/>
            <a:ext cx="4824414" cy="309120"/>
            <a:chOff x="522287" y="2800612"/>
            <a:chExt cx="4824414" cy="309120"/>
          </a:xfrm>
        </p:grpSpPr>
        <p:sp>
          <p:nvSpPr>
            <p:cNvPr id="58" name="Rectangle 57">
              <a:extLst>
                <a:ext uri="{FF2B5EF4-FFF2-40B4-BE49-F238E27FC236}">
                  <a16:creationId xmlns:a16="http://schemas.microsoft.com/office/drawing/2014/main" id="{F88ED710-C725-4B56-B600-DAFC7292B743}"/>
                </a:ext>
              </a:extLst>
            </p:cNvPr>
            <p:cNvSpPr/>
            <p:nvPr/>
          </p:nvSpPr>
          <p:spPr>
            <a:xfrm>
              <a:off x="528733" y="2800612"/>
              <a:ext cx="4817968"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r>
                <a:rPr lang="en-AU" sz="1200" b="1" dirty="0">
                  <a:solidFill>
                    <a:schemeClr val="tx1"/>
                  </a:solidFill>
                </a:rPr>
                <a:t>Workshop activity – Bring perspectives together</a:t>
              </a:r>
              <a:endParaRPr lang="en-US" sz="1200" b="1" dirty="0">
                <a:solidFill>
                  <a:schemeClr val="tx1"/>
                </a:solidFill>
              </a:endParaRPr>
            </a:p>
          </p:txBody>
        </p:sp>
        <p:cxnSp>
          <p:nvCxnSpPr>
            <p:cNvPr id="59" name="Straight Connector 58">
              <a:extLst>
                <a:ext uri="{FF2B5EF4-FFF2-40B4-BE49-F238E27FC236}">
                  <a16:creationId xmlns:a16="http://schemas.microsoft.com/office/drawing/2014/main" id="{0AB8BFC6-6F39-4A93-98AD-83E2427C688E}"/>
                </a:ext>
              </a:extLst>
            </p:cNvPr>
            <p:cNvCxnSpPr/>
            <p:nvPr/>
          </p:nvCxnSpPr>
          <p:spPr>
            <a:xfrm>
              <a:off x="522287" y="3084350"/>
              <a:ext cx="1371600" cy="0"/>
            </a:xfrm>
            <a:prstGeom prst="line">
              <a:avLst/>
            </a:prstGeom>
            <a:ln w="38100">
              <a:solidFill>
                <a:srgbClr val="E81267"/>
              </a:solidFill>
            </a:ln>
          </p:spPr>
          <p:style>
            <a:lnRef idx="1">
              <a:schemeClr val="accent1"/>
            </a:lnRef>
            <a:fillRef idx="0">
              <a:schemeClr val="accent1"/>
            </a:fillRef>
            <a:effectRef idx="0">
              <a:schemeClr val="accent1"/>
            </a:effectRef>
            <a:fontRef idx="minor">
              <a:schemeClr val="tx1"/>
            </a:fontRef>
          </p:style>
        </p:cxnSp>
      </p:grpSp>
      <p:sp>
        <p:nvSpPr>
          <p:cNvPr id="66" name="Rectangle 65">
            <a:extLst>
              <a:ext uri="{FF2B5EF4-FFF2-40B4-BE49-F238E27FC236}">
                <a16:creationId xmlns:a16="http://schemas.microsoft.com/office/drawing/2014/main" id="{7C2CD1BA-31A6-45D1-93E2-B63B8F8DD11B}"/>
              </a:ext>
              <a:ext uri="{C183D7F6-B498-43B3-948B-1728B52AA6E4}">
                <adec:decorative xmlns:adec="http://schemas.microsoft.com/office/drawing/2017/decorative" val="1"/>
              </a:ext>
            </a:extLst>
          </p:cNvPr>
          <p:cNvSpPr/>
          <p:nvPr/>
        </p:nvSpPr>
        <p:spPr>
          <a:xfrm>
            <a:off x="522288" y="3257929"/>
            <a:ext cx="9648825" cy="33905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indent="0">
              <a:spcAft>
                <a:spcPts val="600"/>
              </a:spcAft>
            </a:pPr>
            <a:endParaRPr lang="en-AU" sz="1100" dirty="0">
              <a:solidFill>
                <a:schemeClr val="tx1"/>
              </a:solidFill>
            </a:endParaRPr>
          </a:p>
        </p:txBody>
      </p:sp>
      <p:grpSp>
        <p:nvGrpSpPr>
          <p:cNvPr id="4" name="Group 3">
            <a:extLst>
              <a:ext uri="{FF2B5EF4-FFF2-40B4-BE49-F238E27FC236}">
                <a16:creationId xmlns:a16="http://schemas.microsoft.com/office/drawing/2014/main" id="{3BAF3C5E-AFC1-4773-8914-50796F096B63}"/>
              </a:ext>
              <a:ext uri="{C183D7F6-B498-43B3-948B-1728B52AA6E4}">
                <adec:decorative xmlns:adec="http://schemas.microsoft.com/office/drawing/2017/decorative" val="1"/>
              </a:ext>
            </a:extLst>
          </p:cNvPr>
          <p:cNvGrpSpPr/>
          <p:nvPr/>
        </p:nvGrpSpPr>
        <p:grpSpPr>
          <a:xfrm>
            <a:off x="898071" y="3232549"/>
            <a:ext cx="8262258" cy="3155780"/>
            <a:chOff x="1511300" y="5540488"/>
            <a:chExt cx="4661147" cy="1097790"/>
          </a:xfrm>
        </p:grpSpPr>
        <p:grpSp>
          <p:nvGrpSpPr>
            <p:cNvPr id="2" name="Group 1">
              <a:extLst>
                <a:ext uri="{FF2B5EF4-FFF2-40B4-BE49-F238E27FC236}">
                  <a16:creationId xmlns:a16="http://schemas.microsoft.com/office/drawing/2014/main" id="{1833DBE8-FBC4-49C9-8B9B-5C0CF6A97202}"/>
                </a:ext>
              </a:extLst>
            </p:cNvPr>
            <p:cNvGrpSpPr/>
            <p:nvPr/>
          </p:nvGrpSpPr>
          <p:grpSpPr>
            <a:xfrm>
              <a:off x="1511300" y="5540488"/>
              <a:ext cx="2138619" cy="1097790"/>
              <a:chOff x="1025430" y="5370652"/>
              <a:chExt cx="2144198" cy="2006708"/>
            </a:xfrm>
          </p:grpSpPr>
          <p:sp>
            <p:nvSpPr>
              <p:cNvPr id="92" name="Rectangle: Rounded Corners 91">
                <a:extLst>
                  <a:ext uri="{FF2B5EF4-FFF2-40B4-BE49-F238E27FC236}">
                    <a16:creationId xmlns:a16="http://schemas.microsoft.com/office/drawing/2014/main" id="{3B189545-0BBA-44DE-A228-103FB3D65149}"/>
                  </a:ext>
                </a:extLst>
              </p:cNvPr>
              <p:cNvSpPr/>
              <p:nvPr/>
            </p:nvSpPr>
            <p:spPr>
              <a:xfrm>
                <a:off x="1994755" y="5370652"/>
                <a:ext cx="1174873" cy="360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 Organisation vision</a:t>
                </a:r>
              </a:p>
            </p:txBody>
          </p:sp>
          <p:sp>
            <p:nvSpPr>
              <p:cNvPr id="93" name="Rectangle: Rounded Corners 92">
                <a:extLst>
                  <a:ext uri="{FF2B5EF4-FFF2-40B4-BE49-F238E27FC236}">
                    <a16:creationId xmlns:a16="http://schemas.microsoft.com/office/drawing/2014/main" id="{BB51C3E5-32E9-4EDB-9EC6-7CD943180613}"/>
                  </a:ext>
                </a:extLst>
              </p:cNvPr>
              <p:cNvSpPr/>
              <p:nvPr/>
            </p:nvSpPr>
            <p:spPr>
              <a:xfrm>
                <a:off x="1025431" y="5370652"/>
                <a:ext cx="887808"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1</a:t>
                </a:r>
              </a:p>
            </p:txBody>
          </p:sp>
          <p:sp>
            <p:nvSpPr>
              <p:cNvPr id="94" name="Rectangle: Rounded Corners 93">
                <a:extLst>
                  <a:ext uri="{FF2B5EF4-FFF2-40B4-BE49-F238E27FC236}">
                    <a16:creationId xmlns:a16="http://schemas.microsoft.com/office/drawing/2014/main" id="{04291A39-CBCE-4623-A165-05D7A588CE98}"/>
                  </a:ext>
                </a:extLst>
              </p:cNvPr>
              <p:cNvSpPr/>
              <p:nvPr/>
            </p:nvSpPr>
            <p:spPr>
              <a:xfrm>
                <a:off x="1025431" y="5782329"/>
                <a:ext cx="887808"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2</a:t>
                </a:r>
              </a:p>
            </p:txBody>
          </p:sp>
          <p:sp>
            <p:nvSpPr>
              <p:cNvPr id="95" name="Rectangle: Rounded Corners 94">
                <a:extLst>
                  <a:ext uri="{FF2B5EF4-FFF2-40B4-BE49-F238E27FC236}">
                    <a16:creationId xmlns:a16="http://schemas.microsoft.com/office/drawing/2014/main" id="{B48001C4-AD74-4149-B865-6259D06576D7}"/>
                  </a:ext>
                </a:extLst>
              </p:cNvPr>
              <p:cNvSpPr/>
              <p:nvPr/>
            </p:nvSpPr>
            <p:spPr>
              <a:xfrm>
                <a:off x="1025431" y="6194006"/>
                <a:ext cx="887808"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3</a:t>
                </a:r>
              </a:p>
            </p:txBody>
          </p:sp>
          <p:sp>
            <p:nvSpPr>
              <p:cNvPr id="96" name="Rectangle: Rounded Corners 95">
                <a:extLst>
                  <a:ext uri="{FF2B5EF4-FFF2-40B4-BE49-F238E27FC236}">
                    <a16:creationId xmlns:a16="http://schemas.microsoft.com/office/drawing/2014/main" id="{BFF166E4-8767-45AB-8746-EA28A5F7612C}"/>
                  </a:ext>
                </a:extLst>
              </p:cNvPr>
              <p:cNvSpPr/>
              <p:nvPr/>
            </p:nvSpPr>
            <p:spPr>
              <a:xfrm>
                <a:off x="1025430" y="6605683"/>
                <a:ext cx="887808"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4</a:t>
                </a:r>
              </a:p>
            </p:txBody>
          </p:sp>
          <p:sp>
            <p:nvSpPr>
              <p:cNvPr id="97" name="Rectangle: Rounded Corners 96">
                <a:extLst>
                  <a:ext uri="{FF2B5EF4-FFF2-40B4-BE49-F238E27FC236}">
                    <a16:creationId xmlns:a16="http://schemas.microsoft.com/office/drawing/2014/main" id="{96F93E52-C08A-44E6-8CB5-F19AC3897F8D}"/>
                  </a:ext>
                </a:extLst>
              </p:cNvPr>
              <p:cNvSpPr/>
              <p:nvPr/>
            </p:nvSpPr>
            <p:spPr>
              <a:xfrm>
                <a:off x="1025430" y="7017360"/>
                <a:ext cx="887808" cy="360000"/>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5</a:t>
                </a:r>
              </a:p>
            </p:txBody>
          </p:sp>
          <p:sp>
            <p:nvSpPr>
              <p:cNvPr id="98" name="Rectangle: Rounded Corners 97">
                <a:extLst>
                  <a:ext uri="{FF2B5EF4-FFF2-40B4-BE49-F238E27FC236}">
                    <a16:creationId xmlns:a16="http://schemas.microsoft.com/office/drawing/2014/main" id="{9C2C11EB-C360-4511-A7FD-0986E1DF8C2B}"/>
                  </a:ext>
                </a:extLst>
              </p:cNvPr>
              <p:cNvSpPr/>
              <p:nvPr/>
            </p:nvSpPr>
            <p:spPr>
              <a:xfrm>
                <a:off x="1994755" y="5782328"/>
                <a:ext cx="1174873" cy="360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Organisation vision</a:t>
                </a:r>
              </a:p>
            </p:txBody>
          </p:sp>
          <p:sp>
            <p:nvSpPr>
              <p:cNvPr id="99" name="Rectangle: Rounded Corners 98">
                <a:extLst>
                  <a:ext uri="{FF2B5EF4-FFF2-40B4-BE49-F238E27FC236}">
                    <a16:creationId xmlns:a16="http://schemas.microsoft.com/office/drawing/2014/main" id="{DDA644DB-656F-4E26-B8B3-01F7673D278E}"/>
                  </a:ext>
                </a:extLst>
              </p:cNvPr>
              <p:cNvSpPr/>
              <p:nvPr/>
            </p:nvSpPr>
            <p:spPr>
              <a:xfrm>
                <a:off x="1994754" y="6194006"/>
                <a:ext cx="1174873" cy="360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Organisation vision</a:t>
                </a:r>
              </a:p>
            </p:txBody>
          </p:sp>
          <p:sp>
            <p:nvSpPr>
              <p:cNvPr id="100" name="Rectangle: Rounded Corners 99">
                <a:extLst>
                  <a:ext uri="{FF2B5EF4-FFF2-40B4-BE49-F238E27FC236}">
                    <a16:creationId xmlns:a16="http://schemas.microsoft.com/office/drawing/2014/main" id="{8622250E-4F39-4364-979D-E78414482157}"/>
                  </a:ext>
                </a:extLst>
              </p:cNvPr>
              <p:cNvSpPr/>
              <p:nvPr/>
            </p:nvSpPr>
            <p:spPr>
              <a:xfrm>
                <a:off x="1994753" y="6605682"/>
                <a:ext cx="1174873" cy="360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Organisation vision</a:t>
                </a:r>
              </a:p>
            </p:txBody>
          </p:sp>
          <p:sp>
            <p:nvSpPr>
              <p:cNvPr id="101" name="Rectangle: Rounded Corners 100">
                <a:extLst>
                  <a:ext uri="{FF2B5EF4-FFF2-40B4-BE49-F238E27FC236}">
                    <a16:creationId xmlns:a16="http://schemas.microsoft.com/office/drawing/2014/main" id="{474A15BA-8601-45B3-9ADC-3D8C9C7FDC0A}"/>
                  </a:ext>
                </a:extLst>
              </p:cNvPr>
              <p:cNvSpPr/>
              <p:nvPr/>
            </p:nvSpPr>
            <p:spPr>
              <a:xfrm>
                <a:off x="1994753" y="7017360"/>
                <a:ext cx="1174873" cy="36000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 Organisation vision</a:t>
                </a:r>
              </a:p>
            </p:txBody>
          </p:sp>
        </p:grpSp>
        <p:sp>
          <p:nvSpPr>
            <p:cNvPr id="102" name="Isosceles Triangle 101">
              <a:extLst>
                <a:ext uri="{FF2B5EF4-FFF2-40B4-BE49-F238E27FC236}">
                  <a16:creationId xmlns:a16="http://schemas.microsoft.com/office/drawing/2014/main" id="{84CD3EDE-6824-4496-ACD3-120DA72070A8}"/>
                </a:ext>
              </a:extLst>
            </p:cNvPr>
            <p:cNvSpPr/>
            <p:nvPr/>
          </p:nvSpPr>
          <p:spPr>
            <a:xfrm rot="5400000">
              <a:off x="3404871" y="6020076"/>
              <a:ext cx="861714" cy="138624"/>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nvGrpSpPr>
            <p:cNvPr id="103" name="Group 102">
              <a:extLst>
                <a:ext uri="{FF2B5EF4-FFF2-40B4-BE49-F238E27FC236}">
                  <a16:creationId xmlns:a16="http://schemas.microsoft.com/office/drawing/2014/main" id="{10980671-4C94-4B02-B13D-39F0427796E7}"/>
                </a:ext>
              </a:extLst>
            </p:cNvPr>
            <p:cNvGrpSpPr/>
            <p:nvPr/>
          </p:nvGrpSpPr>
          <p:grpSpPr>
            <a:xfrm>
              <a:off x="4033828" y="5540488"/>
              <a:ext cx="2138619" cy="1095262"/>
              <a:chOff x="1025430" y="5370652"/>
              <a:chExt cx="2144198" cy="2002087"/>
            </a:xfrm>
          </p:grpSpPr>
          <p:sp>
            <p:nvSpPr>
              <p:cNvPr id="104" name="Rectangle: Rounded Corners 103">
                <a:extLst>
                  <a:ext uri="{FF2B5EF4-FFF2-40B4-BE49-F238E27FC236}">
                    <a16:creationId xmlns:a16="http://schemas.microsoft.com/office/drawing/2014/main" id="{F9FBE475-00DE-40CA-9AF0-01E7B8544B15}"/>
                  </a:ext>
                </a:extLst>
              </p:cNvPr>
              <p:cNvSpPr/>
              <p:nvPr/>
            </p:nvSpPr>
            <p:spPr>
              <a:xfrm>
                <a:off x="1994755" y="5370652"/>
                <a:ext cx="1174873" cy="360000"/>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 Revised vision</a:t>
                </a:r>
              </a:p>
            </p:txBody>
          </p:sp>
          <p:sp>
            <p:nvSpPr>
              <p:cNvPr id="105" name="Rectangle: Rounded Corners 104">
                <a:extLst>
                  <a:ext uri="{FF2B5EF4-FFF2-40B4-BE49-F238E27FC236}">
                    <a16:creationId xmlns:a16="http://schemas.microsoft.com/office/drawing/2014/main" id="{FE3F3BB2-E402-4B37-8460-C2BAEBEA7613}"/>
                  </a:ext>
                </a:extLst>
              </p:cNvPr>
              <p:cNvSpPr/>
              <p:nvPr/>
            </p:nvSpPr>
            <p:spPr>
              <a:xfrm>
                <a:off x="1025431" y="5370652"/>
                <a:ext cx="887808" cy="360000"/>
              </a:xfrm>
              <a:prstGeom prst="roundRect">
                <a:avLst>
                  <a:gd name="adj" fmla="val 393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1</a:t>
                </a:r>
              </a:p>
            </p:txBody>
          </p:sp>
          <p:sp>
            <p:nvSpPr>
              <p:cNvPr id="106" name="Rectangle: Rounded Corners 105">
                <a:extLst>
                  <a:ext uri="{FF2B5EF4-FFF2-40B4-BE49-F238E27FC236}">
                    <a16:creationId xmlns:a16="http://schemas.microsoft.com/office/drawing/2014/main" id="{F80B1534-4A51-4677-ADA3-2011DB276B28}"/>
                  </a:ext>
                </a:extLst>
              </p:cNvPr>
              <p:cNvSpPr/>
              <p:nvPr/>
            </p:nvSpPr>
            <p:spPr>
              <a:xfrm>
                <a:off x="1025431" y="5782329"/>
                <a:ext cx="887808" cy="360000"/>
              </a:xfrm>
              <a:prstGeom prst="roundRect">
                <a:avLst>
                  <a:gd name="adj" fmla="val 393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2</a:t>
                </a:r>
              </a:p>
            </p:txBody>
          </p:sp>
          <p:sp>
            <p:nvSpPr>
              <p:cNvPr id="107" name="Rectangle: Rounded Corners 106">
                <a:extLst>
                  <a:ext uri="{FF2B5EF4-FFF2-40B4-BE49-F238E27FC236}">
                    <a16:creationId xmlns:a16="http://schemas.microsoft.com/office/drawing/2014/main" id="{E6C94B86-41A4-48AF-8178-6E825D98D035}"/>
                  </a:ext>
                </a:extLst>
              </p:cNvPr>
              <p:cNvSpPr/>
              <p:nvPr/>
            </p:nvSpPr>
            <p:spPr>
              <a:xfrm>
                <a:off x="1025431" y="6194006"/>
                <a:ext cx="887808" cy="360000"/>
              </a:xfrm>
              <a:prstGeom prst="roundRect">
                <a:avLst>
                  <a:gd name="adj" fmla="val 393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3</a:t>
                </a:r>
              </a:p>
            </p:txBody>
          </p:sp>
          <p:sp>
            <p:nvSpPr>
              <p:cNvPr id="108" name="Rectangle: Rounded Corners 107">
                <a:extLst>
                  <a:ext uri="{FF2B5EF4-FFF2-40B4-BE49-F238E27FC236}">
                    <a16:creationId xmlns:a16="http://schemas.microsoft.com/office/drawing/2014/main" id="{12B8EC2E-7EC2-482C-9BF8-118A5D67080C}"/>
                  </a:ext>
                </a:extLst>
              </p:cNvPr>
              <p:cNvSpPr/>
              <p:nvPr/>
            </p:nvSpPr>
            <p:spPr>
              <a:xfrm>
                <a:off x="1025430" y="6605683"/>
                <a:ext cx="887808" cy="360000"/>
              </a:xfrm>
              <a:prstGeom prst="roundRect">
                <a:avLst>
                  <a:gd name="adj" fmla="val 393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4</a:t>
                </a:r>
              </a:p>
            </p:txBody>
          </p:sp>
          <p:sp>
            <p:nvSpPr>
              <p:cNvPr id="110" name="Rectangle: Rounded Corners 109">
                <a:extLst>
                  <a:ext uri="{FF2B5EF4-FFF2-40B4-BE49-F238E27FC236}">
                    <a16:creationId xmlns:a16="http://schemas.microsoft.com/office/drawing/2014/main" id="{6E9FF49C-8171-4B15-8FB7-996580780775}"/>
                  </a:ext>
                </a:extLst>
              </p:cNvPr>
              <p:cNvSpPr/>
              <p:nvPr/>
            </p:nvSpPr>
            <p:spPr>
              <a:xfrm>
                <a:off x="1994755" y="5782328"/>
                <a:ext cx="1174873" cy="360000"/>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 Vision</a:t>
                </a:r>
              </a:p>
            </p:txBody>
          </p:sp>
          <p:sp>
            <p:nvSpPr>
              <p:cNvPr id="111" name="Rectangle: Rounded Corners 110">
                <a:extLst>
                  <a:ext uri="{FF2B5EF4-FFF2-40B4-BE49-F238E27FC236}">
                    <a16:creationId xmlns:a16="http://schemas.microsoft.com/office/drawing/2014/main" id="{06694554-BD97-4458-ACF1-95ACF660FEF2}"/>
                  </a:ext>
                </a:extLst>
              </p:cNvPr>
              <p:cNvSpPr/>
              <p:nvPr/>
            </p:nvSpPr>
            <p:spPr>
              <a:xfrm>
                <a:off x="1994754" y="6194006"/>
                <a:ext cx="1174873" cy="360000"/>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Revised vision</a:t>
                </a:r>
              </a:p>
            </p:txBody>
          </p:sp>
          <p:sp>
            <p:nvSpPr>
              <p:cNvPr id="112" name="Rectangle: Rounded Corners 111">
                <a:extLst>
                  <a:ext uri="{FF2B5EF4-FFF2-40B4-BE49-F238E27FC236}">
                    <a16:creationId xmlns:a16="http://schemas.microsoft.com/office/drawing/2014/main" id="{7D8F3C3D-B0A5-477B-9E36-886089E5E12F}"/>
                  </a:ext>
                </a:extLst>
              </p:cNvPr>
              <p:cNvSpPr/>
              <p:nvPr/>
            </p:nvSpPr>
            <p:spPr>
              <a:xfrm>
                <a:off x="1994753" y="6605682"/>
                <a:ext cx="1174873" cy="360000"/>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Vision</a:t>
                </a:r>
              </a:p>
            </p:txBody>
          </p:sp>
          <p:sp>
            <p:nvSpPr>
              <p:cNvPr id="43" name="Rectangle: Rounded Corners 42">
                <a:extLst>
                  <a:ext uri="{FF2B5EF4-FFF2-40B4-BE49-F238E27FC236}">
                    <a16:creationId xmlns:a16="http://schemas.microsoft.com/office/drawing/2014/main" id="{3EF8D755-9123-44EF-913B-009C7AC7310E}"/>
                  </a:ext>
                </a:extLst>
              </p:cNvPr>
              <p:cNvSpPr/>
              <p:nvPr/>
            </p:nvSpPr>
            <p:spPr>
              <a:xfrm>
                <a:off x="1025431" y="7012738"/>
                <a:ext cx="887808" cy="360001"/>
              </a:xfrm>
              <a:prstGeom prst="roundRect">
                <a:avLst>
                  <a:gd name="adj" fmla="val 393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Principle 5</a:t>
                </a:r>
              </a:p>
            </p:txBody>
          </p:sp>
          <p:sp>
            <p:nvSpPr>
              <p:cNvPr id="44" name="Rectangle: Rounded Corners 43">
                <a:extLst>
                  <a:ext uri="{FF2B5EF4-FFF2-40B4-BE49-F238E27FC236}">
                    <a16:creationId xmlns:a16="http://schemas.microsoft.com/office/drawing/2014/main" id="{079B048B-B008-4B05-AAC5-0B74265A04A2}"/>
                  </a:ext>
                </a:extLst>
              </p:cNvPr>
              <p:cNvSpPr/>
              <p:nvPr/>
            </p:nvSpPr>
            <p:spPr>
              <a:xfrm>
                <a:off x="1994754" y="7012738"/>
                <a:ext cx="1174873" cy="360001"/>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900" dirty="0">
                    <a:solidFill>
                      <a:schemeClr val="tx1"/>
                    </a:solidFill>
                  </a:rPr>
                  <a:t>New vision</a:t>
                </a:r>
              </a:p>
            </p:txBody>
          </p:sp>
        </p:grpSp>
      </p:grpSp>
    </p:spTree>
    <p:extLst>
      <p:ext uri="{BB962C8B-B14F-4D97-AF65-F5344CB8AC3E}">
        <p14:creationId xmlns:p14="http://schemas.microsoft.com/office/powerpoint/2010/main" val="380774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Plan for change</a:t>
            </a:r>
          </a:p>
        </p:txBody>
      </p:sp>
      <p:grpSp>
        <p:nvGrpSpPr>
          <p:cNvPr id="6" name="Group 5">
            <a:extLst>
              <a:ext uri="{FF2B5EF4-FFF2-40B4-BE49-F238E27FC236}">
                <a16:creationId xmlns:a16="http://schemas.microsoft.com/office/drawing/2014/main" id="{C87E5901-5935-4478-B2C7-17AD8EABA813}"/>
              </a:ext>
              <a:ext uri="{C183D7F6-B498-43B3-948B-1728B52AA6E4}">
                <adec:decorative xmlns:adec="http://schemas.microsoft.com/office/drawing/2017/decorative" val="1"/>
              </a:ext>
            </a:extLst>
          </p:cNvPr>
          <p:cNvGrpSpPr/>
          <p:nvPr/>
        </p:nvGrpSpPr>
        <p:grpSpPr>
          <a:xfrm>
            <a:off x="522287" y="1635841"/>
            <a:ext cx="5631596" cy="309120"/>
            <a:chOff x="522287" y="2800612"/>
            <a:chExt cx="5631596" cy="309120"/>
          </a:xfrm>
        </p:grpSpPr>
        <p:sp>
          <p:nvSpPr>
            <p:cNvPr id="7" name="Rectangle 6">
              <a:extLst>
                <a:ext uri="{FF2B5EF4-FFF2-40B4-BE49-F238E27FC236}">
                  <a16:creationId xmlns:a16="http://schemas.microsoft.com/office/drawing/2014/main" id="{63685D01-5CCB-4606-B521-34B1D953694E}"/>
                </a:ext>
              </a:extLst>
            </p:cNvPr>
            <p:cNvSpPr/>
            <p:nvPr/>
          </p:nvSpPr>
          <p:spPr>
            <a:xfrm>
              <a:off x="528733" y="2800612"/>
              <a:ext cx="5625150"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r>
                <a:rPr lang="en-AU" sz="1200" b="1" dirty="0">
                  <a:solidFill>
                    <a:schemeClr val="tx1"/>
                  </a:solidFill>
                </a:rPr>
                <a:t>Workshop activity – Assessing and prioritising strategies </a:t>
              </a:r>
              <a:endParaRPr lang="en-US" sz="1200" b="1" dirty="0">
                <a:solidFill>
                  <a:schemeClr val="tx1"/>
                </a:solidFill>
              </a:endParaRPr>
            </a:p>
          </p:txBody>
        </p:sp>
        <p:cxnSp>
          <p:nvCxnSpPr>
            <p:cNvPr id="8" name="Straight Connector 7">
              <a:extLst>
                <a:ext uri="{FF2B5EF4-FFF2-40B4-BE49-F238E27FC236}">
                  <a16:creationId xmlns:a16="http://schemas.microsoft.com/office/drawing/2014/main" id="{EC08CBCF-57C8-4F36-AD04-D1E29BDAE356}"/>
                </a:ext>
              </a:extLst>
            </p:cNvPr>
            <p:cNvCxnSpPr/>
            <p:nvPr/>
          </p:nvCxnSpPr>
          <p:spPr>
            <a:xfrm>
              <a:off x="522287" y="3084350"/>
              <a:ext cx="1371600" cy="0"/>
            </a:xfrm>
            <a:prstGeom prst="line">
              <a:avLst/>
            </a:prstGeom>
            <a:ln w="38100">
              <a:solidFill>
                <a:srgbClr val="E81267"/>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CA0025DD-6798-4F35-8615-D5F1EEB78B47}"/>
              </a:ext>
              <a:ext uri="{C183D7F6-B498-43B3-948B-1728B52AA6E4}">
                <adec:decorative xmlns:adec="http://schemas.microsoft.com/office/drawing/2017/decorative" val="1"/>
              </a:ext>
            </a:extLst>
          </p:cNvPr>
          <p:cNvGrpSpPr/>
          <p:nvPr/>
        </p:nvGrpSpPr>
        <p:grpSpPr>
          <a:xfrm>
            <a:off x="783770" y="2922815"/>
            <a:ext cx="8523515" cy="3604884"/>
            <a:chOff x="1066965" y="4038008"/>
            <a:chExt cx="6027383" cy="2112076"/>
          </a:xfrm>
        </p:grpSpPr>
        <p:grpSp>
          <p:nvGrpSpPr>
            <p:cNvPr id="2" name="Group 1">
              <a:extLst>
                <a:ext uri="{FF2B5EF4-FFF2-40B4-BE49-F238E27FC236}">
                  <a16:creationId xmlns:a16="http://schemas.microsoft.com/office/drawing/2014/main" id="{62C2804D-D6FE-4755-A582-C106860F473A}"/>
                </a:ext>
              </a:extLst>
            </p:cNvPr>
            <p:cNvGrpSpPr/>
            <p:nvPr/>
          </p:nvGrpSpPr>
          <p:grpSpPr>
            <a:xfrm>
              <a:off x="1066965" y="4367008"/>
              <a:ext cx="840549" cy="1747793"/>
              <a:chOff x="131610" y="4390851"/>
              <a:chExt cx="840549" cy="1747793"/>
            </a:xfrm>
          </p:grpSpPr>
          <p:sp>
            <p:nvSpPr>
              <p:cNvPr id="15" name="Rectangle: Rounded Corners 14">
                <a:extLst>
                  <a:ext uri="{FF2B5EF4-FFF2-40B4-BE49-F238E27FC236}">
                    <a16:creationId xmlns:a16="http://schemas.microsoft.com/office/drawing/2014/main" id="{7F8EB0CB-7759-404E-8420-407AC87755C0}"/>
                  </a:ext>
                </a:extLst>
              </p:cNvPr>
              <p:cNvSpPr/>
              <p:nvPr/>
            </p:nvSpPr>
            <p:spPr>
              <a:xfrm>
                <a:off x="131610" y="4390851"/>
                <a:ext cx="840549" cy="388358"/>
              </a:xfrm>
              <a:prstGeom prst="roundRect">
                <a:avLst>
                  <a:gd name="adj" fmla="val 11485"/>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b="1" dirty="0">
                  <a:solidFill>
                    <a:prstClr val="white"/>
                  </a:solidFill>
                  <a:latin typeface="Arial"/>
                </a:endParaRPr>
              </a:p>
            </p:txBody>
          </p:sp>
          <p:sp>
            <p:nvSpPr>
              <p:cNvPr id="16" name="Rectangle: Rounded Corners 15">
                <a:extLst>
                  <a:ext uri="{FF2B5EF4-FFF2-40B4-BE49-F238E27FC236}">
                    <a16:creationId xmlns:a16="http://schemas.microsoft.com/office/drawing/2014/main" id="{1A2BFE58-CBD8-491C-8582-956A9B80EA39}"/>
                  </a:ext>
                </a:extLst>
              </p:cNvPr>
              <p:cNvSpPr/>
              <p:nvPr/>
            </p:nvSpPr>
            <p:spPr>
              <a:xfrm>
                <a:off x="131610" y="4843996"/>
                <a:ext cx="840549" cy="388358"/>
              </a:xfrm>
              <a:prstGeom prst="roundRect">
                <a:avLst>
                  <a:gd name="adj" fmla="val 11485"/>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b="1" dirty="0">
                  <a:solidFill>
                    <a:prstClr val="white"/>
                  </a:solidFill>
                </a:endParaRPr>
              </a:p>
            </p:txBody>
          </p:sp>
          <p:sp>
            <p:nvSpPr>
              <p:cNvPr id="17" name="Rectangle: Rounded Corners 16">
                <a:extLst>
                  <a:ext uri="{FF2B5EF4-FFF2-40B4-BE49-F238E27FC236}">
                    <a16:creationId xmlns:a16="http://schemas.microsoft.com/office/drawing/2014/main" id="{A2EEFFD3-BB0A-4EAB-8F67-40B561B179F4}"/>
                  </a:ext>
                </a:extLst>
              </p:cNvPr>
              <p:cNvSpPr/>
              <p:nvPr/>
            </p:nvSpPr>
            <p:spPr>
              <a:xfrm>
                <a:off x="131610" y="5297141"/>
                <a:ext cx="840549" cy="388358"/>
              </a:xfrm>
              <a:prstGeom prst="roundRect">
                <a:avLst>
                  <a:gd name="adj" fmla="val 11485"/>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defTabSz="742950"/>
                <a:endParaRPr lang="en-US" sz="900" b="1" dirty="0">
                  <a:solidFill>
                    <a:prstClr val="white"/>
                  </a:solidFill>
                </a:endParaRPr>
              </a:p>
            </p:txBody>
          </p:sp>
          <p:sp>
            <p:nvSpPr>
              <p:cNvPr id="18" name="Rectangle: Rounded Corners 17">
                <a:extLst>
                  <a:ext uri="{FF2B5EF4-FFF2-40B4-BE49-F238E27FC236}">
                    <a16:creationId xmlns:a16="http://schemas.microsoft.com/office/drawing/2014/main" id="{38259B8B-411D-4A66-908A-9B74DD1B7BA5}"/>
                  </a:ext>
                </a:extLst>
              </p:cNvPr>
              <p:cNvSpPr/>
              <p:nvPr/>
            </p:nvSpPr>
            <p:spPr>
              <a:xfrm>
                <a:off x="131610" y="5750286"/>
                <a:ext cx="840549" cy="388358"/>
              </a:xfrm>
              <a:prstGeom prst="roundRect">
                <a:avLst>
                  <a:gd name="adj" fmla="val 11485"/>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b="1" dirty="0">
                  <a:solidFill>
                    <a:prstClr val="white"/>
                  </a:solidFill>
                </a:endParaRPr>
              </a:p>
            </p:txBody>
          </p:sp>
        </p:grpSp>
        <p:grpSp>
          <p:nvGrpSpPr>
            <p:cNvPr id="5" name="Group 4">
              <a:extLst>
                <a:ext uri="{FF2B5EF4-FFF2-40B4-BE49-F238E27FC236}">
                  <a16:creationId xmlns:a16="http://schemas.microsoft.com/office/drawing/2014/main" id="{8D295537-A4C1-4126-80E0-E2FCBF88F32D}"/>
                </a:ext>
              </a:extLst>
            </p:cNvPr>
            <p:cNvGrpSpPr/>
            <p:nvPr/>
          </p:nvGrpSpPr>
          <p:grpSpPr>
            <a:xfrm>
              <a:off x="1957859" y="4367008"/>
              <a:ext cx="989441" cy="1747793"/>
              <a:chOff x="1022504" y="4380739"/>
              <a:chExt cx="989441" cy="1747793"/>
            </a:xfrm>
          </p:grpSpPr>
          <p:sp>
            <p:nvSpPr>
              <p:cNvPr id="119" name="Rectangle: Rounded Corners 118">
                <a:extLst>
                  <a:ext uri="{FF2B5EF4-FFF2-40B4-BE49-F238E27FC236}">
                    <a16:creationId xmlns:a16="http://schemas.microsoft.com/office/drawing/2014/main" id="{65FDCA17-3BDC-463F-8D6C-D27D737033CC}"/>
                  </a:ext>
                </a:extLst>
              </p:cNvPr>
              <p:cNvSpPr/>
              <p:nvPr/>
            </p:nvSpPr>
            <p:spPr>
              <a:xfrm>
                <a:off x="1022504" y="4380739"/>
                <a:ext cx="989441" cy="388358"/>
              </a:xfrm>
              <a:prstGeom prst="roundRect">
                <a:avLst>
                  <a:gd name="adj" fmla="val 11485"/>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dirty="0">
                  <a:solidFill>
                    <a:schemeClr val="tx1"/>
                  </a:solidFill>
                  <a:latin typeface="Arial"/>
                </a:endParaRPr>
              </a:p>
            </p:txBody>
          </p:sp>
          <p:sp>
            <p:nvSpPr>
              <p:cNvPr id="120" name="Rectangle: Rounded Corners 119">
                <a:extLst>
                  <a:ext uri="{FF2B5EF4-FFF2-40B4-BE49-F238E27FC236}">
                    <a16:creationId xmlns:a16="http://schemas.microsoft.com/office/drawing/2014/main" id="{6D9756E2-C401-48F3-8DE2-407BD152B029}"/>
                  </a:ext>
                </a:extLst>
              </p:cNvPr>
              <p:cNvSpPr/>
              <p:nvPr/>
            </p:nvSpPr>
            <p:spPr>
              <a:xfrm>
                <a:off x="1022504" y="4833884"/>
                <a:ext cx="989441" cy="388358"/>
              </a:xfrm>
              <a:prstGeom prst="roundRect">
                <a:avLst>
                  <a:gd name="adj" fmla="val 11485"/>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dirty="0">
                  <a:solidFill>
                    <a:schemeClr val="tx1"/>
                  </a:solidFill>
                </a:endParaRPr>
              </a:p>
            </p:txBody>
          </p:sp>
          <p:sp>
            <p:nvSpPr>
              <p:cNvPr id="121" name="Rectangle: Rounded Corners 120">
                <a:extLst>
                  <a:ext uri="{FF2B5EF4-FFF2-40B4-BE49-F238E27FC236}">
                    <a16:creationId xmlns:a16="http://schemas.microsoft.com/office/drawing/2014/main" id="{20A7BF8F-B225-4C86-87A6-6166EC83849A}"/>
                  </a:ext>
                </a:extLst>
              </p:cNvPr>
              <p:cNvSpPr/>
              <p:nvPr/>
            </p:nvSpPr>
            <p:spPr>
              <a:xfrm>
                <a:off x="1022504" y="5287029"/>
                <a:ext cx="989441" cy="388358"/>
              </a:xfrm>
              <a:prstGeom prst="roundRect">
                <a:avLst>
                  <a:gd name="adj" fmla="val 11485"/>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defTabSz="742950"/>
                <a:endParaRPr lang="en-US" sz="900" dirty="0">
                  <a:solidFill>
                    <a:schemeClr val="tx1"/>
                  </a:solidFill>
                </a:endParaRPr>
              </a:p>
            </p:txBody>
          </p:sp>
          <p:sp>
            <p:nvSpPr>
              <p:cNvPr id="122" name="Rectangle: Rounded Corners 121">
                <a:extLst>
                  <a:ext uri="{FF2B5EF4-FFF2-40B4-BE49-F238E27FC236}">
                    <a16:creationId xmlns:a16="http://schemas.microsoft.com/office/drawing/2014/main" id="{3F89C7C8-23C9-4E41-B679-1BD83EA42849}"/>
                  </a:ext>
                </a:extLst>
              </p:cNvPr>
              <p:cNvSpPr/>
              <p:nvPr/>
            </p:nvSpPr>
            <p:spPr>
              <a:xfrm>
                <a:off x="1022504" y="5740174"/>
                <a:ext cx="989441" cy="388358"/>
              </a:xfrm>
              <a:prstGeom prst="roundRect">
                <a:avLst>
                  <a:gd name="adj" fmla="val 11485"/>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742950"/>
                <a:endParaRPr lang="en-US" sz="900" dirty="0">
                  <a:solidFill>
                    <a:schemeClr val="tx1"/>
                  </a:solidFill>
                </a:endParaRPr>
              </a:p>
            </p:txBody>
          </p:sp>
        </p:grpSp>
        <p:sp>
          <p:nvSpPr>
            <p:cNvPr id="139" name="Rectangle: Rounded Corners 138">
              <a:extLst>
                <a:ext uri="{FF2B5EF4-FFF2-40B4-BE49-F238E27FC236}">
                  <a16:creationId xmlns:a16="http://schemas.microsoft.com/office/drawing/2014/main" id="{636789A9-77D9-43B7-82DD-A17F22F8177C}"/>
                </a:ext>
              </a:extLst>
            </p:cNvPr>
            <p:cNvSpPr/>
            <p:nvPr/>
          </p:nvSpPr>
          <p:spPr>
            <a:xfrm>
              <a:off x="1101223" y="4047732"/>
              <a:ext cx="806291" cy="191632"/>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b="1" dirty="0">
                  <a:solidFill>
                    <a:schemeClr val="tx1"/>
                  </a:solidFill>
                </a:rPr>
                <a:t>Guiding principles</a:t>
              </a:r>
            </a:p>
          </p:txBody>
        </p:sp>
        <p:sp>
          <p:nvSpPr>
            <p:cNvPr id="140" name="Rectangle: Rounded Corners 139">
              <a:extLst>
                <a:ext uri="{FF2B5EF4-FFF2-40B4-BE49-F238E27FC236}">
                  <a16:creationId xmlns:a16="http://schemas.microsoft.com/office/drawing/2014/main" id="{A1449760-31BB-4C73-A0BB-F2DA6B9C4419}"/>
                </a:ext>
              </a:extLst>
            </p:cNvPr>
            <p:cNvSpPr/>
            <p:nvPr/>
          </p:nvSpPr>
          <p:spPr>
            <a:xfrm>
              <a:off x="3060733" y="4047732"/>
              <a:ext cx="1989276" cy="191632"/>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b="1" dirty="0">
                  <a:solidFill>
                    <a:schemeClr val="tx1"/>
                  </a:solidFill>
                </a:rPr>
                <a:t>Change strategy to support principle</a:t>
              </a:r>
            </a:p>
          </p:txBody>
        </p:sp>
        <p:sp>
          <p:nvSpPr>
            <p:cNvPr id="150" name="Rectangle: Rounded Corners 149">
              <a:extLst>
                <a:ext uri="{FF2B5EF4-FFF2-40B4-BE49-F238E27FC236}">
                  <a16:creationId xmlns:a16="http://schemas.microsoft.com/office/drawing/2014/main" id="{7507C4AF-035A-48A7-9402-5DEF1EDE1739}"/>
                </a:ext>
              </a:extLst>
            </p:cNvPr>
            <p:cNvSpPr/>
            <p:nvPr/>
          </p:nvSpPr>
          <p:spPr>
            <a:xfrm>
              <a:off x="5170091" y="4038008"/>
              <a:ext cx="1126668" cy="191632"/>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b="1" dirty="0">
                  <a:solidFill>
                    <a:schemeClr val="tx1"/>
                  </a:solidFill>
                </a:rPr>
                <a:t>Accountability and plan</a:t>
              </a:r>
            </a:p>
          </p:txBody>
        </p:sp>
        <p:sp>
          <p:nvSpPr>
            <p:cNvPr id="153" name="Rectangle: Rounded Corners 152">
              <a:extLst>
                <a:ext uri="{FF2B5EF4-FFF2-40B4-BE49-F238E27FC236}">
                  <a16:creationId xmlns:a16="http://schemas.microsoft.com/office/drawing/2014/main" id="{81F72100-9286-4960-B9A2-CDC6DEEC2C2E}"/>
                </a:ext>
              </a:extLst>
            </p:cNvPr>
            <p:cNvSpPr/>
            <p:nvPr/>
          </p:nvSpPr>
          <p:spPr>
            <a:xfrm>
              <a:off x="6388182" y="4038020"/>
              <a:ext cx="706166" cy="191632"/>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b="1" dirty="0">
                  <a:solidFill>
                    <a:schemeClr val="tx1"/>
                  </a:solidFill>
                </a:rPr>
                <a:t>Measure</a:t>
              </a:r>
            </a:p>
          </p:txBody>
        </p:sp>
        <p:grpSp>
          <p:nvGrpSpPr>
            <p:cNvPr id="165" name="Group 164">
              <a:extLst>
                <a:ext uri="{FF2B5EF4-FFF2-40B4-BE49-F238E27FC236}">
                  <a16:creationId xmlns:a16="http://schemas.microsoft.com/office/drawing/2014/main" id="{D2D1DC1F-2E93-4B4C-B719-E1D9FF93CC99}"/>
                </a:ext>
              </a:extLst>
            </p:cNvPr>
            <p:cNvGrpSpPr/>
            <p:nvPr/>
          </p:nvGrpSpPr>
          <p:grpSpPr>
            <a:xfrm>
              <a:off x="5220435" y="4476736"/>
              <a:ext cx="1821526" cy="267993"/>
              <a:chOff x="5656580" y="4491976"/>
              <a:chExt cx="1555434" cy="267993"/>
            </a:xfrm>
          </p:grpSpPr>
          <p:grpSp>
            <p:nvGrpSpPr>
              <p:cNvPr id="160" name="Group 159">
                <a:extLst>
                  <a:ext uri="{FF2B5EF4-FFF2-40B4-BE49-F238E27FC236}">
                    <a16:creationId xmlns:a16="http://schemas.microsoft.com/office/drawing/2014/main" id="{23D6AE4A-6597-4A66-BFB7-79FA3D125233}"/>
                  </a:ext>
                </a:extLst>
              </p:cNvPr>
              <p:cNvGrpSpPr/>
              <p:nvPr/>
            </p:nvGrpSpPr>
            <p:grpSpPr>
              <a:xfrm>
                <a:off x="5656580" y="4491976"/>
                <a:ext cx="871220" cy="267993"/>
                <a:chOff x="5656580" y="4491976"/>
                <a:chExt cx="871220" cy="267993"/>
              </a:xfrm>
            </p:grpSpPr>
            <p:cxnSp>
              <p:nvCxnSpPr>
                <p:cNvPr id="155" name="Straight Connector 154">
                  <a:extLst>
                    <a:ext uri="{FF2B5EF4-FFF2-40B4-BE49-F238E27FC236}">
                      <a16:creationId xmlns:a16="http://schemas.microsoft.com/office/drawing/2014/main" id="{064758F6-0FD5-4B33-9B5B-C700E850BB73}"/>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99BF3B44-FCD9-4C30-B7B3-F457EE135DE6}"/>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08BCCB8F-9222-49DE-9EC3-F0EFC1369B70}"/>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nvGrpSpPr>
              <p:cNvPr id="161" name="Group 160">
                <a:extLst>
                  <a:ext uri="{FF2B5EF4-FFF2-40B4-BE49-F238E27FC236}">
                    <a16:creationId xmlns:a16="http://schemas.microsoft.com/office/drawing/2014/main" id="{5ECCD678-387B-44AA-B23B-FCAE3EAC1C47}"/>
                  </a:ext>
                </a:extLst>
              </p:cNvPr>
              <p:cNvGrpSpPr/>
              <p:nvPr/>
            </p:nvGrpSpPr>
            <p:grpSpPr>
              <a:xfrm>
                <a:off x="6705600" y="4491976"/>
                <a:ext cx="506414" cy="267993"/>
                <a:chOff x="5656580" y="4491976"/>
                <a:chExt cx="871220" cy="267993"/>
              </a:xfrm>
            </p:grpSpPr>
            <p:cxnSp>
              <p:nvCxnSpPr>
                <p:cNvPr id="162" name="Straight Connector 161">
                  <a:extLst>
                    <a:ext uri="{FF2B5EF4-FFF2-40B4-BE49-F238E27FC236}">
                      <a16:creationId xmlns:a16="http://schemas.microsoft.com/office/drawing/2014/main" id="{88E94E12-FD2E-4EA6-83DF-9FA54AC40195}"/>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84C97593-A0E8-493B-A610-B293EB8A6D9B}"/>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C44B4BE-DB31-417B-B093-69D5E8BC647A}"/>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grpSp>
          <p:nvGrpSpPr>
            <p:cNvPr id="166" name="Group 165">
              <a:extLst>
                <a:ext uri="{FF2B5EF4-FFF2-40B4-BE49-F238E27FC236}">
                  <a16:creationId xmlns:a16="http://schemas.microsoft.com/office/drawing/2014/main" id="{DF4E858D-A877-4FA3-B0B8-AF7844A45968}"/>
                </a:ext>
              </a:extLst>
            </p:cNvPr>
            <p:cNvGrpSpPr/>
            <p:nvPr/>
          </p:nvGrpSpPr>
          <p:grpSpPr>
            <a:xfrm>
              <a:off x="5220435" y="4930657"/>
              <a:ext cx="1821526" cy="267993"/>
              <a:chOff x="5656580" y="4491976"/>
              <a:chExt cx="1555434" cy="267993"/>
            </a:xfrm>
          </p:grpSpPr>
          <p:grpSp>
            <p:nvGrpSpPr>
              <p:cNvPr id="167" name="Group 166">
                <a:extLst>
                  <a:ext uri="{FF2B5EF4-FFF2-40B4-BE49-F238E27FC236}">
                    <a16:creationId xmlns:a16="http://schemas.microsoft.com/office/drawing/2014/main" id="{5F85AE12-3C77-4EE7-B440-9807B45B559C}"/>
                  </a:ext>
                </a:extLst>
              </p:cNvPr>
              <p:cNvGrpSpPr/>
              <p:nvPr/>
            </p:nvGrpSpPr>
            <p:grpSpPr>
              <a:xfrm>
                <a:off x="5656580" y="4491976"/>
                <a:ext cx="871220" cy="267993"/>
                <a:chOff x="5656580" y="4491976"/>
                <a:chExt cx="871220" cy="267993"/>
              </a:xfrm>
            </p:grpSpPr>
            <p:cxnSp>
              <p:nvCxnSpPr>
                <p:cNvPr id="172" name="Straight Connector 171">
                  <a:extLst>
                    <a:ext uri="{FF2B5EF4-FFF2-40B4-BE49-F238E27FC236}">
                      <a16:creationId xmlns:a16="http://schemas.microsoft.com/office/drawing/2014/main" id="{30866417-E787-4DF5-9AF2-F1DC8B16D43E}"/>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235802B6-DA98-48F3-82D5-1D2A7508F584}"/>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DB7DDDBB-3FF9-4513-B3B2-0D64599AE7A6}"/>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nvGrpSpPr>
              <p:cNvPr id="168" name="Group 167">
                <a:extLst>
                  <a:ext uri="{FF2B5EF4-FFF2-40B4-BE49-F238E27FC236}">
                    <a16:creationId xmlns:a16="http://schemas.microsoft.com/office/drawing/2014/main" id="{1539B01E-D615-4710-BA21-5978F89B366B}"/>
                  </a:ext>
                </a:extLst>
              </p:cNvPr>
              <p:cNvGrpSpPr/>
              <p:nvPr/>
            </p:nvGrpSpPr>
            <p:grpSpPr>
              <a:xfrm>
                <a:off x="6705600" y="4491976"/>
                <a:ext cx="506414" cy="267993"/>
                <a:chOff x="5656580" y="4491976"/>
                <a:chExt cx="871220" cy="267993"/>
              </a:xfrm>
            </p:grpSpPr>
            <p:cxnSp>
              <p:nvCxnSpPr>
                <p:cNvPr id="169" name="Straight Connector 168">
                  <a:extLst>
                    <a:ext uri="{FF2B5EF4-FFF2-40B4-BE49-F238E27FC236}">
                      <a16:creationId xmlns:a16="http://schemas.microsoft.com/office/drawing/2014/main" id="{EC422295-3F71-4C15-9EAD-994009FC54F6}"/>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B594BAA-5DB1-494C-ACE1-F52A94692C7A}"/>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E0214A3-CDF8-44A4-9F30-FCA2FF0EAEDD}"/>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grpSp>
          <p:nvGrpSpPr>
            <p:cNvPr id="175" name="Group 174">
              <a:extLst>
                <a:ext uri="{FF2B5EF4-FFF2-40B4-BE49-F238E27FC236}">
                  <a16:creationId xmlns:a16="http://schemas.microsoft.com/office/drawing/2014/main" id="{A966A896-47B8-4744-809A-37D55192D306}"/>
                </a:ext>
              </a:extLst>
            </p:cNvPr>
            <p:cNvGrpSpPr/>
            <p:nvPr/>
          </p:nvGrpSpPr>
          <p:grpSpPr>
            <a:xfrm>
              <a:off x="5220435" y="5368116"/>
              <a:ext cx="1821526" cy="267993"/>
              <a:chOff x="5656580" y="4491976"/>
              <a:chExt cx="1555434" cy="267993"/>
            </a:xfrm>
          </p:grpSpPr>
          <p:grpSp>
            <p:nvGrpSpPr>
              <p:cNvPr id="176" name="Group 175">
                <a:extLst>
                  <a:ext uri="{FF2B5EF4-FFF2-40B4-BE49-F238E27FC236}">
                    <a16:creationId xmlns:a16="http://schemas.microsoft.com/office/drawing/2014/main" id="{A0B0E158-4D2B-41A2-B66B-8AE107CFA33F}"/>
                  </a:ext>
                </a:extLst>
              </p:cNvPr>
              <p:cNvGrpSpPr/>
              <p:nvPr/>
            </p:nvGrpSpPr>
            <p:grpSpPr>
              <a:xfrm>
                <a:off x="5656580" y="4491976"/>
                <a:ext cx="871220" cy="267993"/>
                <a:chOff x="5656580" y="4491976"/>
                <a:chExt cx="871220" cy="267993"/>
              </a:xfrm>
            </p:grpSpPr>
            <p:cxnSp>
              <p:nvCxnSpPr>
                <p:cNvPr id="181" name="Straight Connector 180">
                  <a:extLst>
                    <a:ext uri="{FF2B5EF4-FFF2-40B4-BE49-F238E27FC236}">
                      <a16:creationId xmlns:a16="http://schemas.microsoft.com/office/drawing/2014/main" id="{0F6A1AC3-6BFF-4104-80C2-6D33A2A4B12C}"/>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9BD8ACFE-6819-4CFD-9CEF-8C51ACAC20E2}"/>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21FEFEF0-B2B2-4316-B00E-0A8A37A37ABD}"/>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nvGrpSpPr>
              <p:cNvPr id="177" name="Group 176">
                <a:extLst>
                  <a:ext uri="{FF2B5EF4-FFF2-40B4-BE49-F238E27FC236}">
                    <a16:creationId xmlns:a16="http://schemas.microsoft.com/office/drawing/2014/main" id="{4091B3C8-F043-48FA-A86E-B7B8AE390A55}"/>
                  </a:ext>
                </a:extLst>
              </p:cNvPr>
              <p:cNvGrpSpPr/>
              <p:nvPr/>
            </p:nvGrpSpPr>
            <p:grpSpPr>
              <a:xfrm>
                <a:off x="6705600" y="4491976"/>
                <a:ext cx="506414" cy="267993"/>
                <a:chOff x="5656580" y="4491976"/>
                <a:chExt cx="871220" cy="267993"/>
              </a:xfrm>
            </p:grpSpPr>
            <p:cxnSp>
              <p:nvCxnSpPr>
                <p:cNvPr id="178" name="Straight Connector 177">
                  <a:extLst>
                    <a:ext uri="{FF2B5EF4-FFF2-40B4-BE49-F238E27FC236}">
                      <a16:creationId xmlns:a16="http://schemas.microsoft.com/office/drawing/2014/main" id="{229B6D9D-E44B-4FAE-AA84-4B5B6C6B3C77}"/>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14082C41-89AB-4403-BF5C-3C500C788822}"/>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63F4B2B2-B201-452A-A224-8F98DDB86AC7}"/>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grpSp>
          <p:nvGrpSpPr>
            <p:cNvPr id="184" name="Group 183">
              <a:extLst>
                <a:ext uri="{FF2B5EF4-FFF2-40B4-BE49-F238E27FC236}">
                  <a16:creationId xmlns:a16="http://schemas.microsoft.com/office/drawing/2014/main" id="{D247E66B-BFB8-466F-9B81-445ECCAD6226}"/>
                </a:ext>
              </a:extLst>
            </p:cNvPr>
            <p:cNvGrpSpPr/>
            <p:nvPr/>
          </p:nvGrpSpPr>
          <p:grpSpPr>
            <a:xfrm>
              <a:off x="5220435" y="5828307"/>
              <a:ext cx="1821526" cy="267993"/>
              <a:chOff x="5656580" y="4491976"/>
              <a:chExt cx="1555434" cy="267993"/>
            </a:xfrm>
          </p:grpSpPr>
          <p:grpSp>
            <p:nvGrpSpPr>
              <p:cNvPr id="185" name="Group 184">
                <a:extLst>
                  <a:ext uri="{FF2B5EF4-FFF2-40B4-BE49-F238E27FC236}">
                    <a16:creationId xmlns:a16="http://schemas.microsoft.com/office/drawing/2014/main" id="{04A3D189-2A9D-41C3-89F9-A694086DDE1C}"/>
                  </a:ext>
                </a:extLst>
              </p:cNvPr>
              <p:cNvGrpSpPr/>
              <p:nvPr/>
            </p:nvGrpSpPr>
            <p:grpSpPr>
              <a:xfrm>
                <a:off x="5656580" y="4491976"/>
                <a:ext cx="871220" cy="267993"/>
                <a:chOff x="5656580" y="4491976"/>
                <a:chExt cx="871220" cy="267993"/>
              </a:xfrm>
            </p:grpSpPr>
            <p:cxnSp>
              <p:nvCxnSpPr>
                <p:cNvPr id="190" name="Straight Connector 189">
                  <a:extLst>
                    <a:ext uri="{FF2B5EF4-FFF2-40B4-BE49-F238E27FC236}">
                      <a16:creationId xmlns:a16="http://schemas.microsoft.com/office/drawing/2014/main" id="{908FD655-F5B1-4ABF-928D-E3DBB3C4EE18}"/>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71AED338-8CB3-461B-AED5-A3E3362F0E4B}"/>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63E22E47-EA0F-476A-AC14-BF7D3B907B73}"/>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nvGrpSpPr>
              <p:cNvPr id="186" name="Group 185">
                <a:extLst>
                  <a:ext uri="{FF2B5EF4-FFF2-40B4-BE49-F238E27FC236}">
                    <a16:creationId xmlns:a16="http://schemas.microsoft.com/office/drawing/2014/main" id="{B396E876-E79A-4E8D-B768-F07368359E10}"/>
                  </a:ext>
                </a:extLst>
              </p:cNvPr>
              <p:cNvGrpSpPr/>
              <p:nvPr/>
            </p:nvGrpSpPr>
            <p:grpSpPr>
              <a:xfrm>
                <a:off x="6705600" y="4491976"/>
                <a:ext cx="506414" cy="267993"/>
                <a:chOff x="5656580" y="4491976"/>
                <a:chExt cx="871220" cy="267993"/>
              </a:xfrm>
            </p:grpSpPr>
            <p:cxnSp>
              <p:nvCxnSpPr>
                <p:cNvPr id="187" name="Straight Connector 186">
                  <a:extLst>
                    <a:ext uri="{FF2B5EF4-FFF2-40B4-BE49-F238E27FC236}">
                      <a16:creationId xmlns:a16="http://schemas.microsoft.com/office/drawing/2014/main" id="{18C4AEE6-4933-47CD-B841-C5708536ACB5}"/>
                    </a:ext>
                  </a:extLst>
                </p:cNvPr>
                <p:cNvCxnSpPr>
                  <a:cxnSpLocks/>
                </p:cNvCxnSpPr>
                <p:nvPr/>
              </p:nvCxnSpPr>
              <p:spPr>
                <a:xfrm>
                  <a:off x="5656580" y="4491976"/>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9FFCE75E-D142-434B-B1B6-BAD9E23AD430}"/>
                    </a:ext>
                  </a:extLst>
                </p:cNvPr>
                <p:cNvCxnSpPr>
                  <a:cxnSpLocks/>
                </p:cNvCxnSpPr>
                <p:nvPr/>
              </p:nvCxnSpPr>
              <p:spPr>
                <a:xfrm>
                  <a:off x="5659120" y="4625973"/>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9F029457-D408-47EC-842E-586AED6E90B0}"/>
                    </a:ext>
                  </a:extLst>
                </p:cNvPr>
                <p:cNvCxnSpPr>
                  <a:cxnSpLocks/>
                </p:cNvCxnSpPr>
                <p:nvPr/>
              </p:nvCxnSpPr>
              <p:spPr>
                <a:xfrm>
                  <a:off x="5656580" y="4759969"/>
                  <a:ext cx="868680" cy="0"/>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grpSp>
        </p:grpSp>
        <p:sp>
          <p:nvSpPr>
            <p:cNvPr id="203" name="Rectangle: Rounded Corners 202">
              <a:extLst>
                <a:ext uri="{FF2B5EF4-FFF2-40B4-BE49-F238E27FC236}">
                  <a16:creationId xmlns:a16="http://schemas.microsoft.com/office/drawing/2014/main" id="{C2C0FBFE-D219-4EE3-AEEC-465D5EC64D5E}"/>
                </a:ext>
              </a:extLst>
            </p:cNvPr>
            <p:cNvSpPr/>
            <p:nvPr/>
          </p:nvSpPr>
          <p:spPr>
            <a:xfrm>
              <a:off x="5170090" y="4331782"/>
              <a:ext cx="1126668" cy="1818302"/>
            </a:xfrm>
            <a:prstGeom prst="roundRect">
              <a:avLst>
                <a:gd name="adj" fmla="val 3934"/>
              </a:avLst>
            </a:prstGeom>
            <a:solidFill>
              <a:srgbClr val="A6A6A6">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1400" i="1" dirty="0">
                <a:solidFill>
                  <a:schemeClr val="tx1"/>
                </a:solidFill>
              </a:endParaRPr>
            </a:p>
          </p:txBody>
        </p:sp>
        <p:sp>
          <p:nvSpPr>
            <p:cNvPr id="204" name="Rectangle: Rounded Corners 203">
              <a:extLst>
                <a:ext uri="{FF2B5EF4-FFF2-40B4-BE49-F238E27FC236}">
                  <a16:creationId xmlns:a16="http://schemas.microsoft.com/office/drawing/2014/main" id="{C5FECB0F-257F-4FBB-B253-6ABCDE45C211}"/>
                </a:ext>
              </a:extLst>
            </p:cNvPr>
            <p:cNvSpPr/>
            <p:nvPr/>
          </p:nvSpPr>
          <p:spPr>
            <a:xfrm>
              <a:off x="6388181" y="4331782"/>
              <a:ext cx="706166" cy="1818301"/>
            </a:xfrm>
            <a:prstGeom prst="roundRect">
              <a:avLst>
                <a:gd name="adj" fmla="val 3934"/>
              </a:avLst>
            </a:prstGeom>
            <a:solidFill>
              <a:srgbClr val="A6A6A6">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1400" i="1" dirty="0">
                <a:solidFill>
                  <a:schemeClr val="tx1"/>
                </a:solidFill>
              </a:endParaRPr>
            </a:p>
          </p:txBody>
        </p:sp>
        <p:grpSp>
          <p:nvGrpSpPr>
            <p:cNvPr id="210" name="Group 209">
              <a:extLst>
                <a:ext uri="{FF2B5EF4-FFF2-40B4-BE49-F238E27FC236}">
                  <a16:creationId xmlns:a16="http://schemas.microsoft.com/office/drawing/2014/main" id="{325F562C-A235-42F5-9C69-457031E21988}"/>
                </a:ext>
              </a:extLst>
            </p:cNvPr>
            <p:cNvGrpSpPr/>
            <p:nvPr/>
          </p:nvGrpSpPr>
          <p:grpSpPr>
            <a:xfrm>
              <a:off x="3066031" y="4367008"/>
              <a:ext cx="1981583" cy="387881"/>
              <a:chOff x="3010474" y="4382248"/>
              <a:chExt cx="1046320" cy="387881"/>
            </a:xfrm>
          </p:grpSpPr>
          <p:sp>
            <p:nvSpPr>
              <p:cNvPr id="211" name="Rectangle: Rounded Corners 210">
                <a:extLst>
                  <a:ext uri="{FF2B5EF4-FFF2-40B4-BE49-F238E27FC236}">
                    <a16:creationId xmlns:a16="http://schemas.microsoft.com/office/drawing/2014/main" id="{D54C3EF8-FBF4-47D5-88BE-D0FD142CA695}"/>
                  </a:ext>
                </a:extLst>
              </p:cNvPr>
              <p:cNvSpPr/>
              <p:nvPr/>
            </p:nvSpPr>
            <p:spPr>
              <a:xfrm>
                <a:off x="3010474" y="4382248"/>
                <a:ext cx="1046320" cy="109728"/>
              </a:xfrm>
              <a:prstGeom prst="roundRect">
                <a:avLst>
                  <a:gd name="adj" fmla="val 23318"/>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12" name="Rectangle: Rounded Corners 211">
                <a:extLst>
                  <a:ext uri="{FF2B5EF4-FFF2-40B4-BE49-F238E27FC236}">
                    <a16:creationId xmlns:a16="http://schemas.microsoft.com/office/drawing/2014/main" id="{C3393876-8F13-45A2-AAC6-4F02F367BB0C}"/>
                  </a:ext>
                </a:extLst>
              </p:cNvPr>
              <p:cNvSpPr/>
              <p:nvPr/>
            </p:nvSpPr>
            <p:spPr>
              <a:xfrm>
                <a:off x="3010474" y="4521325"/>
                <a:ext cx="1046320" cy="109728"/>
              </a:xfrm>
              <a:prstGeom prst="roundRect">
                <a:avLst>
                  <a:gd name="adj" fmla="val 23318"/>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13" name="Rectangle: Rounded Corners 212">
                <a:extLst>
                  <a:ext uri="{FF2B5EF4-FFF2-40B4-BE49-F238E27FC236}">
                    <a16:creationId xmlns:a16="http://schemas.microsoft.com/office/drawing/2014/main" id="{A4345B0F-85DF-48F9-8ED3-D400B0574239}"/>
                  </a:ext>
                </a:extLst>
              </p:cNvPr>
              <p:cNvSpPr/>
              <p:nvPr/>
            </p:nvSpPr>
            <p:spPr>
              <a:xfrm>
                <a:off x="3010474" y="4660401"/>
                <a:ext cx="1046320" cy="109728"/>
              </a:xfrm>
              <a:prstGeom prst="roundRect">
                <a:avLst>
                  <a:gd name="adj" fmla="val 23318"/>
                </a:avLst>
              </a:prstGeom>
              <a:solidFill>
                <a:srgbClr val="E7C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grpSp>
        <p:grpSp>
          <p:nvGrpSpPr>
            <p:cNvPr id="214" name="Group 213">
              <a:extLst>
                <a:ext uri="{FF2B5EF4-FFF2-40B4-BE49-F238E27FC236}">
                  <a16:creationId xmlns:a16="http://schemas.microsoft.com/office/drawing/2014/main" id="{A8F6F6F9-F36E-47B8-B37C-593D66AF534B}"/>
                </a:ext>
              </a:extLst>
            </p:cNvPr>
            <p:cNvGrpSpPr/>
            <p:nvPr/>
          </p:nvGrpSpPr>
          <p:grpSpPr>
            <a:xfrm>
              <a:off x="3068426" y="4818398"/>
              <a:ext cx="1981583" cy="387881"/>
              <a:chOff x="3010474" y="4382248"/>
              <a:chExt cx="1046320" cy="387881"/>
            </a:xfrm>
          </p:grpSpPr>
          <p:sp>
            <p:nvSpPr>
              <p:cNvPr id="215" name="Rectangle: Rounded Corners 214">
                <a:extLst>
                  <a:ext uri="{FF2B5EF4-FFF2-40B4-BE49-F238E27FC236}">
                    <a16:creationId xmlns:a16="http://schemas.microsoft.com/office/drawing/2014/main" id="{B73C9889-4D9B-46B6-98D0-1DAEDE819B2C}"/>
                  </a:ext>
                </a:extLst>
              </p:cNvPr>
              <p:cNvSpPr/>
              <p:nvPr/>
            </p:nvSpPr>
            <p:spPr>
              <a:xfrm>
                <a:off x="3010474" y="4382248"/>
                <a:ext cx="1046320" cy="109728"/>
              </a:xfrm>
              <a:prstGeom prst="roundRect">
                <a:avLst>
                  <a:gd name="adj" fmla="val 23318"/>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16" name="Rectangle: Rounded Corners 215">
                <a:extLst>
                  <a:ext uri="{FF2B5EF4-FFF2-40B4-BE49-F238E27FC236}">
                    <a16:creationId xmlns:a16="http://schemas.microsoft.com/office/drawing/2014/main" id="{CBE2FD81-C53E-42C6-81AE-CB70BFE8EEF9}"/>
                  </a:ext>
                </a:extLst>
              </p:cNvPr>
              <p:cNvSpPr/>
              <p:nvPr/>
            </p:nvSpPr>
            <p:spPr>
              <a:xfrm>
                <a:off x="3010474" y="4521325"/>
                <a:ext cx="1046320" cy="109728"/>
              </a:xfrm>
              <a:prstGeom prst="roundRect">
                <a:avLst>
                  <a:gd name="adj" fmla="val 23318"/>
                </a:avLst>
              </a:prstGeom>
              <a:solidFill>
                <a:srgbClr val="E7C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17" name="Rectangle: Rounded Corners 216">
                <a:extLst>
                  <a:ext uri="{FF2B5EF4-FFF2-40B4-BE49-F238E27FC236}">
                    <a16:creationId xmlns:a16="http://schemas.microsoft.com/office/drawing/2014/main" id="{AF1221B6-0582-4404-914A-97571E427AA9}"/>
                  </a:ext>
                </a:extLst>
              </p:cNvPr>
              <p:cNvSpPr/>
              <p:nvPr/>
            </p:nvSpPr>
            <p:spPr>
              <a:xfrm>
                <a:off x="3010474" y="4660401"/>
                <a:ext cx="1046320" cy="109728"/>
              </a:xfrm>
              <a:prstGeom prst="roundRect">
                <a:avLst>
                  <a:gd name="adj" fmla="val 23318"/>
                </a:avLst>
              </a:prstGeom>
              <a:solidFill>
                <a:srgbClr val="E7C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grpSp>
        <p:grpSp>
          <p:nvGrpSpPr>
            <p:cNvPr id="218" name="Group 217">
              <a:extLst>
                <a:ext uri="{FF2B5EF4-FFF2-40B4-BE49-F238E27FC236}">
                  <a16:creationId xmlns:a16="http://schemas.microsoft.com/office/drawing/2014/main" id="{70B440D6-8D60-4488-B43B-7F1F6B968DA8}"/>
                </a:ext>
              </a:extLst>
            </p:cNvPr>
            <p:cNvGrpSpPr/>
            <p:nvPr/>
          </p:nvGrpSpPr>
          <p:grpSpPr>
            <a:xfrm>
              <a:off x="3060733" y="5273049"/>
              <a:ext cx="1981583" cy="387881"/>
              <a:chOff x="3010474" y="4382248"/>
              <a:chExt cx="1046320" cy="387881"/>
            </a:xfrm>
          </p:grpSpPr>
          <p:sp>
            <p:nvSpPr>
              <p:cNvPr id="219" name="Rectangle: Rounded Corners 218">
                <a:extLst>
                  <a:ext uri="{FF2B5EF4-FFF2-40B4-BE49-F238E27FC236}">
                    <a16:creationId xmlns:a16="http://schemas.microsoft.com/office/drawing/2014/main" id="{7ED6F6AE-215D-4A42-84E2-AE88A6C7FC31}"/>
                  </a:ext>
                </a:extLst>
              </p:cNvPr>
              <p:cNvSpPr/>
              <p:nvPr/>
            </p:nvSpPr>
            <p:spPr>
              <a:xfrm>
                <a:off x="3010474" y="4382248"/>
                <a:ext cx="1046320" cy="109728"/>
              </a:xfrm>
              <a:prstGeom prst="roundRect">
                <a:avLst>
                  <a:gd name="adj" fmla="val 23318"/>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20" name="Rectangle: Rounded Corners 219">
                <a:extLst>
                  <a:ext uri="{FF2B5EF4-FFF2-40B4-BE49-F238E27FC236}">
                    <a16:creationId xmlns:a16="http://schemas.microsoft.com/office/drawing/2014/main" id="{8E9B8C76-2387-49AF-9267-003098A0F3F7}"/>
                  </a:ext>
                </a:extLst>
              </p:cNvPr>
              <p:cNvSpPr/>
              <p:nvPr/>
            </p:nvSpPr>
            <p:spPr>
              <a:xfrm>
                <a:off x="3010474" y="4521325"/>
                <a:ext cx="1046320" cy="109728"/>
              </a:xfrm>
              <a:prstGeom prst="roundRect">
                <a:avLst>
                  <a:gd name="adj" fmla="val 23318"/>
                </a:avLst>
              </a:prstGeom>
              <a:solidFill>
                <a:srgbClr val="FFDBC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21" name="Rectangle: Rounded Corners 220">
                <a:extLst>
                  <a:ext uri="{FF2B5EF4-FFF2-40B4-BE49-F238E27FC236}">
                    <a16:creationId xmlns:a16="http://schemas.microsoft.com/office/drawing/2014/main" id="{86D36F49-7266-45EC-B197-750F889151CD}"/>
                  </a:ext>
                </a:extLst>
              </p:cNvPr>
              <p:cNvSpPr/>
              <p:nvPr/>
            </p:nvSpPr>
            <p:spPr>
              <a:xfrm>
                <a:off x="3010474" y="4660401"/>
                <a:ext cx="1046320" cy="109728"/>
              </a:xfrm>
              <a:prstGeom prst="roundRect">
                <a:avLst>
                  <a:gd name="adj" fmla="val 23318"/>
                </a:avLst>
              </a:prstGeom>
              <a:solidFill>
                <a:srgbClr val="E7C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grpSp>
        <p:grpSp>
          <p:nvGrpSpPr>
            <p:cNvPr id="222" name="Group 221">
              <a:extLst>
                <a:ext uri="{FF2B5EF4-FFF2-40B4-BE49-F238E27FC236}">
                  <a16:creationId xmlns:a16="http://schemas.microsoft.com/office/drawing/2014/main" id="{13B45C42-4B51-455C-A73E-6EEA1985F2D9}"/>
                </a:ext>
              </a:extLst>
            </p:cNvPr>
            <p:cNvGrpSpPr/>
            <p:nvPr/>
          </p:nvGrpSpPr>
          <p:grpSpPr>
            <a:xfrm>
              <a:off x="3060733" y="5726344"/>
              <a:ext cx="1981583" cy="387881"/>
              <a:chOff x="3010474" y="4382248"/>
              <a:chExt cx="1046320" cy="387881"/>
            </a:xfrm>
          </p:grpSpPr>
          <p:sp>
            <p:nvSpPr>
              <p:cNvPr id="223" name="Rectangle: Rounded Corners 222">
                <a:extLst>
                  <a:ext uri="{FF2B5EF4-FFF2-40B4-BE49-F238E27FC236}">
                    <a16:creationId xmlns:a16="http://schemas.microsoft.com/office/drawing/2014/main" id="{BA7E71A4-EB80-477B-B795-817C11A63B23}"/>
                  </a:ext>
                </a:extLst>
              </p:cNvPr>
              <p:cNvSpPr/>
              <p:nvPr/>
            </p:nvSpPr>
            <p:spPr>
              <a:xfrm>
                <a:off x="3010474" y="4382248"/>
                <a:ext cx="1046320" cy="109728"/>
              </a:xfrm>
              <a:prstGeom prst="roundRect">
                <a:avLst>
                  <a:gd name="adj" fmla="val 23318"/>
                </a:avLst>
              </a:prstGeom>
              <a:solidFill>
                <a:srgbClr val="BDFBF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24" name="Rectangle: Rounded Corners 223">
                <a:extLst>
                  <a:ext uri="{FF2B5EF4-FFF2-40B4-BE49-F238E27FC236}">
                    <a16:creationId xmlns:a16="http://schemas.microsoft.com/office/drawing/2014/main" id="{328BF3C8-7421-421F-B222-2330E81C3997}"/>
                  </a:ext>
                </a:extLst>
              </p:cNvPr>
              <p:cNvSpPr/>
              <p:nvPr/>
            </p:nvSpPr>
            <p:spPr>
              <a:xfrm>
                <a:off x="3010474" y="4521325"/>
                <a:ext cx="1046320" cy="109728"/>
              </a:xfrm>
              <a:prstGeom prst="roundRect">
                <a:avLst>
                  <a:gd name="adj" fmla="val 23318"/>
                </a:avLst>
              </a:prstGeom>
              <a:solidFill>
                <a:srgbClr val="BDFBF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sp>
            <p:nvSpPr>
              <p:cNvPr id="225" name="Rectangle: Rounded Corners 224">
                <a:extLst>
                  <a:ext uri="{FF2B5EF4-FFF2-40B4-BE49-F238E27FC236}">
                    <a16:creationId xmlns:a16="http://schemas.microsoft.com/office/drawing/2014/main" id="{36D507FC-2A5F-4CEA-AEA2-72D49748D53B}"/>
                  </a:ext>
                </a:extLst>
              </p:cNvPr>
              <p:cNvSpPr/>
              <p:nvPr/>
            </p:nvSpPr>
            <p:spPr>
              <a:xfrm>
                <a:off x="3010474" y="4660401"/>
                <a:ext cx="1046320" cy="109728"/>
              </a:xfrm>
              <a:prstGeom prst="roundRect">
                <a:avLst>
                  <a:gd name="adj" fmla="val 23318"/>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742950"/>
                <a:endParaRPr lang="en-US" sz="800" dirty="0">
                  <a:solidFill>
                    <a:schemeClr val="tx1"/>
                  </a:solidFill>
                </a:endParaRPr>
              </a:p>
            </p:txBody>
          </p:sp>
        </p:grpSp>
        <p:sp>
          <p:nvSpPr>
            <p:cNvPr id="128" name="Rectangle: Rounded Corners 127">
              <a:extLst>
                <a:ext uri="{FF2B5EF4-FFF2-40B4-BE49-F238E27FC236}">
                  <a16:creationId xmlns:a16="http://schemas.microsoft.com/office/drawing/2014/main" id="{A66C26D0-2F34-4174-A161-E33D97C91F98}"/>
                </a:ext>
              </a:extLst>
            </p:cNvPr>
            <p:cNvSpPr/>
            <p:nvPr/>
          </p:nvSpPr>
          <p:spPr>
            <a:xfrm>
              <a:off x="1859311" y="4047732"/>
              <a:ext cx="1037644" cy="191632"/>
            </a:xfrm>
            <a:prstGeom prst="roundRect">
              <a:avLst>
                <a:gd name="adj" fmla="val 39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AU" sz="900" b="1" dirty="0">
                  <a:solidFill>
                    <a:schemeClr val="tx1"/>
                  </a:solidFill>
                </a:rPr>
                <a:t>Organisation vision</a:t>
              </a:r>
            </a:p>
          </p:txBody>
        </p:sp>
      </p:grpSp>
      <p:sp>
        <p:nvSpPr>
          <p:cNvPr id="108" name="Rectangle 107">
            <a:extLst>
              <a:ext uri="{FF2B5EF4-FFF2-40B4-BE49-F238E27FC236}">
                <a16:creationId xmlns:a16="http://schemas.microsoft.com/office/drawing/2014/main" id="{0D3E2FD6-BCAA-4248-96FF-529441263F6E}"/>
              </a:ext>
            </a:extLst>
          </p:cNvPr>
          <p:cNvSpPr/>
          <p:nvPr/>
        </p:nvSpPr>
        <p:spPr>
          <a:xfrm>
            <a:off x="522288" y="1944961"/>
            <a:ext cx="9648825" cy="4703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Aft>
                <a:spcPts val="600"/>
              </a:spcAft>
              <a:buFont typeface="Arial" panose="020B0604020202020204" pitchFamily="34" charset="0"/>
              <a:buChar char="•"/>
            </a:pPr>
            <a:r>
              <a:rPr lang="en-AU" sz="1100" dirty="0">
                <a:solidFill>
                  <a:schemeClr val="tx1"/>
                </a:solidFill>
              </a:rPr>
              <a:t>Identify change strategies to deliver on each principle and vision. </a:t>
            </a:r>
          </a:p>
          <a:p>
            <a:pPr marL="171450" indent="-171450">
              <a:spcAft>
                <a:spcPts val="600"/>
              </a:spcAft>
              <a:buFont typeface="Arial" panose="020B0604020202020204" pitchFamily="34" charset="0"/>
              <a:buChar char="•"/>
            </a:pPr>
            <a:r>
              <a:rPr lang="en-AU" sz="1100" dirty="0">
                <a:solidFill>
                  <a:schemeClr val="tx1"/>
                </a:solidFill>
              </a:rPr>
              <a:t>Prioritise each strategy based on ease of implementation and level of impact.</a:t>
            </a:r>
          </a:p>
          <a:p>
            <a:pPr marL="171450" indent="-171450">
              <a:spcAft>
                <a:spcPts val="600"/>
              </a:spcAft>
              <a:buFont typeface="Arial" panose="020B0604020202020204" pitchFamily="34" charset="0"/>
              <a:buChar char="•"/>
            </a:pPr>
            <a:r>
              <a:rPr lang="en-AU" sz="1100" dirty="0">
                <a:solidFill>
                  <a:schemeClr val="tx1"/>
                </a:solidFill>
              </a:rPr>
              <a:t>Assign accountability and a measurement for planning and action to hold leaders / others to account.</a:t>
            </a:r>
          </a:p>
        </p:txBody>
      </p:sp>
    </p:spTree>
    <p:extLst>
      <p:ext uri="{BB962C8B-B14F-4D97-AF65-F5344CB8AC3E}">
        <p14:creationId xmlns:p14="http://schemas.microsoft.com/office/powerpoint/2010/main" val="2645103756"/>
      </p:ext>
    </p:extLst>
  </p:cSld>
  <p:clrMapOvr>
    <a:masterClrMapping/>
  </p:clrMapOvr>
</p:sld>
</file>

<file path=ppt/theme/theme1.xml><?xml version="1.0" encoding="utf-8"?>
<a:theme xmlns:a="http://schemas.openxmlformats.org/drawingml/2006/main" name="Flexworkingtemplate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9bd557a6-2878-4252-a4fc-b8eaf009ff7e">
      <Terms xmlns="http://schemas.microsoft.com/office/infopath/2007/PartnerControls"/>
    </TaxKeywordTaxHTField>
    <TaxCatchAll xmlns="9bd557a6-2878-4252-a4fc-b8eaf009ff7e"/>
    <SharedWithUsers xmlns="9bd557a6-2878-4252-a4fc-b8eaf009ff7e">
      <UserInfo>
        <DisplayName/>
        <AccountId xsi:nil="true"/>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etadata xmlns="http://www.objective.com/ecm/document/metadata/A8F43476EB784464BFCC994945052FE7" version="1.0.0">
  <systemFields>
    <field name="Objective-Id">
      <value order="0">A4487757</value>
    </field>
    <field name="Objective-Title">
      <value order="0">Attachment D_Agreeing your agency’s flexible working vision and goals - workshop template</value>
    </field>
    <field name="Objective-Description">
      <value order="0"/>
    </field>
    <field name="Objective-CreationStamp">
      <value order="0">2019-11-07T03:15:05Z</value>
    </field>
    <field name="Objective-IsApproved">
      <value order="0">false</value>
    </field>
    <field name="Objective-IsPublished">
      <value order="0">true</value>
    </field>
    <field name="Objective-DatePublished">
      <value order="0">2019-12-13T02:33:09Z</value>
    </field>
    <field name="Objective-ModificationStamp">
      <value order="0">2019-12-13T02:33:09Z</value>
    </field>
    <field name="Objective-Owner">
      <value order="0">Catherine Coghlan</value>
    </field>
    <field name="Objective-Path">
      <value order="0">Objective Global Folder:1. Public Service Commission (PSC):1. Public Service Commission File Plan (PSC):WORKFORCE DIVERSITY AND EQUITY:FLEXIBLE WORKING:Flexible Working - Framework:Flexible Working - Program of Work - Change management strategy:Influencing Leaders</value>
    </field>
    <field name="Objective-Parent">
      <value order="0">Influencing Leaders</value>
    </field>
    <field name="Objective-State">
      <value order="0">Published</value>
    </field>
    <field name="Objective-VersionId">
      <value order="0">vA7957595</value>
    </field>
    <field name="Objective-Version">
      <value order="0">3.0</value>
    </field>
    <field name="Objective-VersionNumber">
      <value order="0">4</value>
    </field>
    <field name="Objective-VersionComment">
      <value order="0"/>
    </field>
    <field name="Objective-FileNumber">
      <value order="0">qA433768</value>
    </field>
    <field name="Objective-Classification">
      <value order="0"/>
    </field>
    <field name="Objective-Caveats">
      <value order="0"/>
    </field>
  </systemFields>
  <catalogues>
    <catalogue name="Document Type Catalogue" type="type" ori="id:cA63">
      <field name="Objective-Vital Record">
        <value order="0">No</value>
      </field>
      <field name="Objective-DLM">
        <value order="0">No Impact</value>
      </field>
      <field name="Objective-Security Classification">
        <value order="0">UNCLASSIFIED</value>
      </field>
      <field name="Objective-Approval History">
        <value order="0"/>
      </field>
      <field name="Objective-Approval Status">
        <value order="0"/>
      </field>
      <field name="Objective-Connect Creator">
        <value order="0"/>
      </field>
      <field name="Objective-Document Tag(s)">
        <value order="0"/>
      </field>
      <field name="Objective-Shared By">
        <value order="0"/>
      </field>
      <field name="Objective-Current Approver">
        <value order="0"/>
      </field>
    </catalogue>
  </catalogues>
</metadata>
</file>

<file path=customXml/item4.xml><?xml version="1.0" encoding="utf-8"?>
<ct:contentTypeSchema xmlns:ct="http://schemas.microsoft.com/office/2006/metadata/contentType" xmlns:ma="http://schemas.microsoft.com/office/2006/metadata/properties/metaAttributes" ct:_="" ma:_="" ma:contentTypeName="Document" ma:contentTypeID="0x0101009DFE637BE81ADF488BE1DC9DBC9AFF35" ma:contentTypeVersion="16" ma:contentTypeDescription="Create a new document." ma:contentTypeScope="" ma:versionID="7a25d941bbc35270fcadc79ea9758084">
  <xsd:schema xmlns:xsd="http://www.w3.org/2001/XMLSchema" xmlns:xs="http://www.w3.org/2001/XMLSchema" xmlns:p="http://schemas.microsoft.com/office/2006/metadata/properties" xmlns:ns1="http://schemas.microsoft.com/sharepoint/v3" xmlns:ns2="9bd557a6-2878-4252-a4fc-b8eaf009ff7e" xmlns:ns3="a5f7e8c0-421b-4a29-9ee5-09a7a7cdcf92" targetNamespace="http://schemas.microsoft.com/office/2006/metadata/properties" ma:root="true" ma:fieldsID="433c369d75c2076cd3a912c10a1f1fc4" ns1:_="" ns2:_="" ns3:_="">
    <xsd:import namespace="http://schemas.microsoft.com/sharepoint/v3"/>
    <xsd:import namespace="9bd557a6-2878-4252-a4fc-b8eaf009ff7e"/>
    <xsd:import namespace="a5f7e8c0-421b-4a29-9ee5-09a7a7cdcf9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2:TaxKeywordTaxHTField" minOccurs="0"/>
                <xsd:element ref="ns2:TaxCatchAll" minOccurs="0"/>
                <xsd:element ref="ns3:MediaServiceEventHashCode" minOccurs="0"/>
                <xsd:element ref="ns3:MediaServiceGeneration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d557a6-2878-4252-a4fc-b8eaf009ff7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KeywordTaxHTField" ma:index="17"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939302a6-9bec-4dee-bb8c-e0709d9acb2f}" ma:internalName="TaxCatchAll" ma:showField="CatchAllData" ma:web="9bd557a6-2878-4252-a4fc-b8eaf009ff7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f7e8c0-421b-4a29-9ee5-09a7a7cdcf9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727A89-28C2-45FA-B399-724AEC2A2C01}">
  <ds:schemaRefs>
    <ds:schemaRef ds:uri="http://schemas.microsoft.com/office/2006/metadata/properties"/>
    <ds:schemaRef ds:uri="http://purl.org/dc/terms/"/>
    <ds:schemaRef ds:uri="http://www.w3.org/XML/1998/namespace"/>
    <ds:schemaRef ds:uri="http://schemas.microsoft.com/sharepoint/v3"/>
    <ds:schemaRef ds:uri="a5f7e8c0-421b-4a29-9ee5-09a7a7cdcf92"/>
    <ds:schemaRef ds:uri="http://schemas.microsoft.com/office/2006/documentManagement/types"/>
    <ds:schemaRef ds:uri="9bd557a6-2878-4252-a4fc-b8eaf009ff7e"/>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0B9D9109-15DC-4F7D-BFD3-BB9D2BFC70F4}">
  <ds:schemaRefs>
    <ds:schemaRef ds:uri="http://schemas.microsoft.com/sharepoint/v3/contenttype/forms"/>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A8F43476EB784464BFCC994945052FE7"/>
  </ds:schemaRefs>
</ds:datastoreItem>
</file>

<file path=customXml/itemProps4.xml><?xml version="1.0" encoding="utf-8"?>
<ds:datastoreItem xmlns:ds="http://schemas.openxmlformats.org/officeDocument/2006/customXml" ds:itemID="{DFEA301A-3F00-4A1E-BC99-7F2C6522D9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bd557a6-2878-4252-a4fc-b8eaf009ff7e"/>
    <ds:schemaRef ds:uri="a5f7e8c0-421b-4a29-9ee5-09a7a7cdcf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FlexworkingtemplatePPT</Template>
  <TotalTime>2898</TotalTime>
  <Words>730</Words>
  <Application>Microsoft Office PowerPoint</Application>
  <PresentationFormat>Custom</PresentationFormat>
  <Paragraphs>106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Courier New</vt:lpstr>
      <vt:lpstr>Georgia</vt:lpstr>
      <vt:lpstr>FlexworkingtemplatePPT</vt:lpstr>
      <vt:lpstr>PowerPoint Presentation</vt:lpstr>
      <vt:lpstr>PowerPoint Presentation</vt:lpstr>
      <vt:lpstr>Report on FIT maturity</vt:lpstr>
      <vt:lpstr>Bring individual perspectives together</vt:lpstr>
      <vt:lpstr>Bring perspectives together</vt:lpstr>
      <vt:lpstr>Plan for change</vt:lpstr>
    </vt:vector>
  </TitlesOfParts>
  <Company>ServiceFirst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susanna.zhu@thirdhorizon.com.au</dc:creator>
  <cp:lastModifiedBy>Claire Smith</cp:lastModifiedBy>
  <cp:revision>64</cp:revision>
  <cp:lastPrinted>2019-11-06T22:44:02Z</cp:lastPrinted>
  <dcterms:created xsi:type="dcterms:W3CDTF">2018-10-11T01:45:26Z</dcterms:created>
  <dcterms:modified xsi:type="dcterms:W3CDTF">2020-11-02T04:00:23Z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A4487757</vt:lpwstr>
  </property>
  <property fmtid="{D5CDD505-2E9C-101B-9397-08002B2CF9AE}" pid="4" name="Objective-Title">
    <vt:lpwstr>Attachment D_Agreeing your agency's flexible working vision and goals - workshop template</vt:lpwstr>
  </property>
  <property fmtid="{D5CDD505-2E9C-101B-9397-08002B2CF9AE}" pid="5" name="Objective-Comment">
    <vt:lpwstr/>
  </property>
  <property fmtid="{D5CDD505-2E9C-101B-9397-08002B2CF9AE}" pid="6" name="Objective-CreationStamp">
    <vt:filetime>2019-11-14T01:23:33Z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2019-12-13T02:33:09Z</vt:filetime>
  </property>
  <property fmtid="{D5CDD505-2E9C-101B-9397-08002B2CF9AE}" pid="10" name="Objective-ModificationStamp">
    <vt:filetime>2019-12-20T00:43:12Z</vt:filetime>
  </property>
  <property fmtid="{D5CDD505-2E9C-101B-9397-08002B2CF9AE}" pid="11" name="Objective-Owner">
    <vt:lpwstr>Catherine Coghlan</vt:lpwstr>
  </property>
  <property fmtid="{D5CDD505-2E9C-101B-9397-08002B2CF9AE}" pid="12" name="Objective-Path">
    <vt:lpwstr>Objective Global Folder:1. Public Service Commission (PSC):1. Public Service Commission File Plan (PSC):WORKFORCE DIVERSITY AND EQUITY:FLEXIBLE WORKING:Flexible Working - Framework:Flexible Working - Program of Work - Change management strategy:Influencin</vt:lpwstr>
  </property>
  <property fmtid="{D5CDD505-2E9C-101B-9397-08002B2CF9AE}" pid="13" name="Objective-Parent">
    <vt:lpwstr>Influencing Leaders</vt:lpwstr>
  </property>
  <property fmtid="{D5CDD505-2E9C-101B-9397-08002B2CF9AE}" pid="14" name="Objective-State">
    <vt:lpwstr>Published</vt:lpwstr>
  </property>
  <property fmtid="{D5CDD505-2E9C-101B-9397-08002B2CF9AE}" pid="15" name="Objective-Version">
    <vt:lpwstr>3.0</vt:lpwstr>
  </property>
  <property fmtid="{D5CDD505-2E9C-101B-9397-08002B2CF9AE}" pid="16" name="Objective-VersionNumber">
    <vt:r8>4</vt:r8>
  </property>
  <property fmtid="{D5CDD505-2E9C-101B-9397-08002B2CF9AE}" pid="17" name="Objective-VersionComment">
    <vt:lpwstr/>
  </property>
  <property fmtid="{D5CDD505-2E9C-101B-9397-08002B2CF9AE}" pid="18" name="Objective-FileNumber">
    <vt:lpwstr>PSC09130</vt:lpwstr>
  </property>
  <property fmtid="{D5CDD505-2E9C-101B-9397-08002B2CF9AE}" pid="19" name="Objective-Classification">
    <vt:lpwstr>[Inherited - none]</vt:lpwstr>
  </property>
  <property fmtid="{D5CDD505-2E9C-101B-9397-08002B2CF9AE}" pid="20" name="Objective-Caveats">
    <vt:lpwstr/>
  </property>
  <property fmtid="{D5CDD505-2E9C-101B-9397-08002B2CF9AE}" pid="21" name="Objective-Author">
    <vt:lpwstr/>
  </property>
  <property fmtid="{D5CDD505-2E9C-101B-9397-08002B2CF9AE}" pid="22" name="Objective-Position">
    <vt:lpwstr/>
  </property>
  <property fmtid="{D5CDD505-2E9C-101B-9397-08002B2CF9AE}" pid="23" name="Objective-Author Organisation">
    <vt:lpwstr/>
  </property>
  <property fmtid="{D5CDD505-2E9C-101B-9397-08002B2CF9AE}" pid="24" name="Objective-Address 1">
    <vt:lpwstr/>
  </property>
  <property fmtid="{D5CDD505-2E9C-101B-9397-08002B2CF9AE}" pid="25" name="Objective-Address 2">
    <vt:lpwstr/>
  </property>
  <property fmtid="{D5CDD505-2E9C-101B-9397-08002B2CF9AE}" pid="26" name="Objective-Phone 1">
    <vt:lpwstr/>
  </property>
  <property fmtid="{D5CDD505-2E9C-101B-9397-08002B2CF9AE}" pid="27" name="Objective-Co-Author">
    <vt:lpwstr/>
  </property>
  <property fmtid="{D5CDD505-2E9C-101B-9397-08002B2CF9AE}" pid="28" name="Objective-Document Type">
    <vt:lpwstr>PRES - Presentation</vt:lpwstr>
  </property>
  <property fmtid="{D5CDD505-2E9C-101B-9397-08002B2CF9AE}" pid="29" name="Objective-Date of Document">
    <vt:lpwstr/>
  </property>
  <property fmtid="{D5CDD505-2E9C-101B-9397-08002B2CF9AE}" pid="30" name="Objective-Date Received">
    <vt:lpwstr/>
  </property>
  <property fmtid="{D5CDD505-2E9C-101B-9397-08002B2CF9AE}" pid="31" name="Objective-Action Required">
    <vt:lpwstr/>
  </property>
  <property fmtid="{D5CDD505-2E9C-101B-9397-08002B2CF9AE}" pid="32" name="Objective-Date Department Response Due">
    <vt:lpwstr/>
  </property>
  <property fmtid="{D5CDD505-2E9C-101B-9397-08002B2CF9AE}" pid="33" name="Objective-Date Interim Response Sent">
    <vt:lpwstr/>
  </property>
  <property fmtid="{D5CDD505-2E9C-101B-9397-08002B2CF9AE}" pid="34" name="Objective-External Reference">
    <vt:lpwstr/>
  </property>
  <property fmtid="{D5CDD505-2E9C-101B-9397-08002B2CF9AE}" pid="35" name="Objective-Action Officer">
    <vt:lpwstr/>
  </property>
  <property fmtid="{D5CDD505-2E9C-101B-9397-08002B2CF9AE}" pid="36" name="Objective-Date Action Complete">
    <vt:lpwstr/>
  </property>
  <property fmtid="{D5CDD505-2E9C-101B-9397-08002B2CF9AE}" pid="37" name="Objective-Day Box">
    <vt:lpwstr/>
  </property>
  <property fmtid="{D5CDD505-2E9C-101B-9397-08002B2CF9AE}" pid="38" name="Objective-Security Classification [system]">
    <vt:lpwstr>UNCLASSIFIED</vt:lpwstr>
  </property>
  <property fmtid="{D5CDD505-2E9C-101B-9397-08002B2CF9AE}" pid="39" name="Objective-DLM [system]">
    <vt:lpwstr>No Impact</vt:lpwstr>
  </property>
  <property fmtid="{D5CDD505-2E9C-101B-9397-08002B2CF9AE}" pid="40" name="Objective-Vital Record [system]">
    <vt:lpwstr>No</vt:lpwstr>
  </property>
  <property fmtid="{D5CDD505-2E9C-101B-9397-08002B2CF9AE}" pid="41" name="Objective-Description">
    <vt:lpwstr/>
  </property>
  <property fmtid="{D5CDD505-2E9C-101B-9397-08002B2CF9AE}" pid="42" name="Objective-VersionId">
    <vt:lpwstr>vA7957595</vt:lpwstr>
  </property>
  <property fmtid="{D5CDD505-2E9C-101B-9397-08002B2CF9AE}" pid="43" name="Objective-Vital Record">
    <vt:lpwstr>No</vt:lpwstr>
  </property>
  <property fmtid="{D5CDD505-2E9C-101B-9397-08002B2CF9AE}" pid="44" name="Objective-DLM">
    <vt:lpwstr>No Impact</vt:lpwstr>
  </property>
  <property fmtid="{D5CDD505-2E9C-101B-9397-08002B2CF9AE}" pid="45" name="Objective-Security Classification">
    <vt:lpwstr>UNCLASSIFIED</vt:lpwstr>
  </property>
  <property fmtid="{D5CDD505-2E9C-101B-9397-08002B2CF9AE}" pid="46" name="Objective-Approval History">
    <vt:lpwstr/>
  </property>
  <property fmtid="{D5CDD505-2E9C-101B-9397-08002B2CF9AE}" pid="47" name="Objective-Approval Status">
    <vt:lpwstr/>
  </property>
  <property fmtid="{D5CDD505-2E9C-101B-9397-08002B2CF9AE}" pid="48" name="Objective-Document Tag(s)">
    <vt:lpwstr/>
  </property>
  <property fmtid="{D5CDD505-2E9C-101B-9397-08002B2CF9AE}" pid="49" name="Objective-Current Approver">
    <vt:lpwstr/>
  </property>
  <property fmtid="{D5CDD505-2E9C-101B-9397-08002B2CF9AE}" pid="50" name="Objective-Current Approver [system]">
    <vt:lpwstr/>
  </property>
  <property fmtid="{D5CDD505-2E9C-101B-9397-08002B2CF9AE}" pid="51" name="Objective-Approval Status [system]">
    <vt:lpwstr/>
  </property>
  <property fmtid="{D5CDD505-2E9C-101B-9397-08002B2CF9AE}" pid="52" name="Objective-Approval History [system]">
    <vt:lpwstr/>
  </property>
  <property fmtid="{D5CDD505-2E9C-101B-9397-08002B2CF9AE}" pid="53" name="Objective-Document Tag(s) [system]">
    <vt:lpwstr/>
  </property>
  <property fmtid="{D5CDD505-2E9C-101B-9397-08002B2CF9AE}" pid="54" name="Objective-Connect Creator">
    <vt:lpwstr/>
  </property>
  <property fmtid="{D5CDD505-2E9C-101B-9397-08002B2CF9AE}" pid="55" name="Objective-Shared By">
    <vt:lpwstr/>
  </property>
  <property fmtid="{D5CDD505-2E9C-101B-9397-08002B2CF9AE}" pid="56" name="Objective-Connect Creator [system]">
    <vt:lpwstr/>
  </property>
  <property fmtid="{D5CDD505-2E9C-101B-9397-08002B2CF9AE}" pid="57" name="Objective-Shared By [system]">
    <vt:lpwstr/>
  </property>
  <property fmtid="{D5CDD505-2E9C-101B-9397-08002B2CF9AE}" pid="58" name="ContentTypeId">
    <vt:lpwstr>0x0101009DFE637BE81ADF488BE1DC9DBC9AFF35</vt:lpwstr>
  </property>
  <property fmtid="{D5CDD505-2E9C-101B-9397-08002B2CF9AE}" pid="59" name="TaxKeyword">
    <vt:lpwstr/>
  </property>
</Properties>
</file>