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2"/>
  </p:sldMasterIdLst>
  <p:notesMasterIdLst>
    <p:notesMasterId r:id="rId13"/>
  </p:notesMasterIdLst>
  <p:handoutMasterIdLst>
    <p:handoutMasterId r:id="rId14"/>
  </p:handoutMasterIdLst>
  <p:sldIdLst>
    <p:sldId id="417" r:id="rId3"/>
    <p:sldId id="420" r:id="rId4"/>
    <p:sldId id="423" r:id="rId5"/>
    <p:sldId id="375" r:id="rId6"/>
    <p:sldId id="425" r:id="rId7"/>
    <p:sldId id="427" r:id="rId8"/>
    <p:sldId id="429" r:id="rId9"/>
    <p:sldId id="418" r:id="rId10"/>
    <p:sldId id="428" r:id="rId11"/>
    <p:sldId id="404" r:id="rId12"/>
  </p:sldIdLst>
  <p:sldSz cx="9144000" cy="6858000" type="screen4x3"/>
  <p:notesSz cx="6669088" cy="9926638"/>
  <p:defaultTextStyle>
    <a:defPPr>
      <a:defRPr lang="en-US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ietta Melfi" initials="OM" lastIdx="2" clrIdx="0"/>
  <p:cmAuthor id="1" name="Melanie Cox" initials="MC" lastIdx="2" clrIdx="1"/>
  <p:cmAuthor id="2" name="Madeline Higgs" initials="MH" lastIdx="1" clrIdx="2"/>
  <p:cmAuthor id="3" name="Cynthia Cherian" initials="CC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DA83F"/>
    <a:srgbClr val="FF99FF"/>
    <a:srgbClr val="FFFFCC"/>
    <a:srgbClr val="5C0492"/>
    <a:srgbClr val="5E0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229" autoAdjust="0"/>
  </p:normalViewPr>
  <p:slideViewPr>
    <p:cSldViewPr showGuides="1">
      <p:cViewPr varScale="1">
        <p:scale>
          <a:sx n="122" d="100"/>
          <a:sy n="122" d="100"/>
        </p:scale>
        <p:origin x="12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590" y="48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963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3"/>
            <a:ext cx="2889938" cy="4963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31BB6DA9-AB04-4058-A6E4-A6374056E79D}" type="datetimeFigureOut">
              <a:rPr lang="en-AU" smtClean="0"/>
              <a:pPr/>
              <a:t>5/11/2020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889938" cy="496331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8586"/>
            <a:ext cx="2889938" cy="496331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B35E8C58-B2E9-4473-9765-D242E23C0A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973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890515" cy="4967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001" y="4"/>
            <a:ext cx="2890514" cy="4967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2169D615-94CD-4FCC-BB1D-A7E2D330AE6B}" type="datetimeFigureOut">
              <a:rPr lang="en-AU" smtClean="0"/>
              <a:pPr/>
              <a:t>5/11/2020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40" y="4714953"/>
            <a:ext cx="5336213" cy="4467386"/>
          </a:xfrm>
          <a:prstGeom prst="rect">
            <a:avLst/>
          </a:prstGeom>
        </p:spPr>
        <p:txBody>
          <a:bodyPr vert="horz" lIns="91815" tIns="45907" rIns="91815" bIns="459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310"/>
            <a:ext cx="2890515" cy="496731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001" y="9428310"/>
            <a:ext cx="2890514" cy="496731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4E0ABEF1-9697-46DB-A2BC-F8ECE0C4755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807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c.nsw.gov.au/workforce-management/role-descriptions/sector-role-description-librar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psc.nsw.gov.au/ArticleDocuments/1004/20140822%20Capability%20Comparison%20Guide.pdf.aspx" TargetMode="External"/><Relationship Id="rId5" Type="http://schemas.openxmlformats.org/officeDocument/2006/relationships/hyperlink" Target="http://www.psc.nsw.gov.au/ArticleDocuments/1456/RD_Guideline_Version2.pdf.aspx" TargetMode="External"/><Relationship Id="rId4" Type="http://schemas.openxmlformats.org/officeDocument/2006/relationships/hyperlink" Target="http://www.psc.nsw.gov.au/ArticleDocuments/1314/1603-Sector%20Roles%20Descriptions%20-%20Action%20Guides.pdf.aspx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c.nsw.gov.au/ArticleDocuments/1004/20140822%20Capability%20Comparison%20Guide.pdf.aspx" TargetMode="External"/><Relationship Id="rId3" Type="http://schemas.openxmlformats.org/officeDocument/2006/relationships/hyperlink" Target="http://www.psc.nsw.gov.au/workforce-management/capability-framework/the-capability-framework" TargetMode="External"/><Relationship Id="rId7" Type="http://schemas.openxmlformats.org/officeDocument/2006/relationships/hyperlink" Target="http://www.psc.nsw.gov.au/ArticleDocuments/1456/RD_Guideline_Version2.pdf.asp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psc.nsw.gov.au/ArticleDocuments/1314/1603-Sector%20Roles%20Descriptions%20-%20Action%20Guides.pdf.aspx" TargetMode="External"/><Relationship Id="rId5" Type="http://schemas.openxmlformats.org/officeDocument/2006/relationships/hyperlink" Target="http://www.psc.nsw.gov.au/workforce-management/role-descriptions/sector-role-description-library" TargetMode="External"/><Relationship Id="rId4" Type="http://schemas.openxmlformats.org/officeDocument/2006/relationships/hyperlink" Target="http://www.psc.nsw.gov.au/workforce-management/capability-framework/occupation-specific-capability-sets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c.nsw.gov.au/workforce-management/capability-framework/capability-framework-resources-index/capability-discovery-too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BEF1-9697-46DB-A2BC-F8ECE0C4755D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137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2"/>
              </a:spcBef>
              <a:spcAft>
                <a:spcPts val="602"/>
              </a:spcAft>
            </a:pPr>
            <a:endParaRPr lang="en-AU" sz="1400" dirty="0"/>
          </a:p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BEF1-9697-46DB-A2BC-F8ECE0C4755D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166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BEF1-9697-46DB-A2BC-F8ECE0C4755D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002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Each capability has five levels, depicting a growing set of knowledge, skills and abilities in the capability area.</a:t>
            </a:r>
          </a:p>
          <a:p>
            <a:endParaRPr lang="en-AU" dirty="0"/>
          </a:p>
          <a:p>
            <a:r>
              <a:rPr lang="en-AU" dirty="0"/>
              <a:t>The degree of knowledge, skill and ability at each level is illustrated by the behavioural indicators.  The behavioural indicators are indicative behaviours that illustrate effective performance. </a:t>
            </a:r>
          </a:p>
          <a:p>
            <a:endParaRPr lang="en-AU" dirty="0"/>
          </a:p>
          <a:p>
            <a:r>
              <a:rPr lang="en-AU" dirty="0"/>
              <a:t>The five levels do not correspond to a grade. Each role may require capabilities at different levels, depending on the nature of its functions.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BEF1-9697-46DB-A2BC-F8ECE0C4755D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1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200" dirty="0">
                <a:latin typeface="Georgia" panose="02040502050405020303" pitchFamily="18" charset="0"/>
              </a:rPr>
              <a:t>Provides managers , staff and potential new employees with a common language in describing the core capability requirements </a:t>
            </a:r>
            <a:br>
              <a:rPr lang="en-AU" sz="1200" dirty="0">
                <a:latin typeface="Georgia" panose="02040502050405020303" pitchFamily="18" charset="0"/>
              </a:rPr>
            </a:br>
            <a:endParaRPr lang="en-AU" sz="12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200" dirty="0">
                <a:latin typeface="Georgia" panose="02040502050405020303" pitchFamily="18" charset="0"/>
              </a:rPr>
              <a:t>Assists recruitment selection panels to have a clear picture of the type and level of capabilities required and apply targeted assessment methodologies in filling a role</a:t>
            </a:r>
            <a:br>
              <a:rPr lang="en-AU" sz="1200" dirty="0">
                <a:latin typeface="Georgia" panose="02040502050405020303" pitchFamily="18" charset="0"/>
              </a:rPr>
            </a:br>
            <a:endParaRPr lang="en-AU" sz="12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200" dirty="0">
                <a:latin typeface="Georgia" panose="02040502050405020303" pitchFamily="18" charset="0"/>
              </a:rPr>
              <a:t>Supports employees to identify career and development pathways based on the capabilities required for progression to chosen roles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200" dirty="0">
                <a:latin typeface="Georgia" panose="02040502050405020303" pitchFamily="18" charset="0"/>
              </a:rPr>
              <a:t>Assists managers and staff to staff to have a clear, common understanding of role expectations and discuss targeted development needs</a:t>
            </a:r>
            <a:br>
              <a:rPr lang="en-AU" sz="1200" dirty="0">
                <a:latin typeface="Georgia" panose="02040502050405020303" pitchFamily="18" charset="0"/>
              </a:rPr>
            </a:br>
            <a:endParaRPr lang="en-AU" sz="12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200" dirty="0">
                <a:latin typeface="Georgia" panose="02040502050405020303" pitchFamily="18" charset="0"/>
              </a:rPr>
              <a:t>Supports management to identify and plan for current and future workforce capability needs and gaps.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>
              <a:latin typeface="Georgia" panose="02040502050405020303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BEF1-9697-46DB-A2BC-F8ECE0C4755D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59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Before</a:t>
            </a:r>
            <a:r>
              <a:rPr lang="en-AU" baseline="0" dirty="0"/>
              <a:t> starting a new role description check the </a:t>
            </a:r>
            <a:r>
              <a:rPr lang="en-AU" dirty="0">
                <a:hlinkClick r:id="rId3"/>
              </a:rPr>
              <a:t>Sector Role Description Library</a:t>
            </a:r>
            <a:r>
              <a:rPr lang="en-AU" dirty="0"/>
              <a:t> which contains role descriptions for a range of non-executive and executive roles that are common across the public sector. You may</a:t>
            </a:r>
            <a:r>
              <a:rPr lang="en-AU" baseline="0" dirty="0"/>
              <a:t> not need to create a new role description, s</a:t>
            </a:r>
            <a:r>
              <a:rPr lang="en-AU" dirty="0"/>
              <a:t>ector role descriptions will save you much of the work involved in developing a role description. </a:t>
            </a:r>
            <a:br>
              <a:rPr lang="en-AU" dirty="0"/>
            </a:b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When using a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sector role description refer to the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Sector Role Description Action Guide (PDF 99.1KB)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understand what customisation can be made and what sections should be retained unchanged.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There is plenty of scope for customising the Sector Role Description to the individual agency context and to meet specific agency needs, although the pre-existing content of the Role Descriptions should remain fundamentally the same to maintain their value for role consistency and mobility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existing Sector Role Descriptions do not adequately describe the role required, the agency may need to develop its own. In this case, refer to the </a:t>
            </a:r>
            <a:r>
              <a:rPr lang="en-AU" dirty="0">
                <a:hlinkClick r:id="rId5"/>
              </a:rPr>
              <a:t>Role Description Development </a:t>
            </a:r>
            <a:r>
              <a:rPr lang="en-AU" dirty="0"/>
              <a:t>Guideline</a:t>
            </a:r>
            <a:r>
              <a:rPr lang="en-AU" baseline="0" dirty="0"/>
              <a:t> as </a:t>
            </a:r>
            <a:r>
              <a:rPr lang="en-AU" dirty="0"/>
              <a:t>NSW Government role descriptions should be developed in line with this</a:t>
            </a:r>
            <a:r>
              <a:rPr lang="en-AU" baseline="0" dirty="0"/>
              <a:t> guide.</a:t>
            </a:r>
            <a:r>
              <a:rPr lang="en-AU" dirty="0"/>
              <a:t> You may also want to review the </a:t>
            </a:r>
            <a:r>
              <a:rPr lang="en-AU" dirty="0">
                <a:hlinkClick r:id="rId6"/>
              </a:rPr>
              <a:t>Capability Comparison Guide (PDF 85.1KB)</a:t>
            </a:r>
            <a:r>
              <a:rPr lang="en-AU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BEF1-9697-46DB-A2BC-F8ECE0C4755D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001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Role Description Builder is a tool</a:t>
            </a:r>
            <a:r>
              <a:rPr lang="en-AU" baseline="0" dirty="0"/>
              <a:t> to help users to create a new role description.</a:t>
            </a:r>
            <a:br>
              <a:rPr lang="en-AU" baseline="0" dirty="0"/>
            </a:br>
            <a:endParaRPr lang="en-AU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The tool </a:t>
            </a:r>
            <a:r>
              <a:rPr lang="en-AU" dirty="0"/>
              <a:t>allows users</a:t>
            </a:r>
            <a:r>
              <a:rPr lang="en-AU" baseline="0" dirty="0"/>
              <a:t> </a:t>
            </a:r>
            <a:r>
              <a:rPr lang="en-AU" dirty="0"/>
              <a:t>to easily populate necessary role description content, including the capabilities required for the role from the </a:t>
            </a:r>
            <a:r>
              <a:rPr lang="en-AU" dirty="0">
                <a:hlinkClick r:id="rId3"/>
              </a:rPr>
              <a:t>NSW Public Sector Capability Framework</a:t>
            </a:r>
            <a:r>
              <a:rPr lang="en-AU" dirty="0"/>
              <a:t> and </a:t>
            </a:r>
            <a:r>
              <a:rPr lang="en-AU" dirty="0">
                <a:hlinkClick r:id="rId4"/>
              </a:rPr>
              <a:t>Occupation Specific Capability Sets</a:t>
            </a:r>
            <a:br>
              <a:rPr lang="en-AU" dirty="0"/>
            </a:b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Before</a:t>
            </a:r>
            <a:r>
              <a:rPr lang="en-AU" baseline="0" dirty="0"/>
              <a:t> starting a new role description check the </a:t>
            </a:r>
            <a:r>
              <a:rPr lang="en-AU" dirty="0">
                <a:hlinkClick r:id="rId5"/>
              </a:rPr>
              <a:t>Sector Role Description Library</a:t>
            </a:r>
            <a:r>
              <a:rPr lang="en-AU" dirty="0"/>
              <a:t> which contains role descriptions for a range of non-executive and executive roles that are common across the public sector. You may</a:t>
            </a:r>
            <a:r>
              <a:rPr lang="en-AU" baseline="0" dirty="0"/>
              <a:t> not need to create a new role description, s</a:t>
            </a:r>
            <a:r>
              <a:rPr lang="en-AU" dirty="0"/>
              <a:t>ector role descriptions will save you much of the work involved in developing a role description. </a:t>
            </a:r>
            <a:br>
              <a:rPr lang="en-AU" dirty="0"/>
            </a:b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When using a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sector role description refer to the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Sector Role Description Action Guide (PDF 99.1KB)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understand what customisation can be made and what sections should be retained unchanged.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There is plenty of scope for customising the Sector Role Description to the individual agency context and to meet specific agency needs, although the pre-existing content of the Role Descriptions should remain fundamentally the same to maintain their value for role consistency and mobility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existing Sector Role Descriptions do not adequately describe the role required, the agency may need to develop its own. In this case, refer to the </a:t>
            </a:r>
            <a:r>
              <a:rPr lang="en-AU" dirty="0">
                <a:hlinkClick r:id="rId7"/>
              </a:rPr>
              <a:t>Role Description Development </a:t>
            </a:r>
            <a:r>
              <a:rPr lang="en-AU" dirty="0"/>
              <a:t>Guideline</a:t>
            </a:r>
            <a:r>
              <a:rPr lang="en-AU" baseline="0" dirty="0"/>
              <a:t> as </a:t>
            </a:r>
            <a:r>
              <a:rPr lang="en-AU" dirty="0"/>
              <a:t>NSW Government role descriptions should be developed in line with this</a:t>
            </a:r>
            <a:r>
              <a:rPr lang="en-AU" baseline="0" dirty="0"/>
              <a:t> guide.</a:t>
            </a:r>
            <a:r>
              <a:rPr lang="en-AU" dirty="0"/>
              <a:t> You may also want to review the </a:t>
            </a:r>
            <a:r>
              <a:rPr lang="en-AU" dirty="0">
                <a:hlinkClick r:id="rId8"/>
              </a:rPr>
              <a:t>Capability Comparison Guide (PDF 85.1KB)</a:t>
            </a:r>
            <a:r>
              <a:rPr lang="en-AU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BEF1-9697-46DB-A2BC-F8ECE0C4755D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001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The 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Capability Discovery Tool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dirty="0"/>
              <a:t>will help you to reflect on your capabilities and development needs (or those of your staff). </a:t>
            </a:r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It is a useful resource for both current NSW public sector employees and for anyone interested in applying for roles in the sector.</a:t>
            </a:r>
            <a:br>
              <a:rPr lang="en-AU" dirty="0"/>
            </a:b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You can choose to complete the exercise as a self-assessment or you can assess a member of your staff or a colleague. You can also nominate other people, such as your manager, peers or colleagues, to complete the assessment on your behalf and provide you with feedback on your capabilities.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BEF1-9697-46DB-A2BC-F8ECE0C4755D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0017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BEF1-9697-46DB-A2BC-F8ECE0C4755D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550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146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03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408" tIns="45704" rIns="91408" bIns="45704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04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6037286"/>
            <a:ext cx="9142643" cy="81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1760" y="1763191"/>
            <a:ext cx="8112587" cy="3656989"/>
          </a:xfrm>
        </p:spPr>
        <p:txBody>
          <a:bodyPr/>
          <a:lstStyle>
            <a:lvl1pPr>
              <a:spcAft>
                <a:spcPts val="1753"/>
              </a:spcAft>
              <a:buFont typeface="Courier New" pitchFamily="49" charset="0"/>
              <a:buChar char="o"/>
              <a:defRPr sz="2100" baseline="0"/>
            </a:lvl1pPr>
            <a:lvl2pPr>
              <a:lnSpc>
                <a:spcPts val="2279"/>
              </a:lnSpc>
              <a:buFont typeface="Courier New" pitchFamily="49" charset="0"/>
              <a:buChar char="o"/>
              <a:defRPr sz="1800"/>
            </a:lvl2pPr>
            <a:lvl3pPr>
              <a:lnSpc>
                <a:spcPts val="2279"/>
              </a:lnSpc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4252" y="692696"/>
            <a:ext cx="4556010" cy="25794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891"/>
              </a:lnSpc>
              <a:defRPr sz="21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AE5B-4A0B-4EE3-81C7-0C2766D0FC0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559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3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408" tIns="45704" rIns="91408" bIns="45704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08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62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4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16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27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08" tIns="45704" rIns="91408" bIns="45704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5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08" tIns="45704" rIns="91408" bIns="45704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A7DD-EADD-4E67-9A69-794997AA0AA1}" type="datetimeFigureOut">
              <a:rPr lang="en-AU" smtClean="0"/>
              <a:pPr/>
              <a:t>5/11/2020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EE730-CC21-4E5A-9473-7CD7E8F51C24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6086836"/>
            <a:ext cx="9144000" cy="77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CBFF9B-6F63-46F2-B5C3-4D725445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828"/>
            <a:ext cx="9144000" cy="1256012"/>
          </a:xfrm>
          <a:prstGeom prst="rect">
            <a:avLst/>
          </a:prstGeom>
          <a:solidFill>
            <a:srgbClr val="593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 descr="NSW Public Service Commission">
            <a:extLst>
              <a:ext uri="{FF2B5EF4-FFF2-40B4-BE49-F238E27FC236}">
                <a16:creationId xmlns:a16="http://schemas.microsoft.com/office/drawing/2014/main" id="{E21022A5-C2E4-493C-A61E-E055106B7E6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170055" cy="8220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A882AF-C168-45D0-8BE5-4C0AEECFCB2E}"/>
              </a:ext>
            </a:extLst>
          </p:cNvPr>
          <p:cNvSpPr txBox="1">
            <a:spLocks/>
          </p:cNvSpPr>
          <p:nvPr userDrawn="1"/>
        </p:nvSpPr>
        <p:spPr>
          <a:xfrm>
            <a:off x="3635896" y="589325"/>
            <a:ext cx="5328000" cy="28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defTabSz="914400" rtl="0" eaLnBrk="1" latinLnBrk="0" hangingPunct="1">
              <a:lnSpc>
                <a:spcPts val="216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pabilityframework@psc.nsw.gov.a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76673"/>
            <a:ext cx="7128792" cy="47238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/>
            <a:r>
              <a:rPr lang="en-AU" sz="2400" b="1" dirty="0">
                <a:solidFill>
                  <a:schemeClr val="bg1"/>
                </a:solidFill>
              </a:rPr>
              <a:t>The NSW Public Sector Capability Framework</a:t>
            </a:r>
          </a:p>
        </p:txBody>
      </p:sp>
      <p:pic>
        <p:nvPicPr>
          <p:cNvPr id="6" name="Picture 5" descr="The NSW Public Sector Capability Framework - Version 2: 2020">
            <a:extLst>
              <a:ext uri="{FF2B5EF4-FFF2-40B4-BE49-F238E27FC236}">
                <a16:creationId xmlns:a16="http://schemas.microsoft.com/office/drawing/2014/main" id="{5BE940BC-1AF9-4EC9-94AB-C8D01A79A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56" y="1268760"/>
            <a:ext cx="6811887" cy="48036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2276874"/>
            <a:ext cx="7056784" cy="217520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en-AU" sz="2800" dirty="0"/>
              <a:t>If you have any questions about the </a:t>
            </a:r>
          </a:p>
          <a:p>
            <a:pPr algn="ctr"/>
            <a:r>
              <a:rPr lang="en-AU" sz="2800" dirty="0"/>
              <a:t>Capability Framework contact:</a:t>
            </a:r>
          </a:p>
          <a:p>
            <a:pPr algn="ctr"/>
            <a:endParaRPr lang="en-AU" sz="2800" dirty="0">
              <a:latin typeface="+mj-lt"/>
            </a:endParaRPr>
          </a:p>
          <a:p>
            <a:pPr algn="ctr"/>
            <a:r>
              <a:rPr lang="en-AU" sz="2800" dirty="0">
                <a:latin typeface="+mj-lt"/>
                <a:hlinkClick r:id="rId3"/>
              </a:rPr>
              <a:t>capabilityframework@psc.nsw.gov.au</a:t>
            </a:r>
            <a:endParaRPr lang="en-AU" sz="2800" dirty="0">
              <a:latin typeface="+mj-lt"/>
            </a:endParaRPr>
          </a:p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283969" y="476673"/>
            <a:ext cx="4536504" cy="47238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/>
            <a:r>
              <a:rPr lang="en-AU" sz="2400" b="1" dirty="0">
                <a:solidFill>
                  <a:schemeClr val="bg1"/>
                </a:solidFill>
                <a:latin typeface="+mj-lt"/>
              </a:rPr>
              <a:t>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5039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12777"/>
            <a:ext cx="8064896" cy="501672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342778" indent="-342778">
              <a:buFont typeface="Courier New" panose="02070309020205020404" pitchFamily="49" charset="0"/>
              <a:buChar char="o"/>
            </a:pPr>
            <a:endParaRPr lang="en-GB" sz="2000" dirty="0">
              <a:latin typeface="Georgia" panose="02040502050405020303" pitchFamily="18" charset="0"/>
            </a:endParaRPr>
          </a:p>
          <a:p>
            <a:pPr marL="342778" indent="-342778">
              <a:buFont typeface="Courier New" panose="02070309020205020404" pitchFamily="49" charset="0"/>
              <a:buChar char="o"/>
            </a:pPr>
            <a:r>
              <a:rPr lang="en-GB" sz="2000" dirty="0"/>
              <a:t>Describes the core knowledge, skills and abilities required of all public sector employees, across all levels and all occupational groups</a:t>
            </a:r>
          </a:p>
          <a:p>
            <a:pPr marL="342778" indent="-342778">
              <a:buFont typeface="Courier New" panose="02070309020205020404" pitchFamily="49" charset="0"/>
              <a:buChar char="o"/>
            </a:pPr>
            <a:endParaRPr lang="en-AU" sz="2000" dirty="0"/>
          </a:p>
          <a:p>
            <a:pPr marL="342778" indent="-342778">
              <a:buFont typeface="Courier New" panose="02070309020205020404" pitchFamily="49" charset="0"/>
              <a:buChar char="o"/>
            </a:pPr>
            <a:r>
              <a:rPr lang="en-AU" sz="2000" dirty="0"/>
              <a:t>Includes behavioural indicators across five levels, reflecting a progressive increase in capability</a:t>
            </a:r>
            <a:br>
              <a:rPr lang="en-AU" sz="2000" dirty="0"/>
            </a:br>
            <a:endParaRPr lang="en-AU" sz="2000" dirty="0"/>
          </a:p>
          <a:p>
            <a:pPr marL="342778" indent="-342778">
              <a:buFont typeface="Courier New" panose="02070309020205020404" pitchFamily="49" charset="0"/>
              <a:buChar char="o"/>
            </a:pPr>
            <a:r>
              <a:rPr lang="en-AU" sz="2000" dirty="0"/>
              <a:t>The five capability levels are foundational, intermediate, adept, advanced and highly advanced</a:t>
            </a:r>
          </a:p>
          <a:p>
            <a:pPr marL="342778" indent="-342778">
              <a:buFont typeface="Courier New" panose="02070309020205020404" pitchFamily="49" charset="0"/>
              <a:buChar char="o"/>
            </a:pPr>
            <a:endParaRPr lang="en-AU" sz="2000" dirty="0"/>
          </a:p>
          <a:p>
            <a:pPr marL="342778" indent="-342778">
              <a:buFont typeface="Courier New" panose="02070309020205020404" pitchFamily="49" charset="0"/>
              <a:buChar char="o"/>
            </a:pPr>
            <a:r>
              <a:rPr lang="en-AU" sz="2000" dirty="0"/>
              <a:t>Does not link capability levels to job classification or grade</a:t>
            </a:r>
          </a:p>
          <a:p>
            <a:pPr marL="342778" indent="-342778">
              <a:buFont typeface="Courier New" panose="02070309020205020404" pitchFamily="49" charset="0"/>
              <a:buChar char="o"/>
            </a:pPr>
            <a:endParaRPr lang="en-AU" sz="2000" dirty="0"/>
          </a:p>
          <a:p>
            <a:pPr marL="342778" indent="-342778">
              <a:buFont typeface="Courier New" panose="02070309020205020404" pitchFamily="49" charset="0"/>
              <a:buChar char="o"/>
            </a:pPr>
            <a:r>
              <a:rPr lang="en-AU" sz="2000" dirty="0"/>
              <a:t>Provides the public sector with a shared language to describe the capabilities needed to perform work effectively</a:t>
            </a:r>
          </a:p>
          <a:p>
            <a:pPr marL="342778" indent="-342778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778" indent="-342778"/>
            <a:endParaRPr lang="en-AU" sz="20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476673"/>
            <a:ext cx="7128792" cy="47238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/>
            <a:r>
              <a:rPr lang="en-AU" sz="2400" b="1" dirty="0">
                <a:solidFill>
                  <a:schemeClr val="bg1"/>
                </a:solidFill>
              </a:rPr>
              <a:t>Capability Framework Overview</a:t>
            </a:r>
          </a:p>
        </p:txBody>
      </p:sp>
    </p:spTree>
    <p:extLst>
      <p:ext uri="{BB962C8B-B14F-4D97-AF65-F5344CB8AC3E}">
        <p14:creationId xmlns:p14="http://schemas.microsoft.com/office/powerpoint/2010/main" val="33980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title="Graphic with no relev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75" y="5373218"/>
            <a:ext cx="1903467" cy="64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7" y="1556794"/>
            <a:ext cx="8112587" cy="42129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AU" sz="2000" dirty="0">
                <a:latin typeface="+mn-lt"/>
              </a:rPr>
              <a:t>A single, plain English resource that describes both executive and non-executive capabilities</a:t>
            </a:r>
          </a:p>
          <a:p>
            <a:pPr lvl="0">
              <a:lnSpc>
                <a:spcPct val="100000"/>
              </a:lnSpc>
            </a:pPr>
            <a:r>
              <a:rPr lang="en-AU" sz="2000" dirty="0">
                <a:latin typeface="+mn-lt"/>
              </a:rPr>
              <a:t>Integrates elements of the Ethical Framework and the Public Sector Core Values</a:t>
            </a:r>
          </a:p>
          <a:p>
            <a:pPr lvl="0">
              <a:lnSpc>
                <a:spcPct val="100000"/>
              </a:lnSpc>
            </a:pPr>
            <a:r>
              <a:rPr lang="en-AU" sz="2000" dirty="0">
                <a:latin typeface="+mn-lt"/>
              </a:rPr>
              <a:t>Includes the ‘Business Enablers’ group of non-specialist capabilities for ‘Finance’, ‘Technology’, ‘Procurement and Contract Management’ and ‘Project Management’</a:t>
            </a:r>
          </a:p>
          <a:p>
            <a:pPr lvl="0">
              <a:lnSpc>
                <a:spcPct val="100000"/>
              </a:lnSpc>
            </a:pPr>
            <a:r>
              <a:rPr lang="en-AU" sz="2000" dirty="0">
                <a:latin typeface="+mn-lt"/>
              </a:rPr>
              <a:t>May be used in conjunction with complementary occupation specific capability sets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476672"/>
            <a:ext cx="5925497" cy="257948"/>
          </a:xfrm>
        </p:spPr>
        <p:txBody>
          <a:bodyPr/>
          <a:lstStyle/>
          <a:p>
            <a:r>
              <a:rPr lang="en-AU" sz="2400" dirty="0">
                <a:latin typeface="+mn-lt"/>
              </a:rPr>
              <a:t>Key features of the </a:t>
            </a:r>
            <a:br>
              <a:rPr lang="en-AU" sz="2400" dirty="0">
                <a:latin typeface="+mn-lt"/>
              </a:rPr>
            </a:br>
            <a:r>
              <a:rPr lang="en-AU" sz="2400" dirty="0">
                <a:latin typeface="+mn-lt"/>
              </a:rPr>
              <a:t> </a:t>
            </a:r>
            <a:br>
              <a:rPr lang="en-AU" sz="2400" dirty="0">
                <a:latin typeface="+mn-lt"/>
              </a:rPr>
            </a:br>
            <a:r>
              <a:rPr lang="en-AU" sz="2400" dirty="0">
                <a:latin typeface="+mn-lt"/>
              </a:rPr>
              <a:t>Capability Framework</a:t>
            </a:r>
          </a:p>
        </p:txBody>
      </p:sp>
    </p:spTree>
    <p:extLst>
      <p:ext uri="{BB962C8B-B14F-4D97-AF65-F5344CB8AC3E}">
        <p14:creationId xmlns:p14="http://schemas.microsoft.com/office/powerpoint/2010/main" val="111198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79712" y="260650"/>
            <a:ext cx="6842838" cy="84923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/>
            <a:r>
              <a:rPr lang="en-AU" sz="2400" b="1" dirty="0">
                <a:solidFill>
                  <a:schemeClr val="bg1"/>
                </a:solidFill>
                <a:latin typeface="+mj-lt"/>
              </a:rPr>
              <a:t>Capabilities &amp; Occupation/profession specific capabilities</a:t>
            </a:r>
          </a:p>
        </p:txBody>
      </p:sp>
      <p:pic>
        <p:nvPicPr>
          <p:cNvPr id="2" name="Picture 1" descr="This slide is a poster displaying NSW Public Sector Capability Framework Version 2: 2020.&#10;The capabilities are organised into five groups: Personal Attributes, Relationships, Results, Business Enablers and People Management.&#10; &#10;The capabilities in the Personal Attributes, Relationships and Results groups apply to all roles.&#10;The capabilities in the Business Enablers group are non-specialist capabilities for Finance, Technology, Procurement, Contract Management and Project Management. These apply to most roles.&#10;The capabilities in the People Management group are only for roles with manager responsibilities.&#10;The capability groups work together to provide an understanding of the knowledge, skills and abilities needed by public sector employees.&#10;&#10;Occupation-specific capability sets describe specialised capabilities for professional, technical or trade-related roles. &#10;These can be used to complement the Capability Framework where roles require specialised capabilities. They should not be used to replace the Capability Framework.&#10;">
            <a:extLst>
              <a:ext uri="{FF2B5EF4-FFF2-40B4-BE49-F238E27FC236}">
                <a16:creationId xmlns:a16="http://schemas.microsoft.com/office/drawing/2014/main" id="{98CA472A-D093-407F-8507-723E662BF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3" y="1340768"/>
            <a:ext cx="904668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3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92007"/>
            <a:ext cx="7056784" cy="830964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/>
            <a:r>
              <a:rPr lang="en-AU" sz="2400" b="1" dirty="0">
                <a:solidFill>
                  <a:prstClr val="white"/>
                </a:solidFill>
                <a:latin typeface="+mj-lt"/>
              </a:rPr>
              <a:t>Behavioural Indicators </a:t>
            </a:r>
          </a:p>
          <a:p>
            <a:pPr algn="r"/>
            <a:r>
              <a:rPr lang="en-AU" sz="2400" b="1" dirty="0">
                <a:solidFill>
                  <a:prstClr val="white"/>
                </a:solidFill>
                <a:latin typeface="+mj-lt"/>
              </a:rPr>
              <a:t>Example: Deliver 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230" y="1268760"/>
            <a:ext cx="3948714" cy="4401173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Behavioural indicators </a:t>
            </a:r>
            <a:r>
              <a:rPr lang="en-AU" sz="2000" b="1" dirty="0"/>
              <a:t>describe the type of behaviours expected</a:t>
            </a:r>
            <a:r>
              <a:rPr lang="en-AU" sz="2000" dirty="0"/>
              <a:t> for effective performance at that level</a:t>
            </a:r>
            <a:br>
              <a:rPr lang="en-AU" sz="2000" dirty="0"/>
            </a:br>
            <a:endParaRPr lang="en-A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Behavioural indicators are indicative and </a:t>
            </a:r>
            <a:r>
              <a:rPr lang="en-AU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provide a reasonable understanding </a:t>
            </a:r>
            <a:r>
              <a:rPr lang="en-AU" sz="2000" dirty="0">
                <a:solidFill>
                  <a:prstClr val="black"/>
                </a:solidFill>
                <a:latin typeface="Calibri" panose="020F0502020204030204" pitchFamily="34" charset="0"/>
              </a:rPr>
              <a:t>of what a particular level of capability ‘looks like’</a:t>
            </a:r>
            <a:br>
              <a:rPr lang="en-AU" sz="200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en-AU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The listed behavioural indicators are not an exhaustive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09424-CD15-4E65-A1C5-6ED3BF5F2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98" y="1484784"/>
            <a:ext cx="517625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3"/>
            <a:ext cx="7128792" cy="47238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/>
            <a:r>
              <a:rPr lang="en-AU" sz="2400" b="1" dirty="0">
                <a:solidFill>
                  <a:schemeClr val="bg1"/>
                </a:solidFill>
                <a:latin typeface="Georgia" pitchFamily="18" charset="0"/>
              </a:rPr>
              <a:t>Using the capabilities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2169" y="1412777"/>
            <a:ext cx="8208912" cy="4401173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lvl="0"/>
            <a:r>
              <a:rPr lang="en-AU" sz="2000" dirty="0">
                <a:solidFill>
                  <a:prstClr val="black"/>
                </a:solidFill>
              </a:rPr>
              <a:t>The Capability Framework provides a foundation for the full range of workforce management and development activities:</a:t>
            </a:r>
          </a:p>
          <a:p>
            <a:pPr marL="799818" lvl="1" indent="-3427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role design and description</a:t>
            </a:r>
          </a:p>
          <a:p>
            <a:pPr marL="799818" lvl="1" indent="-3427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recruitment</a:t>
            </a:r>
          </a:p>
          <a:p>
            <a:pPr marL="799818" lvl="1" indent="-3427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performance management</a:t>
            </a:r>
          </a:p>
          <a:p>
            <a:pPr marL="799818" lvl="1" indent="-3427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learning and development</a:t>
            </a:r>
          </a:p>
          <a:p>
            <a:pPr marL="799818" lvl="1" indent="-3427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career pathing and mobility</a:t>
            </a:r>
          </a:p>
          <a:p>
            <a:pPr marL="799818" lvl="1" indent="-3427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reward and recognition</a:t>
            </a:r>
          </a:p>
          <a:p>
            <a:pPr marL="799818" lvl="1" indent="-3427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talent management</a:t>
            </a:r>
          </a:p>
          <a:p>
            <a:pPr marL="799818" lvl="1" indent="-3427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workforce planning</a:t>
            </a:r>
          </a:p>
        </p:txBody>
      </p:sp>
    </p:spTree>
    <p:extLst>
      <p:ext uri="{BB962C8B-B14F-4D97-AF65-F5344CB8AC3E}">
        <p14:creationId xmlns:p14="http://schemas.microsoft.com/office/powerpoint/2010/main" val="177801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98" y="5373216"/>
            <a:ext cx="8434458" cy="36930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For more information refer to Sector Role Description Guide and FAQ’s</a:t>
            </a:r>
            <a:endParaRPr lang="en-AU" sz="2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3" y="620689"/>
            <a:ext cx="6336704" cy="47238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/>
            <a:r>
              <a:rPr lang="en-AU" sz="2400" b="1" dirty="0">
                <a:solidFill>
                  <a:schemeClr val="bg1"/>
                </a:solidFill>
                <a:latin typeface="+mj-lt"/>
              </a:rPr>
              <a:t>Sector role description library</a:t>
            </a:r>
          </a:p>
        </p:txBody>
      </p:sp>
      <p:pic>
        <p:nvPicPr>
          <p:cNvPr id="6" name="Picture 2" title="Screenshot of sector role descri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06" y="1987069"/>
            <a:ext cx="3690094" cy="345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520" y="1340771"/>
            <a:ext cx="8636318" cy="6462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Sector role descriptions are available </a:t>
            </a:r>
            <a:r>
              <a:rPr lang="en-AU" dirty="0">
                <a:solidFill>
                  <a:prstClr val="black"/>
                </a:solidFill>
              </a:rPr>
              <a:t>for roles that are common across the sector, and are published in an online library</a:t>
            </a:r>
          </a:p>
        </p:txBody>
      </p:sp>
    </p:spTree>
    <p:extLst>
      <p:ext uri="{BB962C8B-B14F-4D97-AF65-F5344CB8AC3E}">
        <p14:creationId xmlns:p14="http://schemas.microsoft.com/office/powerpoint/2010/main" val="32440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6443" y="1562833"/>
            <a:ext cx="4892190" cy="92329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lvl="0"/>
            <a:r>
              <a:rPr lang="en-AU" dirty="0">
                <a:solidFill>
                  <a:prstClr val="black"/>
                </a:solidFill>
              </a:rPr>
              <a:t>Role descriptions should be developed in line with the </a:t>
            </a:r>
            <a:r>
              <a:rPr lang="en-AU" b="1" dirty="0">
                <a:solidFill>
                  <a:prstClr val="black"/>
                </a:solidFill>
              </a:rPr>
              <a:t>Role Description Development Guideline</a:t>
            </a:r>
            <a:r>
              <a:rPr lang="en-AU" dirty="0">
                <a:solidFill>
                  <a:prstClr val="black"/>
                </a:solidFill>
              </a:rPr>
              <a:t>. An e-learning course is also available.</a:t>
            </a:r>
            <a:endParaRPr lang="en-A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3" y="620689"/>
            <a:ext cx="6336704" cy="47238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/>
            <a:r>
              <a:rPr lang="en-AU" sz="2400" b="1" dirty="0">
                <a:solidFill>
                  <a:schemeClr val="bg1"/>
                </a:solidFill>
                <a:latin typeface="+mj-lt"/>
              </a:rPr>
              <a:t>Developing new role descriptions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012" y="1564186"/>
            <a:ext cx="3744416" cy="6462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Create new role descriptions easily with the Role Description Builder </a:t>
            </a:r>
            <a:endParaRPr lang="en-AU" sz="2000" dirty="0">
              <a:solidFill>
                <a:prstClr val="black"/>
              </a:solidFill>
            </a:endParaRPr>
          </a:p>
        </p:txBody>
      </p:sp>
      <p:pic>
        <p:nvPicPr>
          <p:cNvPr id="10" name="Picture 9" title="Screenshot of Role description essentials elearing course page"/>
          <p:cNvPicPr/>
          <p:nvPr/>
        </p:nvPicPr>
        <p:blipFill rotWithShape="1">
          <a:blip r:embed="rId3"/>
          <a:srcRect l="14381" t="22906" r="57523" b="13547"/>
          <a:stretch/>
        </p:blipFill>
        <p:spPr bwMode="auto">
          <a:xfrm>
            <a:off x="3923928" y="2780930"/>
            <a:ext cx="3344728" cy="2458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title="Screenshot of Role Description Development Guideline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64" y="3255475"/>
            <a:ext cx="1521171" cy="1662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 descr="Screenshot of Role Description Builder webpage">
            <a:extLst>
              <a:ext uri="{FF2B5EF4-FFF2-40B4-BE49-F238E27FC236}">
                <a16:creationId xmlns:a16="http://schemas.microsoft.com/office/drawing/2014/main" id="{D7B4F263-B1E0-4D57-8437-7CC79D248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32" y="2234710"/>
            <a:ext cx="3528575" cy="373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9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7984" y="476673"/>
            <a:ext cx="4464496" cy="47238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/>
            <a:r>
              <a:rPr lang="en-AU" sz="2400" b="1" dirty="0">
                <a:solidFill>
                  <a:schemeClr val="bg1"/>
                </a:solidFill>
                <a:latin typeface="+mj-lt"/>
              </a:rPr>
              <a:t>Capability Discovery Tool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1660985"/>
            <a:ext cx="4176464" cy="3970285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r>
              <a:rPr lang="en-AU" dirty="0"/>
              <a:t>The Capability Discovery Tool helps: </a:t>
            </a:r>
          </a:p>
          <a:p>
            <a:endParaRPr lang="en-AU" dirty="0"/>
          </a:p>
          <a:p>
            <a:pPr marL="285650" indent="-285650">
              <a:buFont typeface="Arial" panose="020B0604020202020204" pitchFamily="34" charset="0"/>
              <a:buChar char="•"/>
            </a:pPr>
            <a:r>
              <a:rPr lang="en-AU" dirty="0"/>
              <a:t>you to reflect on your capabilities and development needs </a:t>
            </a:r>
            <a:br>
              <a:rPr lang="en-AU" dirty="0"/>
            </a:br>
            <a:endParaRPr lang="en-AU" dirty="0"/>
          </a:p>
          <a:p>
            <a:pPr marL="285650" indent="-285650">
              <a:buFont typeface="Arial" panose="020B0604020202020204" pitchFamily="34" charset="0"/>
              <a:buChar char="•"/>
            </a:pPr>
            <a:r>
              <a:rPr lang="en-AU" dirty="0"/>
              <a:t>you to get others’ perspectives on </a:t>
            </a:r>
            <a:br>
              <a:rPr lang="en-AU" dirty="0"/>
            </a:br>
            <a:r>
              <a:rPr lang="en-AU" dirty="0"/>
              <a:t>your capabilities </a:t>
            </a:r>
            <a:br>
              <a:rPr lang="en-AU" dirty="0"/>
            </a:br>
            <a:endParaRPr lang="en-AU" dirty="0"/>
          </a:p>
          <a:p>
            <a:pPr marL="285650" indent="-285650">
              <a:buFont typeface="Arial" panose="020B0604020202020204" pitchFamily="34" charset="0"/>
              <a:buChar char="•"/>
            </a:pPr>
            <a:r>
              <a:rPr lang="en-AU" dirty="0"/>
              <a:t>you to discuss your development needs and career aspirations with your manager</a:t>
            </a:r>
            <a:br>
              <a:rPr lang="en-AU" dirty="0"/>
            </a:br>
            <a:endParaRPr lang="en-AU" dirty="0"/>
          </a:p>
          <a:p>
            <a:pPr marL="285650" indent="-285650">
              <a:buFont typeface="Arial" panose="020B0604020202020204" pitchFamily="34" charset="0"/>
              <a:buChar char="•"/>
            </a:pPr>
            <a:r>
              <a:rPr lang="en-AU" dirty="0"/>
              <a:t>anyone interested in applying for roles in the NSW government sector  </a:t>
            </a:r>
          </a:p>
        </p:txBody>
      </p:sp>
      <p:pic>
        <p:nvPicPr>
          <p:cNvPr id="4" name="Picture 2" title="Screenshot of NSW Capability Discovery Tool info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15" y="1268760"/>
            <a:ext cx="3312368" cy="475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4362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91408" tIns="45704" rIns="91408" bIns="45704" rtlCol="0">
        <a:spAutoFit/>
      </a:bodyPr>
      <a:lstStyle>
        <a:defPPr algn="r">
          <a:defRPr sz="2400" b="1"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A8F43476EB784464BFCC994945052FE7" version="1.0.0">
  <systemFields>
    <field name="Objective-Id">
      <value order="0">A4563694</value>
    </field>
    <field name="Objective-Title">
      <value order="0">NSW Public Sector Capability Framework presentation</value>
    </field>
    <field name="Objective-Description">
      <value order="0"/>
    </field>
    <field name="Objective-CreationStamp">
      <value order="0">2020-02-19T22:53:53Z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2020-03-13T03:10:31Z</value>
    </field>
    <field name="Objective-Owner">
      <value order="0">Tej Chandrachar</value>
    </field>
    <field name="Objective-Path">
      <value order="0">Objective Global Folder:1. Public Service Commission (PSC):1. Public Service Commission File Plan (PSC):WORKFORCE PLANNING:CAPABILITY FRAMEWORKS:NSW Public Sector Capability Framework:Capability Framework 2019:Collateral 2019 - Background resources</value>
    </field>
    <field name="Objective-Parent">
      <value order="0">Collateral 2019 - Background resources</value>
    </field>
    <field name="Objective-State">
      <value order="0">Being Edited</value>
    </field>
    <field name="Objective-VersionId">
      <value order="0">vA8072059</value>
    </field>
    <field name="Objective-Version">
      <value order="0">1.8</value>
    </field>
    <field name="Objective-VersionNumber">
      <value order="0">9</value>
    </field>
    <field name="Objective-VersionComment">
      <value order="0"/>
    </field>
    <field name="Objective-FileNumber">
      <value order="0">qA440805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63">
      <field name="Objective-Vital Record">
        <value order="0">No</value>
      </field>
      <field name="Objective-DLM">
        <value order="0">No Impact</value>
      </field>
      <field name="Objective-Security Classification">
        <value order="0">UNCLASSIFIED</value>
      </field>
      <field name="Objective-Approval History">
        <value order="0"/>
      </field>
      <field name="Objective-Approval Status">
        <value order="0"/>
      </field>
      <field name="Objective-Connect Creator">
        <value order="0"/>
      </field>
      <field name="Objective-Document Tag(s)">
        <value order="0"/>
      </field>
      <field name="Objective-Shared By">
        <value order="0"/>
      </field>
      <field name="Objective-Current Approve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A8F43476EB784464BFCC994945052F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10371</TotalTime>
  <Words>1146</Words>
  <Application>Microsoft Office PowerPoint</Application>
  <PresentationFormat>On-screen Show (4:3)</PresentationFormat>
  <Paragraphs>85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Custom Design</vt:lpstr>
      <vt:lpstr>PowerPoint Presentation</vt:lpstr>
      <vt:lpstr>PowerPoint Presentation</vt:lpstr>
      <vt:lpstr>Key features of the    Capability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HORVATS</dc:creator>
  <cp:lastModifiedBy>Claire Smith</cp:lastModifiedBy>
  <cp:revision>453</cp:revision>
  <cp:lastPrinted>2017-10-30T05:32:38Z</cp:lastPrinted>
  <dcterms:created xsi:type="dcterms:W3CDTF">2013-10-01T10:47:49Z</dcterms:created>
  <dcterms:modified xsi:type="dcterms:W3CDTF">2020-11-05T01:21:33Z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A4563694</vt:lpwstr>
  </property>
  <property fmtid="{D5CDD505-2E9C-101B-9397-08002B2CF9AE}" pid="4" name="Objective-Title">
    <vt:lpwstr>NSW Public Sector Capability Framework presentation</vt:lpwstr>
  </property>
  <property fmtid="{D5CDD505-2E9C-101B-9397-08002B2CF9AE}" pid="5" name="Objective-Comment">
    <vt:lpwstr/>
  </property>
  <property fmtid="{D5CDD505-2E9C-101B-9397-08002B2CF9AE}" pid="6" name="Objective-CreationStamp">
    <vt:filetime>2020-02-19T22:58:41Z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2020-03-13T03:10:31Z</vt:filetime>
  </property>
  <property fmtid="{D5CDD505-2E9C-101B-9397-08002B2CF9AE}" pid="11" name="Objective-Owner">
    <vt:lpwstr>Tej Chandrachar</vt:lpwstr>
  </property>
  <property fmtid="{D5CDD505-2E9C-101B-9397-08002B2CF9AE}" pid="12" name="Objective-Path">
    <vt:lpwstr>Objective Global Folder:1. Public Service Commission (PSC):1. Public Service Commission File Plan (PSC):WORKFORCE PLANNING:CAPABILITY FRAMEWORKS:NSW Public Sector Capability Framework:Capability Framework 2019:Collateral 2019 - Background resources:</vt:lpwstr>
  </property>
  <property fmtid="{D5CDD505-2E9C-101B-9397-08002B2CF9AE}" pid="13" name="Objective-Parent">
    <vt:lpwstr>Collateral 2019 - Background resources</vt:lpwstr>
  </property>
  <property fmtid="{D5CDD505-2E9C-101B-9397-08002B2CF9AE}" pid="14" name="Objective-State">
    <vt:lpwstr>Being Edited</vt:lpwstr>
  </property>
  <property fmtid="{D5CDD505-2E9C-101B-9397-08002B2CF9AE}" pid="15" name="Objective-Version">
    <vt:lpwstr>1.8</vt:lpwstr>
  </property>
  <property fmtid="{D5CDD505-2E9C-101B-9397-08002B2CF9AE}" pid="16" name="Objective-VersionNumber">
    <vt:r8>9</vt:r8>
  </property>
  <property fmtid="{D5CDD505-2E9C-101B-9397-08002B2CF9AE}" pid="17" name="Objective-VersionComment">
    <vt:lpwstr/>
  </property>
  <property fmtid="{D5CDD505-2E9C-101B-9397-08002B2CF9AE}" pid="18" name="Objective-FileNumber">
    <vt:lpwstr>PSC09918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Author">
    <vt:lpwstr/>
  </property>
  <property fmtid="{D5CDD505-2E9C-101B-9397-08002B2CF9AE}" pid="22" name="Objective-Position">
    <vt:lpwstr/>
  </property>
  <property fmtid="{D5CDD505-2E9C-101B-9397-08002B2CF9AE}" pid="23" name="Objective-Author Organisation">
    <vt:lpwstr/>
  </property>
  <property fmtid="{D5CDD505-2E9C-101B-9397-08002B2CF9AE}" pid="24" name="Objective-Address 1">
    <vt:lpwstr/>
  </property>
  <property fmtid="{D5CDD505-2E9C-101B-9397-08002B2CF9AE}" pid="25" name="Objective-Address 2">
    <vt:lpwstr/>
  </property>
  <property fmtid="{D5CDD505-2E9C-101B-9397-08002B2CF9AE}" pid="26" name="Objective-Phone 1">
    <vt:lpwstr/>
  </property>
  <property fmtid="{D5CDD505-2E9C-101B-9397-08002B2CF9AE}" pid="27" name="Objective-Co-Author">
    <vt:lpwstr/>
  </property>
  <property fmtid="{D5CDD505-2E9C-101B-9397-08002B2CF9AE}" pid="28" name="Objective-Document Type">
    <vt:lpwstr/>
  </property>
  <property fmtid="{D5CDD505-2E9C-101B-9397-08002B2CF9AE}" pid="29" name="Objective-Date of Document">
    <vt:lpwstr/>
  </property>
  <property fmtid="{D5CDD505-2E9C-101B-9397-08002B2CF9AE}" pid="30" name="Objective-Date Received">
    <vt:lpwstr/>
  </property>
  <property fmtid="{D5CDD505-2E9C-101B-9397-08002B2CF9AE}" pid="31" name="Objective-Action Required">
    <vt:lpwstr/>
  </property>
  <property fmtid="{D5CDD505-2E9C-101B-9397-08002B2CF9AE}" pid="32" name="Objective-Date Department Response Due">
    <vt:lpwstr/>
  </property>
  <property fmtid="{D5CDD505-2E9C-101B-9397-08002B2CF9AE}" pid="33" name="Objective-Date Interim Response Sent">
    <vt:lpwstr/>
  </property>
  <property fmtid="{D5CDD505-2E9C-101B-9397-08002B2CF9AE}" pid="34" name="Objective-External Reference">
    <vt:lpwstr/>
  </property>
  <property fmtid="{D5CDD505-2E9C-101B-9397-08002B2CF9AE}" pid="35" name="Objective-Action Officer">
    <vt:lpwstr/>
  </property>
  <property fmtid="{D5CDD505-2E9C-101B-9397-08002B2CF9AE}" pid="36" name="Objective-Date Action Complete">
    <vt:lpwstr/>
  </property>
  <property fmtid="{D5CDD505-2E9C-101B-9397-08002B2CF9AE}" pid="37" name="Objective-Day Box">
    <vt:lpwstr/>
  </property>
  <property fmtid="{D5CDD505-2E9C-101B-9397-08002B2CF9AE}" pid="38" name="Objective-Security Classification [system]">
    <vt:lpwstr>UNCLASSIFIED</vt:lpwstr>
  </property>
  <property fmtid="{D5CDD505-2E9C-101B-9397-08002B2CF9AE}" pid="39" name="Objective-DLM [system]">
    <vt:lpwstr>No Impact</vt:lpwstr>
  </property>
  <property fmtid="{D5CDD505-2E9C-101B-9397-08002B2CF9AE}" pid="40" name="Objective-Vital Record [system]">
    <vt:lpwstr>No</vt:lpwstr>
  </property>
  <property fmtid="{D5CDD505-2E9C-101B-9397-08002B2CF9AE}" pid="41" name="Objective-Current Approver [system]">
    <vt:lpwstr/>
  </property>
  <property fmtid="{D5CDD505-2E9C-101B-9397-08002B2CF9AE}" pid="42" name="Objective-Approval Status [system]">
    <vt:lpwstr/>
  </property>
  <property fmtid="{D5CDD505-2E9C-101B-9397-08002B2CF9AE}" pid="43" name="Objective-Approval History [system]">
    <vt:lpwstr/>
  </property>
  <property fmtid="{D5CDD505-2E9C-101B-9397-08002B2CF9AE}" pid="44" name="Objective-Document Tag(s) [system]">
    <vt:lpwstr/>
  </property>
  <property fmtid="{D5CDD505-2E9C-101B-9397-08002B2CF9AE}" pid="45" name="Objective-Description">
    <vt:lpwstr/>
  </property>
  <property fmtid="{D5CDD505-2E9C-101B-9397-08002B2CF9AE}" pid="46" name="Objective-VersionId">
    <vt:lpwstr>vA8072059</vt:lpwstr>
  </property>
  <property fmtid="{D5CDD505-2E9C-101B-9397-08002B2CF9AE}" pid="47" name="Objective-Vital Record">
    <vt:lpwstr>No</vt:lpwstr>
  </property>
  <property fmtid="{D5CDD505-2E9C-101B-9397-08002B2CF9AE}" pid="48" name="Objective-DLM">
    <vt:lpwstr>No Impact</vt:lpwstr>
  </property>
  <property fmtid="{D5CDD505-2E9C-101B-9397-08002B2CF9AE}" pid="49" name="Objective-Security Classification">
    <vt:lpwstr>UNCLASSIFIED</vt:lpwstr>
  </property>
  <property fmtid="{D5CDD505-2E9C-101B-9397-08002B2CF9AE}" pid="50" name="Objective-Approval History">
    <vt:lpwstr/>
  </property>
  <property fmtid="{D5CDD505-2E9C-101B-9397-08002B2CF9AE}" pid="51" name="Objective-Approval Status">
    <vt:lpwstr/>
  </property>
  <property fmtid="{D5CDD505-2E9C-101B-9397-08002B2CF9AE}" pid="52" name="Objective-Document Tag(s)">
    <vt:lpwstr/>
  </property>
  <property fmtid="{D5CDD505-2E9C-101B-9397-08002B2CF9AE}" pid="53" name="Objective-Current Approver">
    <vt:lpwstr/>
  </property>
  <property fmtid="{D5CDD505-2E9C-101B-9397-08002B2CF9AE}" pid="54" name="Objective-Connect Creator">
    <vt:lpwstr/>
  </property>
  <property fmtid="{D5CDD505-2E9C-101B-9397-08002B2CF9AE}" pid="55" name="Objective-Shared By">
    <vt:lpwstr/>
  </property>
  <property fmtid="{D5CDD505-2E9C-101B-9397-08002B2CF9AE}" pid="56" name="Objective-Connect Creator [system]">
    <vt:lpwstr/>
  </property>
  <property fmtid="{D5CDD505-2E9C-101B-9397-08002B2CF9AE}" pid="57" name="Objective-Shared By [system]">
    <vt:lpwstr/>
  </property>
</Properties>
</file>