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17"/>
  </p:notesMasterIdLst>
  <p:sldIdLst>
    <p:sldId id="256" r:id="rId6"/>
    <p:sldId id="26003" r:id="rId7"/>
    <p:sldId id="26002" r:id="rId8"/>
    <p:sldId id="286" r:id="rId9"/>
    <p:sldId id="284" r:id="rId10"/>
    <p:sldId id="283" r:id="rId11"/>
    <p:sldId id="282" r:id="rId12"/>
    <p:sldId id="3170" r:id="rId13"/>
    <p:sldId id="25972" r:id="rId14"/>
    <p:sldId id="25973" r:id="rId15"/>
    <p:sldId id="259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C56"/>
    <a:srgbClr val="A6BBC9"/>
    <a:srgbClr val="E4FCFB"/>
    <a:srgbClr val="517085"/>
    <a:srgbClr val="698CA3"/>
    <a:srgbClr val="88A3B6"/>
    <a:srgbClr val="00857C"/>
    <a:srgbClr val="13D0CA"/>
    <a:srgbClr val="29EBE6"/>
    <a:srgbClr val="8CF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9" autoAdjust="0"/>
    <p:restoredTop sz="86388" autoAdjust="0"/>
  </p:normalViewPr>
  <p:slideViewPr>
    <p:cSldViewPr snapToGrid="0">
      <p:cViewPr varScale="1">
        <p:scale>
          <a:sx n="98" d="100"/>
          <a:sy n="98" d="100"/>
        </p:scale>
        <p:origin x="74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8FA25-B156-4B1E-9F1F-356B59532274}" type="datetimeFigureOut">
              <a:rPr lang="en-AU" smtClean="0"/>
              <a:t>13/08/2021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21B7B-DA72-4B5B-8D48-B4CBAF3F60C9}" type="slidenum">
              <a:rPr lang="en-AU" smtClean="0"/>
              <a:t>‹#›</a:t>
            </a:fld>
            <a:endParaRPr lang="en-AU"/>
          </a:p>
        </p:txBody>
      </p:sp>
    </p:spTree>
    <p:extLst>
      <p:ext uri="{BB962C8B-B14F-4D97-AF65-F5344CB8AC3E}">
        <p14:creationId xmlns:p14="http://schemas.microsoft.com/office/powerpoint/2010/main" val="325818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521B7B-DA72-4B5B-8D48-B4CBAF3F60C9}" type="slidenum">
              <a:rPr lang="en-AU" smtClean="0"/>
              <a:t>8</a:t>
            </a:fld>
            <a:endParaRPr lang="en-AU"/>
          </a:p>
        </p:txBody>
      </p:sp>
    </p:spTree>
    <p:extLst>
      <p:ext uri="{BB962C8B-B14F-4D97-AF65-F5344CB8AC3E}">
        <p14:creationId xmlns:p14="http://schemas.microsoft.com/office/powerpoint/2010/main" val="3002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notes"/>
          <p:cNvSpPr>
            <a:spLocks noGrp="1" noRot="1" noChangeAspect="1"/>
          </p:cNvSpPr>
          <p:nvPr>
            <p:ph type="sldImg" idx="2"/>
          </p:nvPr>
        </p:nvSpPr>
        <p:spPr>
          <a:xfrm>
            <a:off x="9699625" y="1111250"/>
            <a:ext cx="5332413" cy="3000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notes"/>
          <p:cNvSpPr txBox="1">
            <a:spLocks noGrp="1"/>
          </p:cNvSpPr>
          <p:nvPr>
            <p:ph type="body" idx="1"/>
          </p:nvPr>
        </p:nvSpPr>
        <p:spPr>
          <a:xfrm>
            <a:off x="992665" y="10661310"/>
            <a:ext cx="7941310" cy="8722890"/>
          </a:xfrm>
          <a:prstGeom prst="rect">
            <a:avLst/>
          </a:prstGeom>
          <a:noFill/>
          <a:ln>
            <a:noFill/>
          </a:ln>
        </p:spPr>
        <p:txBody>
          <a:bodyPr spcFirstLastPara="1" wrap="square" lIns="157864" tIns="78910" rIns="157864" bIns="78910" anchor="t" anchorCtr="0">
            <a:noAutofit/>
          </a:bodyPr>
          <a:lstStyle/>
          <a:p>
            <a:pPr marL="394723" indent="0">
              <a:buFont typeface="Arial" panose="020B0604020202020204" pitchFamily="34" charset="0"/>
              <a:buNone/>
            </a:pPr>
            <a:endParaRPr lang="en-AU" dirty="0"/>
          </a:p>
        </p:txBody>
      </p:sp>
      <p:sp>
        <p:nvSpPr>
          <p:cNvPr id="195" name="Google Shape;195;p1:notes"/>
          <p:cNvSpPr txBox="1">
            <a:spLocks noGrp="1"/>
          </p:cNvSpPr>
          <p:nvPr>
            <p:ph type="sldNum" idx="12"/>
          </p:nvPr>
        </p:nvSpPr>
        <p:spPr>
          <a:xfrm>
            <a:off x="5622797" y="21041865"/>
            <a:ext cx="4301545" cy="1111513"/>
          </a:xfrm>
          <a:prstGeom prst="rect">
            <a:avLst/>
          </a:prstGeom>
          <a:noFill/>
          <a:ln>
            <a:noFill/>
          </a:ln>
        </p:spPr>
        <p:txBody>
          <a:bodyPr spcFirstLastPara="1" wrap="square" lIns="157864" tIns="78910" rIns="157864" bIns="78910" anchor="b" anchorCtr="0">
            <a:noAutofit/>
          </a:bodyPr>
          <a:lstStyle/>
          <a:p>
            <a:fld id="{00000000-1234-1234-1234-123412341234}" type="slidenum">
              <a:rPr lang="en-US"/>
              <a:p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C678-1476-44C8-9191-F88E3F405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8D7DCC8-810C-4680-9BAC-2AAD701CA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92051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E41A-B62F-4FB3-836F-DE1E0A3DF66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2DB68BE-A889-4165-87A8-E8D5E6450D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9018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F74219-0EDE-47FC-8EA7-9BA410EC77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3A3EA87-0D38-474F-91EB-664CF8E4B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9618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390"/>
        <p:cNvGrpSpPr/>
        <p:nvPr/>
      </p:nvGrpSpPr>
      <p:grpSpPr>
        <a:xfrm>
          <a:off x="0" y="0"/>
          <a:ext cx="0" cy="0"/>
          <a:chOff x="0" y="0"/>
          <a:chExt cx="0" cy="0"/>
        </a:xfrm>
      </p:grpSpPr>
      <p:sp>
        <p:nvSpPr>
          <p:cNvPr id="391" name="Google Shape;391;p69"/>
          <p:cNvSpPr txBox="1">
            <a:spLocks noGrp="1"/>
          </p:cNvSpPr>
          <p:nvPr>
            <p:ph type="title"/>
          </p:nvPr>
        </p:nvSpPr>
        <p:spPr>
          <a:xfrm>
            <a:off x="593277" y="553916"/>
            <a:ext cx="11010900" cy="997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48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extLst>
      <p:ext uri="{BB962C8B-B14F-4D97-AF65-F5344CB8AC3E}">
        <p14:creationId xmlns:p14="http://schemas.microsoft.com/office/powerpoint/2010/main" val="404210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Column Content">
  <p:cSld name="1 Column Content">
    <p:spTree>
      <p:nvGrpSpPr>
        <p:cNvPr id="1" name="Shape 198"/>
        <p:cNvGrpSpPr/>
        <p:nvPr/>
      </p:nvGrpSpPr>
      <p:grpSpPr>
        <a:xfrm>
          <a:off x="0" y="0"/>
          <a:ext cx="0" cy="0"/>
          <a:chOff x="0" y="0"/>
          <a:chExt cx="0" cy="0"/>
        </a:xfrm>
      </p:grpSpPr>
      <p:sp>
        <p:nvSpPr>
          <p:cNvPr id="199" name="Google Shape;199;p12"/>
          <p:cNvSpPr txBox="1">
            <a:spLocks noGrp="1"/>
          </p:cNvSpPr>
          <p:nvPr>
            <p:ph type="title"/>
          </p:nvPr>
        </p:nvSpPr>
        <p:spPr>
          <a:xfrm>
            <a:off x="593276" y="553913"/>
            <a:ext cx="11010859" cy="4985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12"/>
          <p:cNvSpPr txBox="1">
            <a:spLocks noGrp="1"/>
          </p:cNvSpPr>
          <p:nvPr>
            <p:ph type="body" idx="1"/>
          </p:nvPr>
        </p:nvSpPr>
        <p:spPr>
          <a:xfrm>
            <a:off x="593276" y="1853989"/>
            <a:ext cx="11010859"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1521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711200" y="685800"/>
            <a:ext cx="10769600" cy="914400"/>
          </a:xfrm>
        </p:spPr>
        <p:txBody>
          <a:bodyPr/>
          <a:lstStyle>
            <a:lvl1pPr>
              <a:defRPr/>
            </a:lvl1pPr>
          </a:lstStyle>
          <a:p>
            <a:r>
              <a:rPr lang="en-US" noProof="0"/>
              <a:t>Click to edit Master title style</a:t>
            </a:r>
            <a:endParaRPr lang="en-GB" noProof="0"/>
          </a:p>
        </p:txBody>
      </p:sp>
      <p:sp>
        <p:nvSpPr>
          <p:cNvPr id="31" name="Content Placeholder 26"/>
          <p:cNvSpPr>
            <a:spLocks noGrp="1"/>
          </p:cNvSpPr>
          <p:nvPr>
            <p:ph sz="quarter" idx="15"/>
          </p:nvPr>
        </p:nvSpPr>
        <p:spPr>
          <a:xfrm>
            <a:off x="711200" y="1752600"/>
            <a:ext cx="10769600" cy="4419600"/>
          </a:xfrm>
        </p:spPr>
        <p:txBody>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44241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B">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527F833-40CD-49E0-B1DF-9E336CCA69C6}"/>
              </a:ext>
              <a:ext uri="{C183D7F6-B498-43B3-948B-1728B52AA6E4}">
                <adec:decorative xmlns:adec="http://schemas.microsoft.com/office/drawing/2017/decorative" val="1"/>
              </a:ext>
            </a:extLst>
          </p:cNvPr>
          <p:cNvSpPr/>
          <p:nvPr userDrawn="1"/>
        </p:nvSpPr>
        <p:spPr>
          <a:xfrm flipV="1">
            <a:off x="4338000" y="-3600"/>
            <a:ext cx="7668000" cy="6678000"/>
          </a:xfrm>
          <a:custGeom>
            <a:avLst/>
            <a:gdLst>
              <a:gd name="connsiteX0" fmla="*/ 1269237 w 7668000"/>
              <a:gd name="connsiteY0" fmla="*/ 6678000 h 6678000"/>
              <a:gd name="connsiteX1" fmla="*/ 6398763 w 7668000"/>
              <a:gd name="connsiteY1" fmla="*/ 6678000 h 6678000"/>
              <a:gd name="connsiteX2" fmla="*/ 6545048 w 7668000"/>
              <a:gd name="connsiteY2" fmla="*/ 6545047 h 6678000"/>
              <a:gd name="connsiteX3" fmla="*/ 7668000 w 7668000"/>
              <a:gd name="connsiteY3" fmla="*/ 3834000 h 6678000"/>
              <a:gd name="connsiteX4" fmla="*/ 7668000 w 7668000"/>
              <a:gd name="connsiteY4" fmla="*/ 0 h 6678000"/>
              <a:gd name="connsiteX5" fmla="*/ 3834000 w 7668000"/>
              <a:gd name="connsiteY5" fmla="*/ 0 h 6678000"/>
              <a:gd name="connsiteX6" fmla="*/ 0 w 7668000"/>
              <a:gd name="connsiteY6" fmla="*/ 3834000 h 6678000"/>
              <a:gd name="connsiteX7" fmla="*/ 1122953 w 7668000"/>
              <a:gd name="connsiteY7" fmla="*/ 6545047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1269237" y="6678000"/>
                </a:moveTo>
                <a:lnTo>
                  <a:pt x="6398763" y="6678000"/>
                </a:lnTo>
                <a:lnTo>
                  <a:pt x="6545048" y="6545047"/>
                </a:lnTo>
                <a:cubicBezTo>
                  <a:pt x="7238865" y="5851230"/>
                  <a:pt x="7668000" y="4892730"/>
                  <a:pt x="7668000" y="3834000"/>
                </a:cubicBezTo>
                <a:lnTo>
                  <a:pt x="7668000" y="0"/>
                </a:lnTo>
                <a:lnTo>
                  <a:pt x="3834000" y="0"/>
                </a:lnTo>
                <a:cubicBezTo>
                  <a:pt x="1716540" y="0"/>
                  <a:pt x="0" y="1716540"/>
                  <a:pt x="0" y="3834000"/>
                </a:cubicBezTo>
                <a:cubicBezTo>
                  <a:pt x="0" y="4892730"/>
                  <a:pt x="429135" y="5851230"/>
                  <a:pt x="1122953" y="6545047"/>
                </a:cubicBezTo>
                <a:close/>
              </a:path>
            </a:pathLst>
          </a:custGeom>
          <a:solidFill>
            <a:srgbClr val="A6BBC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0" name="Freeform: Shape 9">
            <a:extLst>
              <a:ext uri="{FF2B5EF4-FFF2-40B4-BE49-F238E27FC236}">
                <a16:creationId xmlns:a16="http://schemas.microsoft.com/office/drawing/2014/main" id="{B2E6787B-4C72-48A1-93DB-0A8232F2B9DE}"/>
              </a:ext>
              <a:ext uri="{C183D7F6-B498-43B3-948B-1728B52AA6E4}">
                <adec:decorative xmlns:adec="http://schemas.microsoft.com/office/drawing/2017/decorative" val="1"/>
              </a:ext>
            </a:extLst>
          </p:cNvPr>
          <p:cNvSpPr/>
          <p:nvPr userDrawn="1"/>
        </p:nvSpPr>
        <p:spPr>
          <a:xfrm flipV="1">
            <a:off x="155575" y="180001"/>
            <a:ext cx="7668000" cy="6678000"/>
          </a:xfrm>
          <a:custGeom>
            <a:avLst/>
            <a:gdLst>
              <a:gd name="connsiteX0" fmla="*/ 0 w 7668000"/>
              <a:gd name="connsiteY0" fmla="*/ 6678000 h 6678000"/>
              <a:gd name="connsiteX1" fmla="*/ 3834000 w 7668000"/>
              <a:gd name="connsiteY1" fmla="*/ 6678000 h 6678000"/>
              <a:gd name="connsiteX2" fmla="*/ 7668000 w 7668000"/>
              <a:gd name="connsiteY2" fmla="*/ 2844000 h 6678000"/>
              <a:gd name="connsiteX3" fmla="*/ 6545048 w 7668000"/>
              <a:gd name="connsiteY3" fmla="*/ 132953 h 6678000"/>
              <a:gd name="connsiteX4" fmla="*/ 6398763 w 7668000"/>
              <a:gd name="connsiteY4" fmla="*/ 0 h 6678000"/>
              <a:gd name="connsiteX5" fmla="*/ 1269237 w 7668000"/>
              <a:gd name="connsiteY5" fmla="*/ 0 h 6678000"/>
              <a:gd name="connsiteX6" fmla="*/ 1122953 w 7668000"/>
              <a:gd name="connsiteY6" fmla="*/ 132953 h 6678000"/>
              <a:gd name="connsiteX7" fmla="*/ 0 w 7668000"/>
              <a:gd name="connsiteY7" fmla="*/ 2844000 h 66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8000" h="6678000">
                <a:moveTo>
                  <a:pt x="0" y="6678000"/>
                </a:moveTo>
                <a:lnTo>
                  <a:pt x="3834000" y="6678000"/>
                </a:lnTo>
                <a:cubicBezTo>
                  <a:pt x="5951460" y="6678000"/>
                  <a:pt x="7668000" y="4961460"/>
                  <a:pt x="7668000" y="2844000"/>
                </a:cubicBezTo>
                <a:cubicBezTo>
                  <a:pt x="7668000" y="1785270"/>
                  <a:pt x="7238865" y="826770"/>
                  <a:pt x="6545048" y="132953"/>
                </a:cubicBezTo>
                <a:lnTo>
                  <a:pt x="6398763" y="0"/>
                </a:lnTo>
                <a:lnTo>
                  <a:pt x="1269237" y="0"/>
                </a:lnTo>
                <a:lnTo>
                  <a:pt x="1122953" y="132953"/>
                </a:lnTo>
                <a:cubicBezTo>
                  <a:pt x="429135" y="826770"/>
                  <a:pt x="0" y="1785270"/>
                  <a:pt x="0" y="2844000"/>
                </a:cubicBezTo>
                <a:close/>
              </a:path>
            </a:pathLst>
          </a:custGeom>
          <a:solidFill>
            <a:srgbClr val="3E2C5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400051" y="1824037"/>
            <a:ext cx="5848349" cy="1897611"/>
          </a:xfrm>
        </p:spPr>
        <p:txBody>
          <a:bodyPr anchor="b"/>
          <a:lstStyle>
            <a:lvl1pPr>
              <a:defRPr b="1" cap="all" baseline="0">
                <a:solidFill>
                  <a:schemeClr val="bg1"/>
                </a:solidFill>
                <a:latin typeface="+mn-lt"/>
              </a:defRPr>
            </a:lvl1pPr>
          </a:lstStyle>
          <a:p>
            <a:r>
              <a:rPr lang="en-US" dirty="0"/>
              <a:t>Click to ADD TITLE LINE TWO</a:t>
            </a:r>
            <a:endParaRPr lang="en-GB" dirty="0"/>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400051" y="3771900"/>
            <a:ext cx="4752000" cy="1395411"/>
          </a:xfrm>
        </p:spPr>
        <p:txBody>
          <a:bodyPr/>
          <a:lstStyle>
            <a:lvl1pPr marL="0" indent="0" algn="l">
              <a:buNone/>
              <a:defRPr sz="2600" b="1">
                <a:solidFill>
                  <a:schemeClr val="bg1"/>
                </a:solidFill>
              </a:defRPr>
            </a:lvl1pPr>
            <a:lvl2pPr marL="0" indent="0" algn="l">
              <a:buNone/>
              <a:defRPr sz="2600" b="1">
                <a:solidFill>
                  <a:schemeClr val="bg1"/>
                </a:solidFill>
              </a:defRPr>
            </a:lvl2pPr>
            <a:lvl3pPr marL="0" indent="0" algn="l">
              <a:buNone/>
              <a:defRPr sz="2600" b="1">
                <a:solidFill>
                  <a:schemeClr val="bg1"/>
                </a:solidFill>
              </a:defRPr>
            </a:lvl3pPr>
            <a:lvl4pPr marL="0" indent="0" algn="l">
              <a:buNone/>
              <a:defRPr sz="2600" b="1">
                <a:solidFill>
                  <a:schemeClr val="bg1"/>
                </a:solidFill>
              </a:defRPr>
            </a:lvl4pPr>
            <a:lvl5pPr marL="0" indent="0" algn="l">
              <a:buNone/>
              <a:defRPr sz="2600" b="1">
                <a:solidFill>
                  <a:schemeClr val="bg1"/>
                </a:solidFill>
              </a:defRPr>
            </a:lvl5pPr>
            <a:lvl6pPr marL="0" indent="0" algn="l">
              <a:buNone/>
              <a:defRPr sz="2600" b="1">
                <a:solidFill>
                  <a:schemeClr val="bg1"/>
                </a:solidFill>
              </a:defRPr>
            </a:lvl6pPr>
            <a:lvl7pPr marL="0" indent="0" algn="l">
              <a:buNone/>
              <a:defRPr sz="2600" b="1">
                <a:solidFill>
                  <a:schemeClr val="bg1"/>
                </a:solidFill>
              </a:defRPr>
            </a:lvl7pPr>
            <a:lvl8pPr marL="0" indent="0" algn="l">
              <a:buNone/>
              <a:defRPr sz="2600" b="1">
                <a:solidFill>
                  <a:schemeClr val="bg1"/>
                </a:solidFill>
              </a:defRPr>
            </a:lvl8pPr>
            <a:lvl9pPr marL="0" indent="0" algn="l">
              <a:buNone/>
              <a:defRPr sz="2600" b="1">
                <a:solidFill>
                  <a:schemeClr val="bg1"/>
                </a:solidFill>
              </a:defRPr>
            </a:lvl9pPr>
          </a:lstStyle>
          <a:p>
            <a:pPr lvl="0"/>
            <a:r>
              <a:rPr lang="en-US" dirty="0"/>
              <a:t>Click to add subtitle</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grpSp>
        <p:nvGrpSpPr>
          <p:cNvPr id="17" name="Group 4">
            <a:extLst>
              <a:ext uri="{FF2B5EF4-FFF2-40B4-BE49-F238E27FC236}">
                <a16:creationId xmlns:a16="http://schemas.microsoft.com/office/drawing/2014/main" id="{6B3F6053-1727-4489-9692-87E955646139}"/>
              </a:ext>
            </a:extLst>
          </p:cNvPr>
          <p:cNvGrpSpPr>
            <a:grpSpLocks noChangeAspect="1"/>
          </p:cNvGrpSpPr>
          <p:nvPr userDrawn="1"/>
        </p:nvGrpSpPr>
        <p:grpSpPr bwMode="auto">
          <a:xfrm>
            <a:off x="511176" y="542926"/>
            <a:ext cx="1916113" cy="638175"/>
            <a:chOff x="322" y="342"/>
            <a:chExt cx="1207" cy="402"/>
          </a:xfrm>
        </p:grpSpPr>
        <p:sp>
          <p:nvSpPr>
            <p:cNvPr id="18" name="Freeform 5">
              <a:extLst>
                <a:ext uri="{FF2B5EF4-FFF2-40B4-BE49-F238E27FC236}">
                  <a16:creationId xmlns:a16="http://schemas.microsoft.com/office/drawing/2014/main" id="{22601B1B-969A-4CD5-8E80-64850F1B30BF}"/>
                </a:ext>
              </a:extLst>
            </p:cNvPr>
            <p:cNvSpPr>
              <a:spLocks noEditPoints="1"/>
            </p:cNvSpPr>
            <p:nvPr/>
          </p:nvSpPr>
          <p:spPr bwMode="auto">
            <a:xfrm>
              <a:off x="330" y="637"/>
              <a:ext cx="1199" cy="107"/>
            </a:xfrm>
            <a:custGeom>
              <a:avLst/>
              <a:gdLst>
                <a:gd name="T0" fmla="*/ 37 w 1983"/>
                <a:gd name="T1" fmla="*/ 171 h 174"/>
                <a:gd name="T2" fmla="*/ 133 w 1983"/>
                <a:gd name="T3" fmla="*/ 61 h 174"/>
                <a:gd name="T4" fmla="*/ 0 w 1983"/>
                <a:gd name="T5" fmla="*/ 3 h 174"/>
                <a:gd name="T6" fmla="*/ 37 w 1983"/>
                <a:gd name="T7" fmla="*/ 88 h 174"/>
                <a:gd name="T8" fmla="*/ 96 w 1983"/>
                <a:gd name="T9" fmla="*/ 62 h 174"/>
                <a:gd name="T10" fmla="*/ 37 w 1983"/>
                <a:gd name="T11" fmla="*/ 88 h 174"/>
                <a:gd name="T12" fmla="*/ 300 w 1983"/>
                <a:gd name="T13" fmla="*/ 98 h 174"/>
                <a:gd name="T14" fmla="*/ 263 w 1983"/>
                <a:gd name="T15" fmla="*/ 99 h 174"/>
                <a:gd name="T16" fmla="*/ 190 w 1983"/>
                <a:gd name="T17" fmla="*/ 3 h 174"/>
                <a:gd name="T18" fmla="*/ 226 w 1983"/>
                <a:gd name="T19" fmla="*/ 173 h 174"/>
                <a:gd name="T20" fmla="*/ 415 w 1983"/>
                <a:gd name="T21" fmla="*/ 171 h 174"/>
                <a:gd name="T22" fmla="*/ 447 w 1983"/>
                <a:gd name="T23" fmla="*/ 83 h 174"/>
                <a:gd name="T24" fmla="*/ 457 w 1983"/>
                <a:gd name="T25" fmla="*/ 18 h 174"/>
                <a:gd name="T26" fmla="*/ 335 w 1983"/>
                <a:gd name="T27" fmla="*/ 171 h 174"/>
                <a:gd name="T28" fmla="*/ 371 w 1983"/>
                <a:gd name="T29" fmla="*/ 35 h 174"/>
                <a:gd name="T30" fmla="*/ 432 w 1983"/>
                <a:gd name="T31" fmla="*/ 53 h 174"/>
                <a:gd name="T32" fmla="*/ 371 w 1983"/>
                <a:gd name="T33" fmla="*/ 138 h 174"/>
                <a:gd name="T34" fmla="*/ 414 w 1983"/>
                <a:gd name="T35" fmla="*/ 101 h 174"/>
                <a:gd name="T36" fmla="*/ 415 w 1983"/>
                <a:gd name="T37" fmla="*/ 138 h 174"/>
                <a:gd name="T38" fmla="*/ 507 w 1983"/>
                <a:gd name="T39" fmla="*/ 171 h 174"/>
                <a:gd name="T40" fmla="*/ 543 w 1983"/>
                <a:gd name="T41" fmla="*/ 137 h 174"/>
                <a:gd name="T42" fmla="*/ 507 w 1983"/>
                <a:gd name="T43" fmla="*/ 171 h 174"/>
                <a:gd name="T44" fmla="*/ 686 w 1983"/>
                <a:gd name="T45" fmla="*/ 171 h 174"/>
                <a:gd name="T46" fmla="*/ 649 w 1983"/>
                <a:gd name="T47" fmla="*/ 171 h 174"/>
                <a:gd name="T48" fmla="*/ 871 w 1983"/>
                <a:gd name="T49" fmla="*/ 144 h 174"/>
                <a:gd name="T50" fmla="*/ 754 w 1983"/>
                <a:gd name="T51" fmla="*/ 87 h 174"/>
                <a:gd name="T52" fmla="*/ 846 w 1983"/>
                <a:gd name="T53" fmla="*/ 53 h 174"/>
                <a:gd name="T54" fmla="*/ 716 w 1983"/>
                <a:gd name="T55" fmla="*/ 87 h 174"/>
                <a:gd name="T56" fmla="*/ 1022 w 1983"/>
                <a:gd name="T57" fmla="*/ 173 h 174"/>
                <a:gd name="T58" fmla="*/ 1084 w 1983"/>
                <a:gd name="T59" fmla="*/ 121 h 174"/>
                <a:gd name="T60" fmla="*/ 994 w 1983"/>
                <a:gd name="T61" fmla="*/ 48 h 174"/>
                <a:gd name="T62" fmla="*/ 1079 w 1983"/>
                <a:gd name="T63" fmla="*/ 22 h 174"/>
                <a:gd name="T64" fmla="*/ 958 w 1983"/>
                <a:gd name="T65" fmla="*/ 52 h 174"/>
                <a:gd name="T66" fmla="*/ 1047 w 1983"/>
                <a:gd name="T67" fmla="*/ 125 h 174"/>
                <a:gd name="T68" fmla="*/ 951 w 1983"/>
                <a:gd name="T69" fmla="*/ 146 h 174"/>
                <a:gd name="T70" fmla="*/ 1113 w 1983"/>
                <a:gd name="T71" fmla="*/ 171 h 174"/>
                <a:gd name="T72" fmla="*/ 1149 w 1983"/>
                <a:gd name="T73" fmla="*/ 138 h 174"/>
                <a:gd name="T74" fmla="*/ 1229 w 1983"/>
                <a:gd name="T75" fmla="*/ 70 h 174"/>
                <a:gd name="T76" fmla="*/ 1239 w 1983"/>
                <a:gd name="T77" fmla="*/ 36 h 174"/>
                <a:gd name="T78" fmla="*/ 1113 w 1983"/>
                <a:gd name="T79" fmla="*/ 171 h 174"/>
                <a:gd name="T80" fmla="*/ 1309 w 1983"/>
                <a:gd name="T81" fmla="*/ 171 h 174"/>
                <a:gd name="T82" fmla="*/ 1374 w 1983"/>
                <a:gd name="T83" fmla="*/ 171 h 174"/>
                <a:gd name="T84" fmla="*/ 1412 w 1983"/>
                <a:gd name="T85" fmla="*/ 59 h 174"/>
                <a:gd name="T86" fmla="*/ 1349 w 1983"/>
                <a:gd name="T87" fmla="*/ 3 h 174"/>
                <a:gd name="T88" fmla="*/ 1309 w 1983"/>
                <a:gd name="T89" fmla="*/ 84 h 174"/>
                <a:gd name="T90" fmla="*/ 1345 w 1983"/>
                <a:gd name="T91" fmla="*/ 36 h 174"/>
                <a:gd name="T92" fmla="*/ 1346 w 1983"/>
                <a:gd name="T93" fmla="*/ 84 h 174"/>
                <a:gd name="T94" fmla="*/ 1489 w 1983"/>
                <a:gd name="T95" fmla="*/ 172 h 174"/>
                <a:gd name="T96" fmla="*/ 1550 w 1983"/>
                <a:gd name="T97" fmla="*/ 3 h 174"/>
                <a:gd name="T98" fmla="*/ 1421 w 1983"/>
                <a:gd name="T99" fmla="*/ 3 h 174"/>
                <a:gd name="T100" fmla="*/ 1611 w 1983"/>
                <a:gd name="T101" fmla="*/ 171 h 174"/>
                <a:gd name="T102" fmla="*/ 1611 w 1983"/>
                <a:gd name="T103" fmla="*/ 3 h 174"/>
                <a:gd name="T104" fmla="*/ 1763 w 1983"/>
                <a:gd name="T105" fmla="*/ 174 h 174"/>
                <a:gd name="T106" fmla="*/ 1764 w 1983"/>
                <a:gd name="T107" fmla="*/ 140 h 174"/>
                <a:gd name="T108" fmla="*/ 1764 w 1983"/>
                <a:gd name="T109" fmla="*/ 34 h 174"/>
                <a:gd name="T110" fmla="*/ 1765 w 1983"/>
                <a:gd name="T111" fmla="*/ 0 h 174"/>
                <a:gd name="T112" fmla="*/ 1763 w 1983"/>
                <a:gd name="T113" fmla="*/ 174 h 174"/>
                <a:gd name="T114" fmla="*/ 1983 w 1983"/>
                <a:gd name="T115" fmla="*/ 171 h 174"/>
                <a:gd name="T116" fmla="*/ 1892 w 1983"/>
                <a:gd name="T117" fmla="*/ 103 h 174"/>
                <a:gd name="T118" fmla="*/ 1892 w 1983"/>
                <a:gd name="T119" fmla="*/ 70 h 174"/>
                <a:gd name="T120" fmla="*/ 1982 w 1983"/>
                <a:gd name="T121" fmla="*/ 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3" h="174">
                  <a:moveTo>
                    <a:pt x="0" y="171"/>
                  </a:moveTo>
                  <a:lnTo>
                    <a:pt x="0" y="171"/>
                  </a:lnTo>
                  <a:lnTo>
                    <a:pt x="37" y="171"/>
                  </a:lnTo>
                  <a:lnTo>
                    <a:pt x="37" y="120"/>
                  </a:lnTo>
                  <a:lnTo>
                    <a:pt x="65" y="120"/>
                  </a:lnTo>
                  <a:cubicBezTo>
                    <a:pt x="103" y="120"/>
                    <a:pt x="133" y="100"/>
                    <a:pt x="133" y="61"/>
                  </a:cubicBezTo>
                  <a:lnTo>
                    <a:pt x="133" y="61"/>
                  </a:lnTo>
                  <a:cubicBezTo>
                    <a:pt x="133" y="27"/>
                    <a:pt x="109" y="3"/>
                    <a:pt x="69" y="3"/>
                  </a:cubicBezTo>
                  <a:lnTo>
                    <a:pt x="0" y="3"/>
                  </a:lnTo>
                  <a:lnTo>
                    <a:pt x="0" y="171"/>
                  </a:lnTo>
                  <a:close/>
                  <a:moveTo>
                    <a:pt x="37" y="88"/>
                  </a:moveTo>
                  <a:lnTo>
                    <a:pt x="37" y="88"/>
                  </a:lnTo>
                  <a:lnTo>
                    <a:pt x="37" y="36"/>
                  </a:lnTo>
                  <a:lnTo>
                    <a:pt x="66" y="36"/>
                  </a:lnTo>
                  <a:cubicBezTo>
                    <a:pt x="84" y="36"/>
                    <a:pt x="96" y="45"/>
                    <a:pt x="96" y="62"/>
                  </a:cubicBezTo>
                  <a:lnTo>
                    <a:pt x="96" y="62"/>
                  </a:lnTo>
                  <a:cubicBezTo>
                    <a:pt x="96" y="76"/>
                    <a:pt x="85" y="88"/>
                    <a:pt x="66" y="88"/>
                  </a:cubicBezTo>
                  <a:lnTo>
                    <a:pt x="37" y="88"/>
                  </a:lnTo>
                  <a:close/>
                  <a:moveTo>
                    <a:pt x="226" y="173"/>
                  </a:moveTo>
                  <a:lnTo>
                    <a:pt x="226" y="173"/>
                  </a:lnTo>
                  <a:cubicBezTo>
                    <a:pt x="271" y="173"/>
                    <a:pt x="300" y="148"/>
                    <a:pt x="300" y="98"/>
                  </a:cubicBezTo>
                  <a:lnTo>
                    <a:pt x="300" y="3"/>
                  </a:lnTo>
                  <a:lnTo>
                    <a:pt x="263" y="3"/>
                  </a:lnTo>
                  <a:lnTo>
                    <a:pt x="263" y="99"/>
                  </a:lnTo>
                  <a:cubicBezTo>
                    <a:pt x="263" y="126"/>
                    <a:pt x="249" y="139"/>
                    <a:pt x="227" y="139"/>
                  </a:cubicBezTo>
                  <a:cubicBezTo>
                    <a:pt x="204" y="139"/>
                    <a:pt x="190" y="125"/>
                    <a:pt x="190" y="98"/>
                  </a:cubicBezTo>
                  <a:lnTo>
                    <a:pt x="190" y="3"/>
                  </a:lnTo>
                  <a:lnTo>
                    <a:pt x="153" y="3"/>
                  </a:lnTo>
                  <a:lnTo>
                    <a:pt x="153" y="99"/>
                  </a:lnTo>
                  <a:cubicBezTo>
                    <a:pt x="153" y="148"/>
                    <a:pt x="181" y="173"/>
                    <a:pt x="226" y="173"/>
                  </a:cubicBezTo>
                  <a:close/>
                  <a:moveTo>
                    <a:pt x="335" y="171"/>
                  </a:moveTo>
                  <a:lnTo>
                    <a:pt x="335" y="171"/>
                  </a:lnTo>
                  <a:lnTo>
                    <a:pt x="415" y="171"/>
                  </a:lnTo>
                  <a:cubicBezTo>
                    <a:pt x="453" y="171"/>
                    <a:pt x="478" y="155"/>
                    <a:pt x="478" y="125"/>
                  </a:cubicBezTo>
                  <a:lnTo>
                    <a:pt x="478" y="124"/>
                  </a:lnTo>
                  <a:cubicBezTo>
                    <a:pt x="478" y="102"/>
                    <a:pt x="466" y="90"/>
                    <a:pt x="447" y="83"/>
                  </a:cubicBezTo>
                  <a:cubicBezTo>
                    <a:pt x="459" y="76"/>
                    <a:pt x="469" y="66"/>
                    <a:pt x="469" y="47"/>
                  </a:cubicBezTo>
                  <a:lnTo>
                    <a:pt x="469" y="46"/>
                  </a:lnTo>
                  <a:cubicBezTo>
                    <a:pt x="469" y="35"/>
                    <a:pt x="465" y="25"/>
                    <a:pt x="457" y="18"/>
                  </a:cubicBezTo>
                  <a:cubicBezTo>
                    <a:pt x="448" y="8"/>
                    <a:pt x="433" y="3"/>
                    <a:pt x="413" y="3"/>
                  </a:cubicBezTo>
                  <a:lnTo>
                    <a:pt x="335" y="3"/>
                  </a:lnTo>
                  <a:lnTo>
                    <a:pt x="335" y="171"/>
                  </a:lnTo>
                  <a:close/>
                  <a:moveTo>
                    <a:pt x="371" y="71"/>
                  </a:moveTo>
                  <a:lnTo>
                    <a:pt x="371" y="71"/>
                  </a:lnTo>
                  <a:lnTo>
                    <a:pt x="371" y="35"/>
                  </a:lnTo>
                  <a:lnTo>
                    <a:pt x="408" y="35"/>
                  </a:lnTo>
                  <a:cubicBezTo>
                    <a:pt x="424" y="35"/>
                    <a:pt x="432" y="41"/>
                    <a:pt x="432" y="52"/>
                  </a:cubicBezTo>
                  <a:lnTo>
                    <a:pt x="432" y="53"/>
                  </a:lnTo>
                  <a:cubicBezTo>
                    <a:pt x="432" y="65"/>
                    <a:pt x="422" y="71"/>
                    <a:pt x="406" y="71"/>
                  </a:cubicBezTo>
                  <a:lnTo>
                    <a:pt x="371" y="71"/>
                  </a:lnTo>
                  <a:close/>
                  <a:moveTo>
                    <a:pt x="371" y="138"/>
                  </a:moveTo>
                  <a:lnTo>
                    <a:pt x="371" y="138"/>
                  </a:lnTo>
                  <a:lnTo>
                    <a:pt x="371" y="101"/>
                  </a:lnTo>
                  <a:lnTo>
                    <a:pt x="414" y="101"/>
                  </a:lnTo>
                  <a:cubicBezTo>
                    <a:pt x="433" y="101"/>
                    <a:pt x="442" y="108"/>
                    <a:pt x="442" y="120"/>
                  </a:cubicBezTo>
                  <a:lnTo>
                    <a:pt x="442" y="120"/>
                  </a:lnTo>
                  <a:cubicBezTo>
                    <a:pt x="442" y="133"/>
                    <a:pt x="432" y="138"/>
                    <a:pt x="415" y="138"/>
                  </a:cubicBezTo>
                  <a:lnTo>
                    <a:pt x="371" y="138"/>
                  </a:lnTo>
                  <a:close/>
                  <a:moveTo>
                    <a:pt x="507" y="171"/>
                  </a:moveTo>
                  <a:lnTo>
                    <a:pt x="507" y="171"/>
                  </a:lnTo>
                  <a:lnTo>
                    <a:pt x="627" y="171"/>
                  </a:lnTo>
                  <a:lnTo>
                    <a:pt x="627" y="137"/>
                  </a:lnTo>
                  <a:lnTo>
                    <a:pt x="543" y="137"/>
                  </a:lnTo>
                  <a:lnTo>
                    <a:pt x="543" y="3"/>
                  </a:lnTo>
                  <a:lnTo>
                    <a:pt x="507" y="3"/>
                  </a:lnTo>
                  <a:lnTo>
                    <a:pt x="507" y="171"/>
                  </a:lnTo>
                  <a:close/>
                  <a:moveTo>
                    <a:pt x="649" y="171"/>
                  </a:moveTo>
                  <a:lnTo>
                    <a:pt x="649" y="171"/>
                  </a:lnTo>
                  <a:lnTo>
                    <a:pt x="686" y="171"/>
                  </a:lnTo>
                  <a:lnTo>
                    <a:pt x="686" y="3"/>
                  </a:lnTo>
                  <a:lnTo>
                    <a:pt x="649" y="3"/>
                  </a:lnTo>
                  <a:lnTo>
                    <a:pt x="649" y="171"/>
                  </a:lnTo>
                  <a:close/>
                  <a:moveTo>
                    <a:pt x="802" y="174"/>
                  </a:moveTo>
                  <a:lnTo>
                    <a:pt x="802" y="174"/>
                  </a:lnTo>
                  <a:cubicBezTo>
                    <a:pt x="834" y="174"/>
                    <a:pt x="853" y="162"/>
                    <a:pt x="871" y="144"/>
                  </a:cubicBezTo>
                  <a:lnTo>
                    <a:pt x="847" y="120"/>
                  </a:lnTo>
                  <a:cubicBezTo>
                    <a:pt x="834" y="132"/>
                    <a:pt x="822" y="140"/>
                    <a:pt x="803" y="140"/>
                  </a:cubicBezTo>
                  <a:cubicBezTo>
                    <a:pt x="774" y="140"/>
                    <a:pt x="754" y="116"/>
                    <a:pt x="754" y="87"/>
                  </a:cubicBezTo>
                  <a:lnTo>
                    <a:pt x="754" y="86"/>
                  </a:lnTo>
                  <a:cubicBezTo>
                    <a:pt x="754" y="58"/>
                    <a:pt x="775" y="34"/>
                    <a:pt x="803" y="34"/>
                  </a:cubicBezTo>
                  <a:cubicBezTo>
                    <a:pt x="820" y="34"/>
                    <a:pt x="833" y="41"/>
                    <a:pt x="846" y="53"/>
                  </a:cubicBezTo>
                  <a:lnTo>
                    <a:pt x="869" y="26"/>
                  </a:lnTo>
                  <a:cubicBezTo>
                    <a:pt x="854" y="10"/>
                    <a:pt x="835" y="0"/>
                    <a:pt x="803" y="0"/>
                  </a:cubicBezTo>
                  <a:cubicBezTo>
                    <a:pt x="752" y="0"/>
                    <a:pt x="716" y="39"/>
                    <a:pt x="716" y="87"/>
                  </a:cubicBezTo>
                  <a:lnTo>
                    <a:pt x="716" y="87"/>
                  </a:lnTo>
                  <a:cubicBezTo>
                    <a:pt x="716" y="136"/>
                    <a:pt x="752" y="174"/>
                    <a:pt x="802" y="174"/>
                  </a:cubicBezTo>
                  <a:close/>
                  <a:moveTo>
                    <a:pt x="1022" y="173"/>
                  </a:moveTo>
                  <a:lnTo>
                    <a:pt x="1022" y="173"/>
                  </a:lnTo>
                  <a:cubicBezTo>
                    <a:pt x="1059" y="173"/>
                    <a:pt x="1084" y="154"/>
                    <a:pt x="1084" y="121"/>
                  </a:cubicBezTo>
                  <a:lnTo>
                    <a:pt x="1084" y="121"/>
                  </a:lnTo>
                  <a:cubicBezTo>
                    <a:pt x="1084" y="91"/>
                    <a:pt x="1065" y="79"/>
                    <a:pt x="1031" y="70"/>
                  </a:cubicBezTo>
                  <a:cubicBezTo>
                    <a:pt x="1002" y="63"/>
                    <a:pt x="994" y="59"/>
                    <a:pt x="994" y="48"/>
                  </a:cubicBezTo>
                  <a:lnTo>
                    <a:pt x="994" y="48"/>
                  </a:lnTo>
                  <a:cubicBezTo>
                    <a:pt x="994" y="40"/>
                    <a:pt x="1002" y="33"/>
                    <a:pt x="1016" y="33"/>
                  </a:cubicBezTo>
                  <a:cubicBezTo>
                    <a:pt x="1030" y="33"/>
                    <a:pt x="1045" y="39"/>
                    <a:pt x="1060" y="50"/>
                  </a:cubicBezTo>
                  <a:lnTo>
                    <a:pt x="1079" y="22"/>
                  </a:lnTo>
                  <a:cubicBezTo>
                    <a:pt x="1062" y="8"/>
                    <a:pt x="1041" y="0"/>
                    <a:pt x="1017" y="0"/>
                  </a:cubicBezTo>
                  <a:cubicBezTo>
                    <a:pt x="982" y="0"/>
                    <a:pt x="958" y="21"/>
                    <a:pt x="958" y="51"/>
                  </a:cubicBezTo>
                  <a:lnTo>
                    <a:pt x="958" y="52"/>
                  </a:lnTo>
                  <a:cubicBezTo>
                    <a:pt x="958" y="85"/>
                    <a:pt x="980" y="94"/>
                    <a:pt x="1013" y="103"/>
                  </a:cubicBezTo>
                  <a:cubicBezTo>
                    <a:pt x="1042" y="110"/>
                    <a:pt x="1047" y="115"/>
                    <a:pt x="1047" y="124"/>
                  </a:cubicBezTo>
                  <a:lnTo>
                    <a:pt x="1047" y="125"/>
                  </a:lnTo>
                  <a:cubicBezTo>
                    <a:pt x="1047" y="135"/>
                    <a:pt x="1038" y="141"/>
                    <a:pt x="1023" y="141"/>
                  </a:cubicBezTo>
                  <a:cubicBezTo>
                    <a:pt x="1004" y="141"/>
                    <a:pt x="988" y="133"/>
                    <a:pt x="973" y="120"/>
                  </a:cubicBezTo>
                  <a:lnTo>
                    <a:pt x="951" y="146"/>
                  </a:lnTo>
                  <a:cubicBezTo>
                    <a:pt x="971" y="164"/>
                    <a:pt x="997" y="173"/>
                    <a:pt x="1022" y="173"/>
                  </a:cubicBezTo>
                  <a:close/>
                  <a:moveTo>
                    <a:pt x="1113" y="171"/>
                  </a:moveTo>
                  <a:lnTo>
                    <a:pt x="1113" y="171"/>
                  </a:lnTo>
                  <a:lnTo>
                    <a:pt x="1241" y="171"/>
                  </a:lnTo>
                  <a:lnTo>
                    <a:pt x="1241" y="138"/>
                  </a:lnTo>
                  <a:lnTo>
                    <a:pt x="1149" y="138"/>
                  </a:lnTo>
                  <a:lnTo>
                    <a:pt x="1149" y="103"/>
                  </a:lnTo>
                  <a:lnTo>
                    <a:pt x="1229" y="103"/>
                  </a:lnTo>
                  <a:lnTo>
                    <a:pt x="1229" y="70"/>
                  </a:lnTo>
                  <a:lnTo>
                    <a:pt x="1149" y="70"/>
                  </a:lnTo>
                  <a:lnTo>
                    <a:pt x="1149" y="36"/>
                  </a:lnTo>
                  <a:lnTo>
                    <a:pt x="1239" y="36"/>
                  </a:lnTo>
                  <a:lnTo>
                    <a:pt x="1239" y="3"/>
                  </a:lnTo>
                  <a:lnTo>
                    <a:pt x="1113" y="3"/>
                  </a:lnTo>
                  <a:lnTo>
                    <a:pt x="1113" y="171"/>
                  </a:lnTo>
                  <a:close/>
                  <a:moveTo>
                    <a:pt x="1272" y="171"/>
                  </a:moveTo>
                  <a:lnTo>
                    <a:pt x="1272" y="171"/>
                  </a:lnTo>
                  <a:lnTo>
                    <a:pt x="1309" y="171"/>
                  </a:lnTo>
                  <a:lnTo>
                    <a:pt x="1309" y="117"/>
                  </a:lnTo>
                  <a:lnTo>
                    <a:pt x="1338" y="117"/>
                  </a:lnTo>
                  <a:lnTo>
                    <a:pt x="1374" y="171"/>
                  </a:lnTo>
                  <a:lnTo>
                    <a:pt x="1417" y="171"/>
                  </a:lnTo>
                  <a:lnTo>
                    <a:pt x="1376" y="111"/>
                  </a:lnTo>
                  <a:cubicBezTo>
                    <a:pt x="1397" y="103"/>
                    <a:pt x="1412" y="86"/>
                    <a:pt x="1412" y="59"/>
                  </a:cubicBezTo>
                  <a:lnTo>
                    <a:pt x="1412" y="58"/>
                  </a:lnTo>
                  <a:cubicBezTo>
                    <a:pt x="1412" y="42"/>
                    <a:pt x="1407" y="29"/>
                    <a:pt x="1398" y="20"/>
                  </a:cubicBezTo>
                  <a:cubicBezTo>
                    <a:pt x="1386" y="9"/>
                    <a:pt x="1370" y="3"/>
                    <a:pt x="1349" y="3"/>
                  </a:cubicBezTo>
                  <a:lnTo>
                    <a:pt x="1272" y="3"/>
                  </a:lnTo>
                  <a:lnTo>
                    <a:pt x="1272" y="171"/>
                  </a:lnTo>
                  <a:close/>
                  <a:moveTo>
                    <a:pt x="1309" y="84"/>
                  </a:moveTo>
                  <a:lnTo>
                    <a:pt x="1309" y="84"/>
                  </a:lnTo>
                  <a:lnTo>
                    <a:pt x="1309" y="36"/>
                  </a:lnTo>
                  <a:lnTo>
                    <a:pt x="1345" y="36"/>
                  </a:lnTo>
                  <a:cubicBezTo>
                    <a:pt x="1363" y="36"/>
                    <a:pt x="1374" y="44"/>
                    <a:pt x="1374" y="60"/>
                  </a:cubicBezTo>
                  <a:lnTo>
                    <a:pt x="1374" y="61"/>
                  </a:lnTo>
                  <a:cubicBezTo>
                    <a:pt x="1374" y="75"/>
                    <a:pt x="1364" y="84"/>
                    <a:pt x="1346" y="84"/>
                  </a:cubicBezTo>
                  <a:lnTo>
                    <a:pt x="1309" y="84"/>
                  </a:lnTo>
                  <a:close/>
                  <a:moveTo>
                    <a:pt x="1489" y="172"/>
                  </a:moveTo>
                  <a:lnTo>
                    <a:pt x="1489" y="172"/>
                  </a:lnTo>
                  <a:lnTo>
                    <a:pt x="1522" y="172"/>
                  </a:lnTo>
                  <a:lnTo>
                    <a:pt x="1589" y="3"/>
                  </a:lnTo>
                  <a:lnTo>
                    <a:pt x="1550" y="3"/>
                  </a:lnTo>
                  <a:lnTo>
                    <a:pt x="1506" y="121"/>
                  </a:lnTo>
                  <a:lnTo>
                    <a:pt x="1462" y="3"/>
                  </a:lnTo>
                  <a:lnTo>
                    <a:pt x="1421" y="3"/>
                  </a:lnTo>
                  <a:lnTo>
                    <a:pt x="1489" y="172"/>
                  </a:lnTo>
                  <a:close/>
                  <a:moveTo>
                    <a:pt x="1611" y="171"/>
                  </a:moveTo>
                  <a:lnTo>
                    <a:pt x="1611" y="171"/>
                  </a:lnTo>
                  <a:lnTo>
                    <a:pt x="1648" y="171"/>
                  </a:lnTo>
                  <a:lnTo>
                    <a:pt x="1648" y="3"/>
                  </a:lnTo>
                  <a:lnTo>
                    <a:pt x="1611" y="3"/>
                  </a:lnTo>
                  <a:lnTo>
                    <a:pt x="1611" y="171"/>
                  </a:lnTo>
                  <a:close/>
                  <a:moveTo>
                    <a:pt x="1763" y="174"/>
                  </a:moveTo>
                  <a:lnTo>
                    <a:pt x="1763" y="174"/>
                  </a:lnTo>
                  <a:cubicBezTo>
                    <a:pt x="1796" y="174"/>
                    <a:pt x="1815" y="162"/>
                    <a:pt x="1832" y="144"/>
                  </a:cubicBezTo>
                  <a:lnTo>
                    <a:pt x="1808" y="120"/>
                  </a:lnTo>
                  <a:cubicBezTo>
                    <a:pt x="1795" y="132"/>
                    <a:pt x="1784" y="140"/>
                    <a:pt x="1764" y="140"/>
                  </a:cubicBezTo>
                  <a:cubicBezTo>
                    <a:pt x="1736" y="140"/>
                    <a:pt x="1716" y="116"/>
                    <a:pt x="1716" y="87"/>
                  </a:cubicBezTo>
                  <a:lnTo>
                    <a:pt x="1716" y="86"/>
                  </a:lnTo>
                  <a:cubicBezTo>
                    <a:pt x="1716" y="58"/>
                    <a:pt x="1736" y="34"/>
                    <a:pt x="1764" y="34"/>
                  </a:cubicBezTo>
                  <a:cubicBezTo>
                    <a:pt x="1781" y="34"/>
                    <a:pt x="1794" y="41"/>
                    <a:pt x="1807" y="53"/>
                  </a:cubicBezTo>
                  <a:lnTo>
                    <a:pt x="1831" y="26"/>
                  </a:lnTo>
                  <a:cubicBezTo>
                    <a:pt x="1815" y="10"/>
                    <a:pt x="1796" y="0"/>
                    <a:pt x="1765" y="0"/>
                  </a:cubicBezTo>
                  <a:cubicBezTo>
                    <a:pt x="1713" y="0"/>
                    <a:pt x="1677" y="39"/>
                    <a:pt x="1677" y="87"/>
                  </a:cubicBezTo>
                  <a:lnTo>
                    <a:pt x="1677" y="87"/>
                  </a:lnTo>
                  <a:cubicBezTo>
                    <a:pt x="1677" y="136"/>
                    <a:pt x="1714" y="174"/>
                    <a:pt x="1763" y="174"/>
                  </a:cubicBezTo>
                  <a:close/>
                  <a:moveTo>
                    <a:pt x="1855" y="171"/>
                  </a:moveTo>
                  <a:lnTo>
                    <a:pt x="1855" y="171"/>
                  </a:lnTo>
                  <a:lnTo>
                    <a:pt x="1983" y="171"/>
                  </a:lnTo>
                  <a:lnTo>
                    <a:pt x="1983" y="138"/>
                  </a:lnTo>
                  <a:lnTo>
                    <a:pt x="1892" y="138"/>
                  </a:lnTo>
                  <a:lnTo>
                    <a:pt x="1892" y="103"/>
                  </a:lnTo>
                  <a:lnTo>
                    <a:pt x="1971" y="103"/>
                  </a:lnTo>
                  <a:lnTo>
                    <a:pt x="1971" y="70"/>
                  </a:lnTo>
                  <a:lnTo>
                    <a:pt x="1892" y="70"/>
                  </a:lnTo>
                  <a:lnTo>
                    <a:pt x="1892" y="36"/>
                  </a:lnTo>
                  <a:lnTo>
                    <a:pt x="1982" y="36"/>
                  </a:lnTo>
                  <a:lnTo>
                    <a:pt x="1982" y="3"/>
                  </a:lnTo>
                  <a:lnTo>
                    <a:pt x="1855" y="3"/>
                  </a:lnTo>
                  <a:lnTo>
                    <a:pt x="1855" y="171"/>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6">
              <a:extLst>
                <a:ext uri="{FF2B5EF4-FFF2-40B4-BE49-F238E27FC236}">
                  <a16:creationId xmlns:a16="http://schemas.microsoft.com/office/drawing/2014/main" id="{3E9C5BC5-CA89-4E5E-8D75-4F918265426B}"/>
                </a:ext>
              </a:extLst>
            </p:cNvPr>
            <p:cNvSpPr>
              <a:spLocks noEditPoints="1"/>
            </p:cNvSpPr>
            <p:nvPr/>
          </p:nvSpPr>
          <p:spPr bwMode="auto">
            <a:xfrm>
              <a:off x="322" y="490"/>
              <a:ext cx="1093" cy="106"/>
            </a:xfrm>
            <a:custGeom>
              <a:avLst/>
              <a:gdLst>
                <a:gd name="T0" fmla="*/ 90 w 1808"/>
                <a:gd name="T1" fmla="*/ 172 h 174"/>
                <a:gd name="T2" fmla="*/ 198 w 1808"/>
                <a:gd name="T3" fmla="*/ 172 h 174"/>
                <a:gd name="T4" fmla="*/ 182 w 1808"/>
                <a:gd name="T5" fmla="*/ 117 h 174"/>
                <a:gd name="T6" fmla="*/ 75 w 1808"/>
                <a:gd name="T7" fmla="*/ 117 h 174"/>
                <a:gd name="T8" fmla="*/ 57 w 1808"/>
                <a:gd name="T9" fmla="*/ 172 h 174"/>
                <a:gd name="T10" fmla="*/ 441 w 1808"/>
                <a:gd name="T11" fmla="*/ 87 h 174"/>
                <a:gd name="T12" fmla="*/ 262 w 1808"/>
                <a:gd name="T13" fmla="*/ 87 h 174"/>
                <a:gd name="T14" fmla="*/ 352 w 1808"/>
                <a:gd name="T15" fmla="*/ 140 h 174"/>
                <a:gd name="T16" fmla="*/ 301 w 1808"/>
                <a:gd name="T17" fmla="*/ 86 h 174"/>
                <a:gd name="T18" fmla="*/ 402 w 1808"/>
                <a:gd name="T19" fmla="*/ 87 h 174"/>
                <a:gd name="T20" fmla="*/ 470 w 1808"/>
                <a:gd name="T21" fmla="*/ 171 h 174"/>
                <a:gd name="T22" fmla="*/ 536 w 1808"/>
                <a:gd name="T23" fmla="*/ 117 h 174"/>
                <a:gd name="T24" fmla="*/ 574 w 1808"/>
                <a:gd name="T25" fmla="*/ 111 h 174"/>
                <a:gd name="T26" fmla="*/ 595 w 1808"/>
                <a:gd name="T27" fmla="*/ 20 h 174"/>
                <a:gd name="T28" fmla="*/ 470 w 1808"/>
                <a:gd name="T29" fmla="*/ 171 h 174"/>
                <a:gd name="T30" fmla="*/ 507 w 1808"/>
                <a:gd name="T31" fmla="*/ 36 h 174"/>
                <a:gd name="T32" fmla="*/ 572 w 1808"/>
                <a:gd name="T33" fmla="*/ 61 h 174"/>
                <a:gd name="T34" fmla="*/ 640 w 1808"/>
                <a:gd name="T35" fmla="*/ 171 h 174"/>
                <a:gd name="T36" fmla="*/ 761 w 1808"/>
                <a:gd name="T37" fmla="*/ 137 h 174"/>
                <a:gd name="T38" fmla="*/ 640 w 1808"/>
                <a:gd name="T39" fmla="*/ 3 h 174"/>
                <a:gd name="T40" fmla="*/ 782 w 1808"/>
                <a:gd name="T41" fmla="*/ 171 h 174"/>
                <a:gd name="T42" fmla="*/ 937 w 1808"/>
                <a:gd name="T43" fmla="*/ 86 h 174"/>
                <a:gd name="T44" fmla="*/ 782 w 1808"/>
                <a:gd name="T45" fmla="*/ 171 h 174"/>
                <a:gd name="T46" fmla="*/ 819 w 1808"/>
                <a:gd name="T47" fmla="*/ 36 h 174"/>
                <a:gd name="T48" fmla="*/ 898 w 1808"/>
                <a:gd name="T49" fmla="*/ 87 h 174"/>
                <a:gd name="T50" fmla="*/ 1111 w 1808"/>
                <a:gd name="T51" fmla="*/ 174 h 174"/>
                <a:gd name="T52" fmla="*/ 1156 w 1808"/>
                <a:gd name="T53" fmla="*/ 120 h 174"/>
                <a:gd name="T54" fmla="*/ 1063 w 1808"/>
                <a:gd name="T55" fmla="*/ 86 h 174"/>
                <a:gd name="T56" fmla="*/ 1178 w 1808"/>
                <a:gd name="T57" fmla="*/ 26 h 174"/>
                <a:gd name="T58" fmla="*/ 1025 w 1808"/>
                <a:gd name="T59" fmla="*/ 87 h 174"/>
                <a:gd name="T60" fmla="*/ 1203 w 1808"/>
                <a:gd name="T61" fmla="*/ 171 h 174"/>
                <a:gd name="T62" fmla="*/ 1240 w 1808"/>
                <a:gd name="T63" fmla="*/ 137 h 174"/>
                <a:gd name="T64" fmla="*/ 1203 w 1808"/>
                <a:gd name="T65" fmla="*/ 171 h 174"/>
                <a:gd name="T66" fmla="*/ 1376 w 1808"/>
                <a:gd name="T67" fmla="*/ 171 h 174"/>
                <a:gd name="T68" fmla="*/ 1477 w 1808"/>
                <a:gd name="T69" fmla="*/ 171 h 174"/>
                <a:gd name="T70" fmla="*/ 1410 w 1808"/>
                <a:gd name="T71" fmla="*/ 2 h 174"/>
                <a:gd name="T72" fmla="*/ 1404 w 1808"/>
                <a:gd name="T73" fmla="*/ 100 h 174"/>
                <a:gd name="T74" fmla="*/ 1404 w 1808"/>
                <a:gd name="T75" fmla="*/ 100 h 174"/>
                <a:gd name="T76" fmla="*/ 1659 w 1808"/>
                <a:gd name="T77" fmla="*/ 121 h 174"/>
                <a:gd name="T78" fmla="*/ 1570 w 1808"/>
                <a:gd name="T79" fmla="*/ 48 h 174"/>
                <a:gd name="T80" fmla="*/ 1635 w 1808"/>
                <a:gd name="T81" fmla="*/ 50 h 174"/>
                <a:gd name="T82" fmla="*/ 1533 w 1808"/>
                <a:gd name="T83" fmla="*/ 51 h 174"/>
                <a:gd name="T84" fmla="*/ 1622 w 1808"/>
                <a:gd name="T85" fmla="*/ 124 h 174"/>
                <a:gd name="T86" fmla="*/ 1548 w 1808"/>
                <a:gd name="T87" fmla="*/ 120 h 174"/>
                <a:gd name="T88" fmla="*/ 1746 w 1808"/>
                <a:gd name="T89" fmla="*/ 173 h 174"/>
                <a:gd name="T90" fmla="*/ 1808 w 1808"/>
                <a:gd name="T91" fmla="*/ 121 h 174"/>
                <a:gd name="T92" fmla="*/ 1718 w 1808"/>
                <a:gd name="T93" fmla="*/ 48 h 174"/>
                <a:gd name="T94" fmla="*/ 1803 w 1808"/>
                <a:gd name="T95" fmla="*/ 22 h 174"/>
                <a:gd name="T96" fmla="*/ 1681 w 1808"/>
                <a:gd name="T97" fmla="*/ 52 h 174"/>
                <a:gd name="T98" fmla="*/ 1771 w 1808"/>
                <a:gd name="T99" fmla="*/ 125 h 174"/>
                <a:gd name="T100" fmla="*/ 1675 w 1808"/>
                <a:gd name="T101" fmla="*/ 1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8" h="174">
                  <a:moveTo>
                    <a:pt x="57" y="172"/>
                  </a:moveTo>
                  <a:lnTo>
                    <a:pt x="57" y="172"/>
                  </a:lnTo>
                  <a:lnTo>
                    <a:pt x="90" y="172"/>
                  </a:lnTo>
                  <a:lnTo>
                    <a:pt x="128" y="62"/>
                  </a:lnTo>
                  <a:lnTo>
                    <a:pt x="165" y="172"/>
                  </a:lnTo>
                  <a:lnTo>
                    <a:pt x="198" y="172"/>
                  </a:lnTo>
                  <a:lnTo>
                    <a:pt x="255" y="3"/>
                  </a:lnTo>
                  <a:lnTo>
                    <a:pt x="216" y="3"/>
                  </a:lnTo>
                  <a:lnTo>
                    <a:pt x="182" y="117"/>
                  </a:lnTo>
                  <a:lnTo>
                    <a:pt x="144" y="2"/>
                  </a:lnTo>
                  <a:lnTo>
                    <a:pt x="112" y="2"/>
                  </a:lnTo>
                  <a:lnTo>
                    <a:pt x="75" y="117"/>
                  </a:lnTo>
                  <a:lnTo>
                    <a:pt x="40" y="3"/>
                  </a:lnTo>
                  <a:lnTo>
                    <a:pt x="0" y="3"/>
                  </a:lnTo>
                  <a:lnTo>
                    <a:pt x="57" y="172"/>
                  </a:lnTo>
                  <a:close/>
                  <a:moveTo>
                    <a:pt x="351" y="174"/>
                  </a:moveTo>
                  <a:lnTo>
                    <a:pt x="351" y="174"/>
                  </a:lnTo>
                  <a:cubicBezTo>
                    <a:pt x="403" y="174"/>
                    <a:pt x="441" y="135"/>
                    <a:pt x="441" y="87"/>
                  </a:cubicBezTo>
                  <a:lnTo>
                    <a:pt x="441" y="86"/>
                  </a:lnTo>
                  <a:cubicBezTo>
                    <a:pt x="441" y="39"/>
                    <a:pt x="404" y="0"/>
                    <a:pt x="352" y="0"/>
                  </a:cubicBezTo>
                  <a:cubicBezTo>
                    <a:pt x="300" y="0"/>
                    <a:pt x="262" y="39"/>
                    <a:pt x="262" y="87"/>
                  </a:cubicBezTo>
                  <a:lnTo>
                    <a:pt x="262" y="87"/>
                  </a:lnTo>
                  <a:cubicBezTo>
                    <a:pt x="262" y="135"/>
                    <a:pt x="300" y="174"/>
                    <a:pt x="351" y="174"/>
                  </a:cubicBezTo>
                  <a:close/>
                  <a:moveTo>
                    <a:pt x="352" y="140"/>
                  </a:moveTo>
                  <a:lnTo>
                    <a:pt x="352" y="140"/>
                  </a:lnTo>
                  <a:cubicBezTo>
                    <a:pt x="322" y="140"/>
                    <a:pt x="301" y="116"/>
                    <a:pt x="301" y="87"/>
                  </a:cubicBezTo>
                  <a:lnTo>
                    <a:pt x="301" y="86"/>
                  </a:lnTo>
                  <a:cubicBezTo>
                    <a:pt x="301" y="58"/>
                    <a:pt x="322" y="34"/>
                    <a:pt x="351" y="34"/>
                  </a:cubicBezTo>
                  <a:cubicBezTo>
                    <a:pt x="381" y="34"/>
                    <a:pt x="402" y="58"/>
                    <a:pt x="402" y="87"/>
                  </a:cubicBezTo>
                  <a:lnTo>
                    <a:pt x="402" y="87"/>
                  </a:lnTo>
                  <a:cubicBezTo>
                    <a:pt x="402" y="116"/>
                    <a:pt x="382" y="140"/>
                    <a:pt x="352" y="140"/>
                  </a:cubicBezTo>
                  <a:close/>
                  <a:moveTo>
                    <a:pt x="470" y="171"/>
                  </a:moveTo>
                  <a:lnTo>
                    <a:pt x="470" y="171"/>
                  </a:lnTo>
                  <a:lnTo>
                    <a:pt x="507" y="171"/>
                  </a:lnTo>
                  <a:lnTo>
                    <a:pt x="507" y="117"/>
                  </a:lnTo>
                  <a:lnTo>
                    <a:pt x="536" y="117"/>
                  </a:lnTo>
                  <a:lnTo>
                    <a:pt x="572" y="171"/>
                  </a:lnTo>
                  <a:lnTo>
                    <a:pt x="615" y="171"/>
                  </a:lnTo>
                  <a:lnTo>
                    <a:pt x="574" y="111"/>
                  </a:lnTo>
                  <a:cubicBezTo>
                    <a:pt x="595" y="103"/>
                    <a:pt x="610" y="86"/>
                    <a:pt x="610" y="59"/>
                  </a:cubicBezTo>
                  <a:lnTo>
                    <a:pt x="610" y="58"/>
                  </a:lnTo>
                  <a:cubicBezTo>
                    <a:pt x="610" y="42"/>
                    <a:pt x="605" y="29"/>
                    <a:pt x="595" y="20"/>
                  </a:cubicBezTo>
                  <a:cubicBezTo>
                    <a:pt x="584" y="9"/>
                    <a:pt x="568" y="3"/>
                    <a:pt x="546" y="3"/>
                  </a:cubicBezTo>
                  <a:lnTo>
                    <a:pt x="470" y="3"/>
                  </a:lnTo>
                  <a:lnTo>
                    <a:pt x="470" y="171"/>
                  </a:lnTo>
                  <a:close/>
                  <a:moveTo>
                    <a:pt x="507" y="84"/>
                  </a:moveTo>
                  <a:lnTo>
                    <a:pt x="507" y="84"/>
                  </a:lnTo>
                  <a:lnTo>
                    <a:pt x="507" y="36"/>
                  </a:lnTo>
                  <a:lnTo>
                    <a:pt x="543" y="36"/>
                  </a:lnTo>
                  <a:cubicBezTo>
                    <a:pt x="561" y="36"/>
                    <a:pt x="572" y="44"/>
                    <a:pt x="572" y="60"/>
                  </a:cubicBezTo>
                  <a:lnTo>
                    <a:pt x="572" y="61"/>
                  </a:lnTo>
                  <a:cubicBezTo>
                    <a:pt x="572" y="75"/>
                    <a:pt x="562" y="84"/>
                    <a:pt x="544" y="84"/>
                  </a:cubicBezTo>
                  <a:lnTo>
                    <a:pt x="507" y="84"/>
                  </a:lnTo>
                  <a:close/>
                  <a:moveTo>
                    <a:pt x="640" y="171"/>
                  </a:moveTo>
                  <a:lnTo>
                    <a:pt x="640" y="171"/>
                  </a:lnTo>
                  <a:lnTo>
                    <a:pt x="761" y="171"/>
                  </a:lnTo>
                  <a:lnTo>
                    <a:pt x="761" y="137"/>
                  </a:lnTo>
                  <a:lnTo>
                    <a:pt x="677" y="137"/>
                  </a:lnTo>
                  <a:lnTo>
                    <a:pt x="677" y="3"/>
                  </a:lnTo>
                  <a:lnTo>
                    <a:pt x="640" y="3"/>
                  </a:lnTo>
                  <a:lnTo>
                    <a:pt x="640" y="171"/>
                  </a:lnTo>
                  <a:close/>
                  <a:moveTo>
                    <a:pt x="782" y="171"/>
                  </a:moveTo>
                  <a:lnTo>
                    <a:pt x="782" y="171"/>
                  </a:lnTo>
                  <a:lnTo>
                    <a:pt x="847" y="171"/>
                  </a:lnTo>
                  <a:cubicBezTo>
                    <a:pt x="900" y="171"/>
                    <a:pt x="937" y="134"/>
                    <a:pt x="937" y="87"/>
                  </a:cubicBezTo>
                  <a:lnTo>
                    <a:pt x="937" y="86"/>
                  </a:lnTo>
                  <a:cubicBezTo>
                    <a:pt x="937" y="39"/>
                    <a:pt x="900" y="3"/>
                    <a:pt x="847" y="3"/>
                  </a:cubicBezTo>
                  <a:lnTo>
                    <a:pt x="782" y="3"/>
                  </a:lnTo>
                  <a:lnTo>
                    <a:pt x="782" y="171"/>
                  </a:lnTo>
                  <a:close/>
                  <a:moveTo>
                    <a:pt x="819" y="137"/>
                  </a:moveTo>
                  <a:lnTo>
                    <a:pt x="819" y="137"/>
                  </a:lnTo>
                  <a:lnTo>
                    <a:pt x="819" y="36"/>
                  </a:lnTo>
                  <a:lnTo>
                    <a:pt x="847" y="36"/>
                  </a:lnTo>
                  <a:cubicBezTo>
                    <a:pt x="878" y="36"/>
                    <a:pt x="898" y="57"/>
                    <a:pt x="898" y="87"/>
                  </a:cubicBezTo>
                  <a:lnTo>
                    <a:pt x="898" y="87"/>
                  </a:lnTo>
                  <a:cubicBezTo>
                    <a:pt x="898" y="117"/>
                    <a:pt x="878" y="137"/>
                    <a:pt x="847" y="137"/>
                  </a:cubicBezTo>
                  <a:lnTo>
                    <a:pt x="819" y="137"/>
                  </a:lnTo>
                  <a:close/>
                  <a:moveTo>
                    <a:pt x="1111" y="174"/>
                  </a:moveTo>
                  <a:lnTo>
                    <a:pt x="1111" y="174"/>
                  </a:lnTo>
                  <a:cubicBezTo>
                    <a:pt x="1143" y="174"/>
                    <a:pt x="1162" y="162"/>
                    <a:pt x="1180" y="144"/>
                  </a:cubicBezTo>
                  <a:lnTo>
                    <a:pt x="1156" y="120"/>
                  </a:lnTo>
                  <a:cubicBezTo>
                    <a:pt x="1143" y="132"/>
                    <a:pt x="1131" y="140"/>
                    <a:pt x="1112" y="140"/>
                  </a:cubicBezTo>
                  <a:cubicBezTo>
                    <a:pt x="1083" y="140"/>
                    <a:pt x="1063" y="116"/>
                    <a:pt x="1063" y="87"/>
                  </a:cubicBezTo>
                  <a:lnTo>
                    <a:pt x="1063" y="86"/>
                  </a:lnTo>
                  <a:cubicBezTo>
                    <a:pt x="1063" y="58"/>
                    <a:pt x="1084" y="34"/>
                    <a:pt x="1112" y="34"/>
                  </a:cubicBezTo>
                  <a:cubicBezTo>
                    <a:pt x="1129" y="34"/>
                    <a:pt x="1142" y="41"/>
                    <a:pt x="1155" y="53"/>
                  </a:cubicBezTo>
                  <a:lnTo>
                    <a:pt x="1178" y="26"/>
                  </a:lnTo>
                  <a:cubicBezTo>
                    <a:pt x="1163" y="10"/>
                    <a:pt x="1144" y="0"/>
                    <a:pt x="1112" y="0"/>
                  </a:cubicBezTo>
                  <a:cubicBezTo>
                    <a:pt x="1061" y="0"/>
                    <a:pt x="1025" y="39"/>
                    <a:pt x="1025" y="87"/>
                  </a:cubicBezTo>
                  <a:lnTo>
                    <a:pt x="1025" y="87"/>
                  </a:lnTo>
                  <a:cubicBezTo>
                    <a:pt x="1025" y="136"/>
                    <a:pt x="1061" y="174"/>
                    <a:pt x="1111" y="174"/>
                  </a:cubicBezTo>
                  <a:close/>
                  <a:moveTo>
                    <a:pt x="1203" y="171"/>
                  </a:moveTo>
                  <a:lnTo>
                    <a:pt x="1203" y="171"/>
                  </a:lnTo>
                  <a:lnTo>
                    <a:pt x="1324" y="171"/>
                  </a:lnTo>
                  <a:lnTo>
                    <a:pt x="1324" y="137"/>
                  </a:lnTo>
                  <a:lnTo>
                    <a:pt x="1240" y="137"/>
                  </a:lnTo>
                  <a:lnTo>
                    <a:pt x="1240" y="3"/>
                  </a:lnTo>
                  <a:lnTo>
                    <a:pt x="1203" y="3"/>
                  </a:lnTo>
                  <a:lnTo>
                    <a:pt x="1203" y="171"/>
                  </a:lnTo>
                  <a:close/>
                  <a:moveTo>
                    <a:pt x="1338" y="171"/>
                  </a:moveTo>
                  <a:lnTo>
                    <a:pt x="1338" y="171"/>
                  </a:lnTo>
                  <a:lnTo>
                    <a:pt x="1376"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moveTo>
                    <a:pt x="1597" y="173"/>
                  </a:moveTo>
                  <a:lnTo>
                    <a:pt x="1597" y="173"/>
                  </a:lnTo>
                  <a:cubicBezTo>
                    <a:pt x="1634" y="173"/>
                    <a:pt x="1659" y="154"/>
                    <a:pt x="1659" y="121"/>
                  </a:cubicBezTo>
                  <a:lnTo>
                    <a:pt x="1659" y="121"/>
                  </a:lnTo>
                  <a:cubicBezTo>
                    <a:pt x="1659" y="91"/>
                    <a:pt x="1640" y="79"/>
                    <a:pt x="1606" y="70"/>
                  </a:cubicBezTo>
                  <a:cubicBezTo>
                    <a:pt x="1577" y="63"/>
                    <a:pt x="1570" y="59"/>
                    <a:pt x="1570" y="48"/>
                  </a:cubicBezTo>
                  <a:lnTo>
                    <a:pt x="1570" y="48"/>
                  </a:lnTo>
                  <a:cubicBezTo>
                    <a:pt x="1570" y="40"/>
                    <a:pt x="1577" y="33"/>
                    <a:pt x="1591" y="33"/>
                  </a:cubicBezTo>
                  <a:cubicBezTo>
                    <a:pt x="1605" y="33"/>
                    <a:pt x="1620" y="39"/>
                    <a:pt x="1635" y="50"/>
                  </a:cubicBezTo>
                  <a:lnTo>
                    <a:pt x="1654" y="22"/>
                  </a:lnTo>
                  <a:cubicBezTo>
                    <a:pt x="1637" y="8"/>
                    <a:pt x="1616" y="0"/>
                    <a:pt x="1592" y="0"/>
                  </a:cubicBezTo>
                  <a:cubicBezTo>
                    <a:pt x="1557" y="0"/>
                    <a:pt x="1533" y="21"/>
                    <a:pt x="1533" y="51"/>
                  </a:cubicBezTo>
                  <a:lnTo>
                    <a:pt x="1533" y="52"/>
                  </a:lnTo>
                  <a:cubicBezTo>
                    <a:pt x="1533" y="85"/>
                    <a:pt x="1555" y="94"/>
                    <a:pt x="1588" y="103"/>
                  </a:cubicBezTo>
                  <a:cubicBezTo>
                    <a:pt x="1617" y="110"/>
                    <a:pt x="1622" y="115"/>
                    <a:pt x="1622" y="124"/>
                  </a:cubicBezTo>
                  <a:lnTo>
                    <a:pt x="1622" y="125"/>
                  </a:lnTo>
                  <a:cubicBezTo>
                    <a:pt x="1622" y="135"/>
                    <a:pt x="1613" y="141"/>
                    <a:pt x="1598" y="141"/>
                  </a:cubicBezTo>
                  <a:cubicBezTo>
                    <a:pt x="1579" y="141"/>
                    <a:pt x="1563" y="133"/>
                    <a:pt x="1548" y="120"/>
                  </a:cubicBezTo>
                  <a:lnTo>
                    <a:pt x="1526" y="146"/>
                  </a:lnTo>
                  <a:cubicBezTo>
                    <a:pt x="1546" y="164"/>
                    <a:pt x="1572" y="173"/>
                    <a:pt x="1597" y="173"/>
                  </a:cubicBezTo>
                  <a:close/>
                  <a:moveTo>
                    <a:pt x="1746" y="173"/>
                  </a:moveTo>
                  <a:lnTo>
                    <a:pt x="1746" y="173"/>
                  </a:lnTo>
                  <a:cubicBezTo>
                    <a:pt x="1782" y="173"/>
                    <a:pt x="1808" y="154"/>
                    <a:pt x="1808" y="121"/>
                  </a:cubicBezTo>
                  <a:lnTo>
                    <a:pt x="1808" y="121"/>
                  </a:lnTo>
                  <a:cubicBezTo>
                    <a:pt x="1808" y="91"/>
                    <a:pt x="1788" y="79"/>
                    <a:pt x="1754" y="70"/>
                  </a:cubicBezTo>
                  <a:cubicBezTo>
                    <a:pt x="1725" y="63"/>
                    <a:pt x="1718" y="59"/>
                    <a:pt x="1718" y="48"/>
                  </a:cubicBezTo>
                  <a:lnTo>
                    <a:pt x="1718" y="48"/>
                  </a:lnTo>
                  <a:cubicBezTo>
                    <a:pt x="1718" y="40"/>
                    <a:pt x="1725" y="33"/>
                    <a:pt x="1740" y="33"/>
                  </a:cubicBezTo>
                  <a:cubicBezTo>
                    <a:pt x="1754" y="33"/>
                    <a:pt x="1768" y="39"/>
                    <a:pt x="1783" y="50"/>
                  </a:cubicBezTo>
                  <a:lnTo>
                    <a:pt x="1803" y="22"/>
                  </a:lnTo>
                  <a:cubicBezTo>
                    <a:pt x="1785" y="8"/>
                    <a:pt x="1765" y="0"/>
                    <a:pt x="1740" y="0"/>
                  </a:cubicBezTo>
                  <a:cubicBezTo>
                    <a:pt x="1706" y="0"/>
                    <a:pt x="1681" y="21"/>
                    <a:pt x="1681" y="51"/>
                  </a:cubicBezTo>
                  <a:lnTo>
                    <a:pt x="1681" y="52"/>
                  </a:lnTo>
                  <a:cubicBezTo>
                    <a:pt x="1681" y="85"/>
                    <a:pt x="1703" y="94"/>
                    <a:pt x="1737" y="103"/>
                  </a:cubicBezTo>
                  <a:cubicBezTo>
                    <a:pt x="1765" y="110"/>
                    <a:pt x="1771" y="115"/>
                    <a:pt x="1771" y="124"/>
                  </a:cubicBezTo>
                  <a:lnTo>
                    <a:pt x="1771" y="125"/>
                  </a:lnTo>
                  <a:cubicBezTo>
                    <a:pt x="1771" y="135"/>
                    <a:pt x="1762" y="141"/>
                    <a:pt x="1747" y="141"/>
                  </a:cubicBezTo>
                  <a:cubicBezTo>
                    <a:pt x="1727" y="141"/>
                    <a:pt x="1712" y="133"/>
                    <a:pt x="1696" y="120"/>
                  </a:cubicBezTo>
                  <a:lnTo>
                    <a:pt x="1675" y="146"/>
                  </a:lnTo>
                  <a:cubicBezTo>
                    <a:pt x="1695" y="164"/>
                    <a:pt x="1720" y="173"/>
                    <a:pt x="1746" y="17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0" name="Freeform 7">
              <a:extLst>
                <a:ext uri="{FF2B5EF4-FFF2-40B4-BE49-F238E27FC236}">
                  <a16:creationId xmlns:a16="http://schemas.microsoft.com/office/drawing/2014/main" id="{4813022E-7654-4B61-A86E-13D92E4D1A08}"/>
                </a:ext>
              </a:extLst>
            </p:cNvPr>
            <p:cNvSpPr>
              <a:spLocks noEditPoints="1"/>
            </p:cNvSpPr>
            <p:nvPr/>
          </p:nvSpPr>
          <p:spPr bwMode="auto">
            <a:xfrm>
              <a:off x="330" y="342"/>
              <a:ext cx="917" cy="107"/>
            </a:xfrm>
            <a:custGeom>
              <a:avLst/>
              <a:gdLst>
                <a:gd name="T0" fmla="*/ 128 w 1516"/>
                <a:gd name="T1" fmla="*/ 171 h 174"/>
                <a:gd name="T2" fmla="*/ 37 w 1516"/>
                <a:gd name="T3" fmla="*/ 103 h 174"/>
                <a:gd name="T4" fmla="*/ 37 w 1516"/>
                <a:gd name="T5" fmla="*/ 70 h 174"/>
                <a:gd name="T6" fmla="*/ 127 w 1516"/>
                <a:gd name="T7" fmla="*/ 3 h 174"/>
                <a:gd name="T8" fmla="*/ 159 w 1516"/>
                <a:gd name="T9" fmla="*/ 171 h 174"/>
                <a:gd name="T10" fmla="*/ 196 w 1516"/>
                <a:gd name="T11" fmla="*/ 64 h 174"/>
                <a:gd name="T12" fmla="*/ 308 w 1516"/>
                <a:gd name="T13" fmla="*/ 3 h 174"/>
                <a:gd name="T14" fmla="*/ 193 w 1516"/>
                <a:gd name="T15" fmla="*/ 3 h 174"/>
                <a:gd name="T16" fmla="*/ 329 w 1516"/>
                <a:gd name="T17" fmla="*/ 171 h 174"/>
                <a:gd name="T18" fmla="*/ 382 w 1516"/>
                <a:gd name="T19" fmla="*/ 133 h 174"/>
                <a:gd name="T20" fmla="*/ 507 w 1516"/>
                <a:gd name="T21" fmla="*/ 171 h 174"/>
                <a:gd name="T22" fmla="*/ 329 w 1516"/>
                <a:gd name="T23" fmla="*/ 171 h 174"/>
                <a:gd name="T24" fmla="*/ 417 w 1516"/>
                <a:gd name="T25" fmla="*/ 46 h 174"/>
                <a:gd name="T26" fmla="*/ 527 w 1516"/>
                <a:gd name="T27" fmla="*/ 171 h 174"/>
                <a:gd name="T28" fmla="*/ 670 w 1516"/>
                <a:gd name="T29" fmla="*/ 125 h 174"/>
                <a:gd name="T30" fmla="*/ 661 w 1516"/>
                <a:gd name="T31" fmla="*/ 47 h 174"/>
                <a:gd name="T32" fmla="*/ 605 w 1516"/>
                <a:gd name="T33" fmla="*/ 3 h 174"/>
                <a:gd name="T34" fmla="*/ 563 w 1516"/>
                <a:gd name="T35" fmla="*/ 71 h 174"/>
                <a:gd name="T36" fmla="*/ 600 w 1516"/>
                <a:gd name="T37" fmla="*/ 35 h 174"/>
                <a:gd name="T38" fmla="*/ 597 w 1516"/>
                <a:gd name="T39" fmla="*/ 71 h 174"/>
                <a:gd name="T40" fmla="*/ 563 w 1516"/>
                <a:gd name="T41" fmla="*/ 138 h 174"/>
                <a:gd name="T42" fmla="*/ 633 w 1516"/>
                <a:gd name="T43" fmla="*/ 120 h 174"/>
                <a:gd name="T44" fmla="*/ 563 w 1516"/>
                <a:gd name="T45" fmla="*/ 138 h 174"/>
                <a:gd name="T46" fmla="*/ 819 w 1516"/>
                <a:gd name="T47" fmla="*/ 171 h 174"/>
                <a:gd name="T48" fmla="*/ 735 w 1516"/>
                <a:gd name="T49" fmla="*/ 3 h 174"/>
                <a:gd name="T50" fmla="*/ 841 w 1516"/>
                <a:gd name="T51" fmla="*/ 171 h 174"/>
                <a:gd name="T52" fmla="*/ 878 w 1516"/>
                <a:gd name="T53" fmla="*/ 3 h 174"/>
                <a:gd name="T54" fmla="*/ 916 w 1516"/>
                <a:gd name="T55" fmla="*/ 171 h 174"/>
                <a:gd name="T56" fmla="*/ 952 w 1516"/>
                <a:gd name="T57" fmla="*/ 64 h 174"/>
                <a:gd name="T58" fmla="*/ 1065 w 1516"/>
                <a:gd name="T59" fmla="*/ 3 h 174"/>
                <a:gd name="T60" fmla="*/ 950 w 1516"/>
                <a:gd name="T61" fmla="*/ 3 h 174"/>
                <a:gd name="T62" fmla="*/ 1182 w 1516"/>
                <a:gd name="T63" fmla="*/ 174 h 174"/>
                <a:gd name="T64" fmla="*/ 1254 w 1516"/>
                <a:gd name="T65" fmla="*/ 74 h 174"/>
                <a:gd name="T66" fmla="*/ 1218 w 1516"/>
                <a:gd name="T67" fmla="*/ 106 h 174"/>
                <a:gd name="T68" fmla="*/ 1133 w 1516"/>
                <a:gd name="T69" fmla="*/ 87 h 174"/>
                <a:gd name="T70" fmla="*/ 1225 w 1516"/>
                <a:gd name="T71" fmla="*/ 51 h 174"/>
                <a:gd name="T72" fmla="*/ 1094 w 1516"/>
                <a:gd name="T73" fmla="*/ 87 h 174"/>
                <a:gd name="T74" fmla="*/ 1338 w 1516"/>
                <a:gd name="T75" fmla="*/ 171 h 174"/>
                <a:gd name="T76" fmla="*/ 1391 w 1516"/>
                <a:gd name="T77" fmla="*/ 133 h 174"/>
                <a:gd name="T78" fmla="*/ 1516 w 1516"/>
                <a:gd name="T79" fmla="*/ 171 h 174"/>
                <a:gd name="T80" fmla="*/ 1338 w 1516"/>
                <a:gd name="T81" fmla="*/ 171 h 174"/>
                <a:gd name="T82" fmla="*/ 1426 w 1516"/>
                <a:gd name="T83" fmla="*/ 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6" h="174">
                  <a:moveTo>
                    <a:pt x="0" y="171"/>
                  </a:moveTo>
                  <a:lnTo>
                    <a:pt x="0" y="171"/>
                  </a:lnTo>
                  <a:lnTo>
                    <a:pt x="128" y="171"/>
                  </a:lnTo>
                  <a:lnTo>
                    <a:pt x="128" y="138"/>
                  </a:lnTo>
                  <a:lnTo>
                    <a:pt x="37" y="138"/>
                  </a:lnTo>
                  <a:lnTo>
                    <a:pt x="37" y="103"/>
                  </a:lnTo>
                  <a:lnTo>
                    <a:pt x="116" y="103"/>
                  </a:lnTo>
                  <a:lnTo>
                    <a:pt x="116" y="70"/>
                  </a:lnTo>
                  <a:lnTo>
                    <a:pt x="37" y="70"/>
                  </a:lnTo>
                  <a:lnTo>
                    <a:pt x="37" y="36"/>
                  </a:lnTo>
                  <a:lnTo>
                    <a:pt x="127" y="36"/>
                  </a:lnTo>
                  <a:lnTo>
                    <a:pt x="127" y="3"/>
                  </a:lnTo>
                  <a:lnTo>
                    <a:pt x="0" y="3"/>
                  </a:lnTo>
                  <a:lnTo>
                    <a:pt x="0" y="171"/>
                  </a:lnTo>
                  <a:close/>
                  <a:moveTo>
                    <a:pt x="159" y="171"/>
                  </a:moveTo>
                  <a:lnTo>
                    <a:pt x="159" y="171"/>
                  </a:lnTo>
                  <a:lnTo>
                    <a:pt x="196" y="171"/>
                  </a:lnTo>
                  <a:lnTo>
                    <a:pt x="196" y="64"/>
                  </a:lnTo>
                  <a:lnTo>
                    <a:pt x="277" y="171"/>
                  </a:lnTo>
                  <a:lnTo>
                    <a:pt x="308" y="171"/>
                  </a:lnTo>
                  <a:lnTo>
                    <a:pt x="308" y="3"/>
                  </a:lnTo>
                  <a:lnTo>
                    <a:pt x="272" y="3"/>
                  </a:lnTo>
                  <a:lnTo>
                    <a:pt x="272" y="106"/>
                  </a:lnTo>
                  <a:lnTo>
                    <a:pt x="193" y="3"/>
                  </a:lnTo>
                  <a:lnTo>
                    <a:pt x="159" y="3"/>
                  </a:lnTo>
                  <a:lnTo>
                    <a:pt x="159" y="171"/>
                  </a:lnTo>
                  <a:close/>
                  <a:moveTo>
                    <a:pt x="329" y="171"/>
                  </a:moveTo>
                  <a:lnTo>
                    <a:pt x="329" y="171"/>
                  </a:lnTo>
                  <a:lnTo>
                    <a:pt x="366" y="171"/>
                  </a:lnTo>
                  <a:lnTo>
                    <a:pt x="382" y="133"/>
                  </a:lnTo>
                  <a:lnTo>
                    <a:pt x="453" y="133"/>
                  </a:lnTo>
                  <a:lnTo>
                    <a:pt x="468" y="171"/>
                  </a:lnTo>
                  <a:lnTo>
                    <a:pt x="507" y="171"/>
                  </a:lnTo>
                  <a:lnTo>
                    <a:pt x="435" y="2"/>
                  </a:lnTo>
                  <a:lnTo>
                    <a:pt x="401" y="2"/>
                  </a:lnTo>
                  <a:lnTo>
                    <a:pt x="329" y="171"/>
                  </a:lnTo>
                  <a:close/>
                  <a:moveTo>
                    <a:pt x="395" y="100"/>
                  </a:moveTo>
                  <a:lnTo>
                    <a:pt x="395" y="100"/>
                  </a:lnTo>
                  <a:lnTo>
                    <a:pt x="417" y="46"/>
                  </a:lnTo>
                  <a:lnTo>
                    <a:pt x="440" y="100"/>
                  </a:lnTo>
                  <a:lnTo>
                    <a:pt x="395" y="100"/>
                  </a:lnTo>
                  <a:close/>
                  <a:moveTo>
                    <a:pt x="527" y="171"/>
                  </a:moveTo>
                  <a:lnTo>
                    <a:pt x="527" y="171"/>
                  </a:lnTo>
                  <a:lnTo>
                    <a:pt x="607" y="171"/>
                  </a:lnTo>
                  <a:cubicBezTo>
                    <a:pt x="645" y="171"/>
                    <a:pt x="670" y="155"/>
                    <a:pt x="670" y="125"/>
                  </a:cubicBezTo>
                  <a:lnTo>
                    <a:pt x="670" y="124"/>
                  </a:lnTo>
                  <a:cubicBezTo>
                    <a:pt x="670" y="102"/>
                    <a:pt x="658" y="90"/>
                    <a:pt x="638" y="83"/>
                  </a:cubicBezTo>
                  <a:cubicBezTo>
                    <a:pt x="650" y="76"/>
                    <a:pt x="661" y="66"/>
                    <a:pt x="661" y="47"/>
                  </a:cubicBezTo>
                  <a:lnTo>
                    <a:pt x="661" y="46"/>
                  </a:lnTo>
                  <a:cubicBezTo>
                    <a:pt x="661" y="35"/>
                    <a:pt x="657" y="25"/>
                    <a:pt x="649" y="18"/>
                  </a:cubicBezTo>
                  <a:cubicBezTo>
                    <a:pt x="639" y="8"/>
                    <a:pt x="624" y="3"/>
                    <a:pt x="605" y="3"/>
                  </a:cubicBezTo>
                  <a:lnTo>
                    <a:pt x="527" y="3"/>
                  </a:lnTo>
                  <a:lnTo>
                    <a:pt x="527" y="171"/>
                  </a:lnTo>
                  <a:close/>
                  <a:moveTo>
                    <a:pt x="563" y="71"/>
                  </a:moveTo>
                  <a:lnTo>
                    <a:pt x="563" y="71"/>
                  </a:lnTo>
                  <a:lnTo>
                    <a:pt x="563" y="35"/>
                  </a:lnTo>
                  <a:lnTo>
                    <a:pt x="600" y="35"/>
                  </a:lnTo>
                  <a:cubicBezTo>
                    <a:pt x="615" y="35"/>
                    <a:pt x="624" y="41"/>
                    <a:pt x="624" y="52"/>
                  </a:cubicBezTo>
                  <a:lnTo>
                    <a:pt x="624" y="53"/>
                  </a:lnTo>
                  <a:cubicBezTo>
                    <a:pt x="624" y="65"/>
                    <a:pt x="613" y="71"/>
                    <a:pt x="597" y="71"/>
                  </a:cubicBezTo>
                  <a:lnTo>
                    <a:pt x="563" y="71"/>
                  </a:lnTo>
                  <a:close/>
                  <a:moveTo>
                    <a:pt x="563" y="138"/>
                  </a:moveTo>
                  <a:lnTo>
                    <a:pt x="563" y="138"/>
                  </a:lnTo>
                  <a:lnTo>
                    <a:pt x="563" y="101"/>
                  </a:lnTo>
                  <a:lnTo>
                    <a:pt x="606" y="101"/>
                  </a:lnTo>
                  <a:cubicBezTo>
                    <a:pt x="625" y="101"/>
                    <a:pt x="633" y="108"/>
                    <a:pt x="633" y="120"/>
                  </a:cubicBezTo>
                  <a:lnTo>
                    <a:pt x="633" y="120"/>
                  </a:lnTo>
                  <a:cubicBezTo>
                    <a:pt x="633" y="133"/>
                    <a:pt x="623" y="138"/>
                    <a:pt x="607" y="138"/>
                  </a:cubicBezTo>
                  <a:lnTo>
                    <a:pt x="563" y="138"/>
                  </a:lnTo>
                  <a:close/>
                  <a:moveTo>
                    <a:pt x="698" y="171"/>
                  </a:moveTo>
                  <a:lnTo>
                    <a:pt x="698" y="171"/>
                  </a:lnTo>
                  <a:lnTo>
                    <a:pt x="819" y="171"/>
                  </a:lnTo>
                  <a:lnTo>
                    <a:pt x="819" y="137"/>
                  </a:lnTo>
                  <a:lnTo>
                    <a:pt x="735" y="137"/>
                  </a:lnTo>
                  <a:lnTo>
                    <a:pt x="735" y="3"/>
                  </a:lnTo>
                  <a:lnTo>
                    <a:pt x="698" y="3"/>
                  </a:lnTo>
                  <a:lnTo>
                    <a:pt x="698" y="171"/>
                  </a:lnTo>
                  <a:close/>
                  <a:moveTo>
                    <a:pt x="841" y="171"/>
                  </a:moveTo>
                  <a:lnTo>
                    <a:pt x="841" y="171"/>
                  </a:lnTo>
                  <a:lnTo>
                    <a:pt x="878" y="171"/>
                  </a:lnTo>
                  <a:lnTo>
                    <a:pt x="878" y="3"/>
                  </a:lnTo>
                  <a:lnTo>
                    <a:pt x="841" y="3"/>
                  </a:lnTo>
                  <a:lnTo>
                    <a:pt x="841" y="171"/>
                  </a:lnTo>
                  <a:close/>
                  <a:moveTo>
                    <a:pt x="916" y="171"/>
                  </a:moveTo>
                  <a:lnTo>
                    <a:pt x="916" y="171"/>
                  </a:lnTo>
                  <a:lnTo>
                    <a:pt x="952" y="171"/>
                  </a:lnTo>
                  <a:lnTo>
                    <a:pt x="952" y="64"/>
                  </a:lnTo>
                  <a:lnTo>
                    <a:pt x="1034" y="171"/>
                  </a:lnTo>
                  <a:lnTo>
                    <a:pt x="1065" y="171"/>
                  </a:lnTo>
                  <a:lnTo>
                    <a:pt x="1065" y="3"/>
                  </a:lnTo>
                  <a:lnTo>
                    <a:pt x="1029" y="3"/>
                  </a:lnTo>
                  <a:lnTo>
                    <a:pt x="1029" y="106"/>
                  </a:lnTo>
                  <a:lnTo>
                    <a:pt x="950" y="3"/>
                  </a:lnTo>
                  <a:lnTo>
                    <a:pt x="916" y="3"/>
                  </a:lnTo>
                  <a:lnTo>
                    <a:pt x="916" y="171"/>
                  </a:lnTo>
                  <a:close/>
                  <a:moveTo>
                    <a:pt x="1182" y="174"/>
                  </a:moveTo>
                  <a:lnTo>
                    <a:pt x="1182" y="174"/>
                  </a:lnTo>
                  <a:cubicBezTo>
                    <a:pt x="1213" y="174"/>
                    <a:pt x="1237" y="162"/>
                    <a:pt x="1254" y="147"/>
                  </a:cubicBezTo>
                  <a:lnTo>
                    <a:pt x="1254" y="74"/>
                  </a:lnTo>
                  <a:lnTo>
                    <a:pt x="1181" y="74"/>
                  </a:lnTo>
                  <a:lnTo>
                    <a:pt x="1181" y="106"/>
                  </a:lnTo>
                  <a:lnTo>
                    <a:pt x="1218" y="106"/>
                  </a:lnTo>
                  <a:lnTo>
                    <a:pt x="1218" y="130"/>
                  </a:lnTo>
                  <a:cubicBezTo>
                    <a:pt x="1209" y="137"/>
                    <a:pt x="1197" y="140"/>
                    <a:pt x="1184" y="140"/>
                  </a:cubicBezTo>
                  <a:cubicBezTo>
                    <a:pt x="1154" y="140"/>
                    <a:pt x="1133" y="118"/>
                    <a:pt x="1133" y="87"/>
                  </a:cubicBezTo>
                  <a:lnTo>
                    <a:pt x="1133" y="86"/>
                  </a:lnTo>
                  <a:cubicBezTo>
                    <a:pt x="1133" y="58"/>
                    <a:pt x="1154" y="34"/>
                    <a:pt x="1181" y="34"/>
                  </a:cubicBezTo>
                  <a:cubicBezTo>
                    <a:pt x="1200" y="34"/>
                    <a:pt x="1212" y="40"/>
                    <a:pt x="1225" y="51"/>
                  </a:cubicBezTo>
                  <a:lnTo>
                    <a:pt x="1248" y="23"/>
                  </a:lnTo>
                  <a:cubicBezTo>
                    <a:pt x="1231" y="8"/>
                    <a:pt x="1212" y="0"/>
                    <a:pt x="1182" y="0"/>
                  </a:cubicBezTo>
                  <a:cubicBezTo>
                    <a:pt x="1131" y="0"/>
                    <a:pt x="1094" y="39"/>
                    <a:pt x="1094" y="87"/>
                  </a:cubicBezTo>
                  <a:lnTo>
                    <a:pt x="1094" y="87"/>
                  </a:lnTo>
                  <a:cubicBezTo>
                    <a:pt x="1094" y="137"/>
                    <a:pt x="1130" y="174"/>
                    <a:pt x="1182" y="174"/>
                  </a:cubicBezTo>
                  <a:close/>
                  <a:moveTo>
                    <a:pt x="1338" y="171"/>
                  </a:moveTo>
                  <a:lnTo>
                    <a:pt x="1338" y="171"/>
                  </a:lnTo>
                  <a:lnTo>
                    <a:pt x="1375" y="171"/>
                  </a:lnTo>
                  <a:lnTo>
                    <a:pt x="1391" y="133"/>
                  </a:lnTo>
                  <a:lnTo>
                    <a:pt x="1462" y="133"/>
                  </a:lnTo>
                  <a:lnTo>
                    <a:pt x="1477" y="171"/>
                  </a:lnTo>
                  <a:lnTo>
                    <a:pt x="1516" y="171"/>
                  </a:lnTo>
                  <a:lnTo>
                    <a:pt x="1444" y="2"/>
                  </a:lnTo>
                  <a:lnTo>
                    <a:pt x="1410" y="2"/>
                  </a:lnTo>
                  <a:lnTo>
                    <a:pt x="1338" y="171"/>
                  </a:lnTo>
                  <a:close/>
                  <a:moveTo>
                    <a:pt x="1404" y="100"/>
                  </a:moveTo>
                  <a:lnTo>
                    <a:pt x="1404" y="100"/>
                  </a:lnTo>
                  <a:lnTo>
                    <a:pt x="1426" y="46"/>
                  </a:lnTo>
                  <a:lnTo>
                    <a:pt x="1449" y="100"/>
                  </a:lnTo>
                  <a:lnTo>
                    <a:pt x="1404" y="10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16" name="Picture 15" descr="NSW Government Public Service Commission">
            <a:extLst>
              <a:ext uri="{FF2B5EF4-FFF2-40B4-BE49-F238E27FC236}">
                <a16:creationId xmlns:a16="http://schemas.microsoft.com/office/drawing/2014/main" id="{0335FA1E-4BA7-4069-BD24-EA29F1463F18}"/>
              </a:ext>
            </a:extLst>
          </p:cNvPr>
          <p:cNvPicPr>
            <a:picLocks noChangeAspect="1"/>
          </p:cNvPicPr>
          <p:nvPr userDrawn="1"/>
        </p:nvPicPr>
        <p:blipFill>
          <a:blip r:embed="rId2"/>
          <a:stretch>
            <a:fillRect/>
          </a:stretch>
        </p:blipFill>
        <p:spPr>
          <a:xfrm>
            <a:off x="9483508" y="5578016"/>
            <a:ext cx="2338578" cy="897636"/>
          </a:xfrm>
          <a:prstGeom prst="rect">
            <a:avLst/>
          </a:prstGeom>
        </p:spPr>
      </p:pic>
    </p:spTree>
    <p:extLst>
      <p:ext uri="{BB962C8B-B14F-4D97-AF65-F5344CB8AC3E}">
        <p14:creationId xmlns:p14="http://schemas.microsoft.com/office/powerpoint/2010/main" val="1216652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658C-812B-4625-B1A1-FACFAF937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54E3990-CEC1-4932-A702-9721D0F98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Freeform: Shape 6">
            <a:extLst>
              <a:ext uri="{FF2B5EF4-FFF2-40B4-BE49-F238E27FC236}">
                <a16:creationId xmlns:a16="http://schemas.microsoft.com/office/drawing/2014/main" id="{351F4991-8B7C-4D12-AFE9-AC7903084E9E}"/>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905BD49A-20D6-46B0-8D71-77B3A302A215}"/>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6F869E18-DB09-4CAC-8E1E-D2ED337D978F}"/>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F57E0C81-ABC5-4550-BD35-CAA59782461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9014160D-3540-4C96-9044-882585D25517}"/>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82813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9B17-3589-4A69-8107-46CB413084F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94D0E8-29BB-4C55-8C9C-C925E56473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reeform: Shape 6">
            <a:extLst>
              <a:ext uri="{FF2B5EF4-FFF2-40B4-BE49-F238E27FC236}">
                <a16:creationId xmlns:a16="http://schemas.microsoft.com/office/drawing/2014/main" id="{BD2CADE4-B9DD-4325-B428-1BEC8CEF4E2E}"/>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FF6230A7-6FE8-4127-8388-436ADDF66DDB}"/>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AC1EB933-6BD8-41B5-9D42-F520313A6E4D}"/>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E69C3BD1-A01D-419E-8EB1-47B973AF050B}"/>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4000B175-5CA3-4157-8212-BFBF30EAEC4F}"/>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224579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9FE00-CD03-419C-9542-95165BC1A1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D2D2D15-91E6-4E5A-81CA-B14FD8501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B79473ED-306F-4CF8-8D3D-10BC2D5E6F01}"/>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29FD22B7-C086-4436-938A-D53ACB9134D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736F7069-2B56-4E4F-9826-BB3B79EB5AC4}"/>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813282E4-C4A0-4A00-8149-D7D9C732E533}"/>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2" name="Slide Number Placeholder 19">
            <a:extLst>
              <a:ext uri="{FF2B5EF4-FFF2-40B4-BE49-F238E27FC236}">
                <a16:creationId xmlns:a16="http://schemas.microsoft.com/office/drawing/2014/main" id="{2DBA98DB-0493-4FCF-9F07-10F40AEEF50C}"/>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842378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B0C8-AC3B-4E0A-8A5B-A3E8647E26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B04E384-4DE3-4AAB-9AC5-8162043F05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FA85D47-4F5F-400A-B9B8-9D674775CE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reeform: Shape 7">
            <a:extLst>
              <a:ext uri="{FF2B5EF4-FFF2-40B4-BE49-F238E27FC236}">
                <a16:creationId xmlns:a16="http://schemas.microsoft.com/office/drawing/2014/main" id="{4031D1DA-AE22-45AB-B06E-192F7DB3C100}"/>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DFDE9059-C5F9-485B-998C-AA8FE9F53096}"/>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1B7D6239-2374-434A-A237-223EABE99C13}"/>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DA03F78F-54F7-4455-B97A-5FCB2E2B6DE3}"/>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3" name="Slide Number Placeholder 19">
            <a:extLst>
              <a:ext uri="{FF2B5EF4-FFF2-40B4-BE49-F238E27FC236}">
                <a16:creationId xmlns:a16="http://schemas.microsoft.com/office/drawing/2014/main" id="{59034573-6CB6-4ADA-8F44-AD3436640997}"/>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00899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7C46-0C64-46E2-BEFA-FD5A70B528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49A40BA-4A5B-4FBB-94C5-473419672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1166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0569-9E44-4AE0-AFD3-A5410768DFE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5F68AD7-53E1-4894-A536-5E77F378C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68A4F6-8DAC-4610-81A7-D7FF13C72E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B7C99F8-4946-4657-99A8-3523976EA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3F42B-2812-4504-87D9-D1BDD5190C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Freeform: Shape 9">
            <a:extLst>
              <a:ext uri="{FF2B5EF4-FFF2-40B4-BE49-F238E27FC236}">
                <a16:creationId xmlns:a16="http://schemas.microsoft.com/office/drawing/2014/main" id="{8F561D32-7549-485A-A1FC-EF378828CDF2}"/>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1" name="Picture 10" descr="NSW Government Public Service Commission">
            <a:extLst>
              <a:ext uri="{FF2B5EF4-FFF2-40B4-BE49-F238E27FC236}">
                <a16:creationId xmlns:a16="http://schemas.microsoft.com/office/drawing/2014/main" id="{37B05C32-958E-4406-9EAD-B7873D31F9E7}"/>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2" name="Footer Placeholder 4">
            <a:extLst>
              <a:ext uri="{FF2B5EF4-FFF2-40B4-BE49-F238E27FC236}">
                <a16:creationId xmlns:a16="http://schemas.microsoft.com/office/drawing/2014/main" id="{AD9C705C-3C42-4F84-88B0-E8C74D2D2BB9}"/>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4" name="Picture 13" descr="Enabling a world class Public Service">
            <a:extLst>
              <a:ext uri="{FF2B5EF4-FFF2-40B4-BE49-F238E27FC236}">
                <a16:creationId xmlns:a16="http://schemas.microsoft.com/office/drawing/2014/main" id="{1BE89A2F-B305-4F9D-96A4-1905B208A8AC}"/>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5" name="Slide Number Placeholder 19">
            <a:extLst>
              <a:ext uri="{FF2B5EF4-FFF2-40B4-BE49-F238E27FC236}">
                <a16:creationId xmlns:a16="http://schemas.microsoft.com/office/drawing/2014/main" id="{53E4F434-50D8-415B-B24E-0F29372D2D64}"/>
              </a:ext>
              <a:ext uri="{C183D7F6-B498-43B3-948B-1728B52AA6E4}">
                <adec:decorative xmlns:adec="http://schemas.microsoft.com/office/drawing/2017/decorative" val="0"/>
              </a:ext>
            </a:extLst>
          </p:cNvPr>
          <p:cNvSpPr>
            <a:spLocks noGrp="1"/>
          </p:cNvSpPr>
          <p:nvPr>
            <p:ph type="sldNum" sz="quarter" idx="12"/>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313592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F7C1-DFB4-4681-A7DB-6AE92E327835}"/>
              </a:ext>
            </a:extLst>
          </p:cNvPr>
          <p:cNvSpPr>
            <a:spLocks noGrp="1"/>
          </p:cNvSpPr>
          <p:nvPr>
            <p:ph type="title"/>
          </p:nvPr>
        </p:nvSpPr>
        <p:spPr/>
        <p:txBody>
          <a:bodyPr/>
          <a:lstStyle/>
          <a:p>
            <a:r>
              <a:rPr lang="en-US"/>
              <a:t>Click to edit Master title style</a:t>
            </a:r>
            <a:endParaRPr lang="en-AU"/>
          </a:p>
        </p:txBody>
      </p:sp>
      <p:sp>
        <p:nvSpPr>
          <p:cNvPr id="12" name="Freeform: Shape 11">
            <a:extLst>
              <a:ext uri="{FF2B5EF4-FFF2-40B4-BE49-F238E27FC236}">
                <a16:creationId xmlns:a16="http://schemas.microsoft.com/office/drawing/2014/main" id="{712F1D30-B267-4010-B166-DAC37DFA4919}"/>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3" name="Picture 12" descr="NSW Government Public Service Commission">
            <a:extLst>
              <a:ext uri="{FF2B5EF4-FFF2-40B4-BE49-F238E27FC236}">
                <a16:creationId xmlns:a16="http://schemas.microsoft.com/office/drawing/2014/main" id="{8D755009-DBF6-44A2-AE0F-EB336C13CC00}"/>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4" name="Footer Placeholder 4">
            <a:extLst>
              <a:ext uri="{FF2B5EF4-FFF2-40B4-BE49-F238E27FC236}">
                <a16:creationId xmlns:a16="http://schemas.microsoft.com/office/drawing/2014/main" id="{539D5CA8-915D-4AE6-9322-620E9C5A2156}"/>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6" name="Picture 15" descr="Enabling a world class Public Service">
            <a:extLst>
              <a:ext uri="{FF2B5EF4-FFF2-40B4-BE49-F238E27FC236}">
                <a16:creationId xmlns:a16="http://schemas.microsoft.com/office/drawing/2014/main" id="{49A47174-A5C8-454E-BEDA-AE9CE689DFD0}"/>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7" name="Slide Number Placeholder 19">
            <a:extLst>
              <a:ext uri="{FF2B5EF4-FFF2-40B4-BE49-F238E27FC236}">
                <a16:creationId xmlns:a16="http://schemas.microsoft.com/office/drawing/2014/main" id="{D98DBC9A-F87A-47E2-96C6-FA891F6BE45D}"/>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1039132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956309B-2B34-4671-BB75-7A9585CE54B0}"/>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2" name="Picture 11" descr="NSW Government Public Service Commission">
            <a:extLst>
              <a:ext uri="{FF2B5EF4-FFF2-40B4-BE49-F238E27FC236}">
                <a16:creationId xmlns:a16="http://schemas.microsoft.com/office/drawing/2014/main" id="{723BF024-6321-43AF-9855-669F83FEF5E2}"/>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3" name="Footer Placeholder 4">
            <a:extLst>
              <a:ext uri="{FF2B5EF4-FFF2-40B4-BE49-F238E27FC236}">
                <a16:creationId xmlns:a16="http://schemas.microsoft.com/office/drawing/2014/main" id="{E5D6996F-159F-45D8-A834-89F07D5EB1B0}"/>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5" name="Picture 14" descr="Enabling a world class Public Service">
            <a:extLst>
              <a:ext uri="{FF2B5EF4-FFF2-40B4-BE49-F238E27FC236}">
                <a16:creationId xmlns:a16="http://schemas.microsoft.com/office/drawing/2014/main" id="{96B4E9BC-92B3-4B3D-B990-0ABF0954DF41}"/>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6" name="Slide Number Placeholder 19">
            <a:extLst>
              <a:ext uri="{FF2B5EF4-FFF2-40B4-BE49-F238E27FC236}">
                <a16:creationId xmlns:a16="http://schemas.microsoft.com/office/drawing/2014/main" id="{95A8FBBD-FA36-4444-99F1-22411F0AB1C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74735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1525F-F475-41E6-847F-00FDD9104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4AC7DB4-CDB1-4E17-9363-269FEBB0D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3519475-3562-4C83-8A24-ED1A0CED4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reeform: Shape 13">
            <a:extLst>
              <a:ext uri="{FF2B5EF4-FFF2-40B4-BE49-F238E27FC236}">
                <a16:creationId xmlns:a16="http://schemas.microsoft.com/office/drawing/2014/main" id="{FFE5EE3D-E4FF-470A-AA95-960485A289AA}"/>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5" name="Picture 14" descr="NSW Government Public Service Commission">
            <a:extLst>
              <a:ext uri="{FF2B5EF4-FFF2-40B4-BE49-F238E27FC236}">
                <a16:creationId xmlns:a16="http://schemas.microsoft.com/office/drawing/2014/main" id="{79C902DD-614F-4685-B3CF-A284629A41F7}"/>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6" name="Footer Placeholder 4">
            <a:extLst>
              <a:ext uri="{FF2B5EF4-FFF2-40B4-BE49-F238E27FC236}">
                <a16:creationId xmlns:a16="http://schemas.microsoft.com/office/drawing/2014/main" id="{5FEA063B-FA46-48E4-B7D0-BF22E751AF0C}"/>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8" name="Picture 17" descr="Enabling a world class Public Service">
            <a:extLst>
              <a:ext uri="{FF2B5EF4-FFF2-40B4-BE49-F238E27FC236}">
                <a16:creationId xmlns:a16="http://schemas.microsoft.com/office/drawing/2014/main" id="{AE061AF0-5493-439A-90D3-FDB83904B424}"/>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20" name="Slide Number Placeholder 19">
            <a:extLst>
              <a:ext uri="{FF2B5EF4-FFF2-40B4-BE49-F238E27FC236}">
                <a16:creationId xmlns:a16="http://schemas.microsoft.com/office/drawing/2014/main" id="{07CDFE6B-6B85-4AE3-A050-AD90CBCF39C2}"/>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126241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A2A2-B413-42A3-8DA4-79781D443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4C6F83B-399F-435C-8903-51DC09F6E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7326E99-EA54-4F2F-A3E3-E0ADB5B62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reeform: Shape 13">
            <a:extLst>
              <a:ext uri="{FF2B5EF4-FFF2-40B4-BE49-F238E27FC236}">
                <a16:creationId xmlns:a16="http://schemas.microsoft.com/office/drawing/2014/main" id="{0E3E6D6E-4F5B-4509-93A6-C49710B03798}"/>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5" name="Picture 14" descr="NSW Government Public Service Commission">
            <a:extLst>
              <a:ext uri="{FF2B5EF4-FFF2-40B4-BE49-F238E27FC236}">
                <a16:creationId xmlns:a16="http://schemas.microsoft.com/office/drawing/2014/main" id="{1634D16E-B4B7-4132-9AD5-EEB7A7E51721}"/>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6" name="Footer Placeholder 4">
            <a:extLst>
              <a:ext uri="{FF2B5EF4-FFF2-40B4-BE49-F238E27FC236}">
                <a16:creationId xmlns:a16="http://schemas.microsoft.com/office/drawing/2014/main" id="{E8FF0529-84C0-46EF-8AC1-C38356EFEFAD}"/>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8" name="Picture 17" descr="Enabling a world class Public Service">
            <a:extLst>
              <a:ext uri="{FF2B5EF4-FFF2-40B4-BE49-F238E27FC236}">
                <a16:creationId xmlns:a16="http://schemas.microsoft.com/office/drawing/2014/main" id="{FCB30B4A-021B-4D6E-9101-4BEF753FD6F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20" name="Slide Number Placeholder 19">
            <a:extLst>
              <a:ext uri="{FF2B5EF4-FFF2-40B4-BE49-F238E27FC236}">
                <a16:creationId xmlns:a16="http://schemas.microsoft.com/office/drawing/2014/main" id="{4D5ACCF8-B9F3-42FD-B609-9F3F7629A14F}"/>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2215082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B1177-27A1-4D95-B4ED-13F15A97C46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4E186D5-61B4-4945-8EB2-5D872B6E2D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Freeform: Shape 12">
            <a:extLst>
              <a:ext uri="{FF2B5EF4-FFF2-40B4-BE49-F238E27FC236}">
                <a16:creationId xmlns:a16="http://schemas.microsoft.com/office/drawing/2014/main" id="{ABE055C4-5A3C-4AE8-9722-15215C487793}"/>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14" name="Picture 13" descr="NSW Government Public Service Commission">
            <a:extLst>
              <a:ext uri="{FF2B5EF4-FFF2-40B4-BE49-F238E27FC236}">
                <a16:creationId xmlns:a16="http://schemas.microsoft.com/office/drawing/2014/main" id="{B8200E2B-9A09-45E1-A2F4-FA64996B7EA2}"/>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5" name="Footer Placeholder 4">
            <a:extLst>
              <a:ext uri="{FF2B5EF4-FFF2-40B4-BE49-F238E27FC236}">
                <a16:creationId xmlns:a16="http://schemas.microsoft.com/office/drawing/2014/main" id="{6B061767-11C3-4581-BF6B-7EC25A785C5B}"/>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7" name="Picture 16" descr="Enabling a world class Public Service">
            <a:extLst>
              <a:ext uri="{FF2B5EF4-FFF2-40B4-BE49-F238E27FC236}">
                <a16:creationId xmlns:a16="http://schemas.microsoft.com/office/drawing/2014/main" id="{B16549A6-F3E4-4003-A7D2-1225948CF43A}"/>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9" name="Slide Number Placeholder 19">
            <a:extLst>
              <a:ext uri="{FF2B5EF4-FFF2-40B4-BE49-F238E27FC236}">
                <a16:creationId xmlns:a16="http://schemas.microsoft.com/office/drawing/2014/main" id="{62BF99BE-F198-48F6-BED9-F08D753EA0DD}"/>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2989086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3ED38-D7AE-454F-86EB-D7F679E6F2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5C96A17-6567-4948-9C44-77B244408E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reeform: Shape 6">
            <a:extLst>
              <a:ext uri="{FF2B5EF4-FFF2-40B4-BE49-F238E27FC236}">
                <a16:creationId xmlns:a16="http://schemas.microsoft.com/office/drawing/2014/main" id="{4606733A-54F9-49BC-80B3-62173767BFE9}"/>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028E65B2-26DA-4938-9641-58599BA70DB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7B358F41-6D4C-49D5-9531-87080C38D715}"/>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1" name="Picture 10" descr="Enabling a world class Public Service">
            <a:extLst>
              <a:ext uri="{FF2B5EF4-FFF2-40B4-BE49-F238E27FC236}">
                <a16:creationId xmlns:a16="http://schemas.microsoft.com/office/drawing/2014/main" id="{BF4209F8-8C9B-4011-ADB7-302E9FEF82EC}"/>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3" name="Slide Number Placeholder 19">
            <a:extLst>
              <a:ext uri="{FF2B5EF4-FFF2-40B4-BE49-F238E27FC236}">
                <a16:creationId xmlns:a16="http://schemas.microsoft.com/office/drawing/2014/main" id="{983D04E2-8DDD-40FB-9B11-38D9DD6B3E8E}"/>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1217357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593276" y="553913"/>
            <a:ext cx="11010859" cy="4985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 name="Freeform: Shape 4">
            <a:extLst>
              <a:ext uri="{FF2B5EF4-FFF2-40B4-BE49-F238E27FC236}">
                <a16:creationId xmlns:a16="http://schemas.microsoft.com/office/drawing/2014/main" id="{C30D2A04-8A58-4527-A510-465F2DFD2494}"/>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6" name="Picture 5" descr="NSW Government Public Service Commission">
            <a:extLst>
              <a:ext uri="{FF2B5EF4-FFF2-40B4-BE49-F238E27FC236}">
                <a16:creationId xmlns:a16="http://schemas.microsoft.com/office/drawing/2014/main" id="{89305525-4A46-45BB-8A15-F2FC488EBA69}"/>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7" name="Footer Placeholder 4">
            <a:extLst>
              <a:ext uri="{FF2B5EF4-FFF2-40B4-BE49-F238E27FC236}">
                <a16:creationId xmlns:a16="http://schemas.microsoft.com/office/drawing/2014/main" id="{25B6A9B4-2248-4624-B934-BA882314FAB3}"/>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9" name="Picture 8" descr="Enabling a world class Public Service">
            <a:extLst>
              <a:ext uri="{FF2B5EF4-FFF2-40B4-BE49-F238E27FC236}">
                <a16:creationId xmlns:a16="http://schemas.microsoft.com/office/drawing/2014/main" id="{11318562-6AC7-47F7-AA0B-B1D2105DD270}"/>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1" name="Slide Number Placeholder 19">
            <a:extLst>
              <a:ext uri="{FF2B5EF4-FFF2-40B4-BE49-F238E27FC236}">
                <a16:creationId xmlns:a16="http://schemas.microsoft.com/office/drawing/2014/main" id="{DB3690A8-FB09-4680-AC6A-CEC973D4CB18}"/>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392810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Column Content">
  <p:cSld name="3 Column Content">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593276" y="553913"/>
            <a:ext cx="11010859" cy="4985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
          <p:cNvSpPr txBox="1">
            <a:spLocks noGrp="1"/>
          </p:cNvSpPr>
          <p:nvPr>
            <p:ph type="body" idx="1"/>
          </p:nvPr>
        </p:nvSpPr>
        <p:spPr>
          <a:xfrm>
            <a:off x="593275"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
          <p:cNvSpPr txBox="1">
            <a:spLocks noGrp="1"/>
          </p:cNvSpPr>
          <p:nvPr>
            <p:ph type="body" idx="2"/>
          </p:nvPr>
        </p:nvSpPr>
        <p:spPr>
          <a:xfrm>
            <a:off x="4479242"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
          <p:cNvSpPr txBox="1">
            <a:spLocks noGrp="1"/>
          </p:cNvSpPr>
          <p:nvPr>
            <p:ph type="body" idx="3"/>
          </p:nvPr>
        </p:nvSpPr>
        <p:spPr>
          <a:xfrm>
            <a:off x="8373873" y="1853989"/>
            <a:ext cx="3233524" cy="39515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accent1"/>
              </a:buClr>
              <a:buSzPts val="1800"/>
              <a:buNone/>
              <a:defRPr/>
            </a:lvl1pPr>
            <a:lvl2pPr marL="914400" lvl="1" indent="-228600" algn="l">
              <a:lnSpc>
                <a:spcPct val="90000"/>
              </a:lnSpc>
              <a:spcBef>
                <a:spcPts val="800"/>
              </a:spcBef>
              <a:spcAft>
                <a:spcPts val="0"/>
              </a:spcAft>
              <a:buClr>
                <a:schemeClr val="dk2"/>
              </a:buClr>
              <a:buSzPts val="1800"/>
              <a:buNone/>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1"/>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Freeform: Shape 7">
            <a:extLst>
              <a:ext uri="{FF2B5EF4-FFF2-40B4-BE49-F238E27FC236}">
                <a16:creationId xmlns:a16="http://schemas.microsoft.com/office/drawing/2014/main" id="{873F18FF-6886-4D41-BF80-A5646B8A5BE7}"/>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D960DB10-9EAB-4002-87AF-713ACA8C0C04}"/>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D95DBF59-7B92-4B5E-8429-00C468D3BFF7}"/>
              </a:ext>
            </a:extLst>
          </p:cNvPr>
          <p:cNvSpPr>
            <a:spLocks noGrp="1"/>
          </p:cNvSpPr>
          <p:nvPr>
            <p:ph type="ftr" sz="quarter" idx="10"/>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79F1DDC6-0414-431B-805D-D3AC8067447B}"/>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4" name="Slide Number Placeholder 19">
            <a:extLst>
              <a:ext uri="{FF2B5EF4-FFF2-40B4-BE49-F238E27FC236}">
                <a16:creationId xmlns:a16="http://schemas.microsoft.com/office/drawing/2014/main" id="{3C9D7D36-BFE3-4A90-BE2A-77A448AE15EE}"/>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344833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412" y="1876273"/>
            <a:ext cx="11160000" cy="3914928"/>
          </a:xfrm>
        </p:spPr>
        <p:txBody>
          <a:bodyPr/>
          <a:lstStyle>
            <a:lvl1pPr>
              <a:defRPr/>
            </a:lvl1pPr>
          </a:lstStyle>
          <a:p>
            <a:pPr lvl="0"/>
            <a:r>
              <a:rPr lang="en-US"/>
              <a:t>Press the ‘Increase/Decrease’ button under the Home tab to move though the text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36458FA-0178-4667-9065-C8153A934B0E}"/>
              </a:ext>
            </a:extLst>
          </p:cNvPr>
          <p:cNvSpPr>
            <a:spLocks noGrp="1"/>
          </p:cNvSpPr>
          <p:nvPr>
            <p:ph type="title"/>
          </p:nvPr>
        </p:nvSpPr>
        <p:spPr/>
        <p:txBody>
          <a:bodyPr/>
          <a:lstStyle/>
          <a:p>
            <a:r>
              <a:rPr lang="en-US"/>
              <a:t>Click to edit Master title style</a:t>
            </a:r>
            <a:endParaRPr lang="en-AU"/>
          </a:p>
        </p:txBody>
      </p:sp>
      <p:sp>
        <p:nvSpPr>
          <p:cNvPr id="8" name="Freeform: Shape 7">
            <a:extLst>
              <a:ext uri="{FF2B5EF4-FFF2-40B4-BE49-F238E27FC236}">
                <a16:creationId xmlns:a16="http://schemas.microsoft.com/office/drawing/2014/main" id="{FDB6DEC1-E5C3-497E-8321-F01E92418002}"/>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9" name="Picture 8" descr="NSW Government Public Service Commission">
            <a:extLst>
              <a:ext uri="{FF2B5EF4-FFF2-40B4-BE49-F238E27FC236}">
                <a16:creationId xmlns:a16="http://schemas.microsoft.com/office/drawing/2014/main" id="{241BB943-9BCF-4F91-AC48-30B0633342DA}"/>
              </a:ext>
            </a:extLst>
          </p:cNvPr>
          <p:cNvPicPr>
            <a:picLocks noChangeAspect="1"/>
          </p:cNvPicPr>
          <p:nvPr userDrawn="1"/>
        </p:nvPicPr>
        <p:blipFill>
          <a:blip r:embed="rId2"/>
          <a:stretch>
            <a:fillRect/>
          </a:stretch>
        </p:blipFill>
        <p:spPr>
          <a:xfrm>
            <a:off x="449323" y="6145222"/>
            <a:ext cx="1395603" cy="535686"/>
          </a:xfrm>
          <a:prstGeom prst="rect">
            <a:avLst/>
          </a:prstGeom>
        </p:spPr>
      </p:pic>
      <p:sp>
        <p:nvSpPr>
          <p:cNvPr id="10" name="Footer Placeholder 4">
            <a:extLst>
              <a:ext uri="{FF2B5EF4-FFF2-40B4-BE49-F238E27FC236}">
                <a16:creationId xmlns:a16="http://schemas.microsoft.com/office/drawing/2014/main" id="{D20A36A5-2D24-4DBE-9E64-74E3A2FA3354}"/>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2" name="Picture 11" descr="Enabling a world class Public Service">
            <a:extLst>
              <a:ext uri="{FF2B5EF4-FFF2-40B4-BE49-F238E27FC236}">
                <a16:creationId xmlns:a16="http://schemas.microsoft.com/office/drawing/2014/main" id="{434633E7-F8AF-4B5F-99F6-B5FB5ED1E259}"/>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804281" y="6142050"/>
            <a:ext cx="1130300" cy="546100"/>
          </a:xfrm>
          <a:prstGeom prst="rect">
            <a:avLst/>
          </a:prstGeom>
        </p:spPr>
      </p:pic>
      <p:sp>
        <p:nvSpPr>
          <p:cNvPr id="14" name="Slide Number Placeholder 19">
            <a:extLst>
              <a:ext uri="{FF2B5EF4-FFF2-40B4-BE49-F238E27FC236}">
                <a16:creationId xmlns:a16="http://schemas.microsoft.com/office/drawing/2014/main" id="{80771D9B-2FFD-4705-BFB6-FF5141233E3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52792D9D-652E-4EC2-934C-AA70119B3570}" type="slidenum">
              <a:rPr lang="en-GB" smtClean="0"/>
              <a:pPr/>
              <a:t>‹#›</a:t>
            </a:fld>
            <a:endParaRPr lang="en-GB" dirty="0"/>
          </a:p>
        </p:txBody>
      </p:sp>
    </p:spTree>
    <p:extLst>
      <p:ext uri="{BB962C8B-B14F-4D97-AF65-F5344CB8AC3E}">
        <p14:creationId xmlns:p14="http://schemas.microsoft.com/office/powerpoint/2010/main" val="257233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D7AD-6AA5-458F-A901-783813081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674F7FB-08FA-4847-BE5F-5A51F2501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387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0D71-AF3B-4C27-ABDF-FADBD8DCD12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D201E4D-312B-43F1-BA24-ADB1F17F13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743116F-B728-4215-A9AE-2C03675018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2602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3587-26EC-4A77-9FDE-84BA21614B9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A416D28-06F1-43D2-A450-46BE739FCC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337D0-65FF-4A5A-892F-A5DDFAB69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7A86AA2-4C80-417F-81F2-F13EB435A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2A998-DFD2-41CE-9670-FAC46E6EB0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6581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DAFB-18A9-4838-9014-BFB86724823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10318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5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2D2-10CC-42D1-9DC4-B377717C0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70FDD60-B63B-4217-9448-8447E17B23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EAB02B1-8A08-4466-95C2-A6B15C4A7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5182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AFEA-9051-4F7D-82B1-C1A57315B1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9BF5B24-E647-40D5-ABFB-708D30978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57F6045-5E93-4A45-BD4D-927384CAD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259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emf"/><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9034CC-CBD8-482F-B7EC-9585426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2B12706-78D5-4433-A870-26A3542C6F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reeform: Shape 6">
            <a:extLst>
              <a:ext uri="{FF2B5EF4-FFF2-40B4-BE49-F238E27FC236}">
                <a16:creationId xmlns:a16="http://schemas.microsoft.com/office/drawing/2014/main" id="{C96DB224-FD7B-4718-9ED3-61C7283BA902}"/>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8" name="Picture 7" descr="NSW Government Public Service Commission">
            <a:extLst>
              <a:ext uri="{FF2B5EF4-FFF2-40B4-BE49-F238E27FC236}">
                <a16:creationId xmlns:a16="http://schemas.microsoft.com/office/drawing/2014/main" id="{100779C7-1261-4FE1-A07D-9FB3F693E50C}"/>
              </a:ext>
            </a:extLst>
          </p:cNvPr>
          <p:cNvPicPr>
            <a:picLocks noChangeAspect="1"/>
          </p:cNvPicPr>
          <p:nvPr userDrawn="1"/>
        </p:nvPicPr>
        <p:blipFill>
          <a:blip r:embed="rId17"/>
          <a:stretch>
            <a:fillRect/>
          </a:stretch>
        </p:blipFill>
        <p:spPr>
          <a:xfrm>
            <a:off x="449323" y="6145222"/>
            <a:ext cx="1395603" cy="535686"/>
          </a:xfrm>
          <a:prstGeom prst="rect">
            <a:avLst/>
          </a:prstGeom>
        </p:spPr>
      </p:pic>
      <p:sp>
        <p:nvSpPr>
          <p:cNvPr id="9" name="Footer Placeholder 4">
            <a:extLst>
              <a:ext uri="{FF2B5EF4-FFF2-40B4-BE49-F238E27FC236}">
                <a16:creationId xmlns:a16="http://schemas.microsoft.com/office/drawing/2014/main" id="{6FA9036B-44CD-43B2-AD46-59F294F40F09}"/>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10" name="Picture 9" descr="Enabling a world class Public Service">
            <a:extLst>
              <a:ext uri="{FF2B5EF4-FFF2-40B4-BE49-F238E27FC236}">
                <a16:creationId xmlns:a16="http://schemas.microsoft.com/office/drawing/2014/main" id="{87B35B36-2D8E-43A5-BBDA-31AEC6686EB8}"/>
              </a:ext>
              <a:ext uri="{C183D7F6-B498-43B3-948B-1728B52AA6E4}">
                <adec:decorative xmlns:adec="http://schemas.microsoft.com/office/drawing/2017/decorative" val="0"/>
              </a:ext>
            </a:extLst>
          </p:cNvPr>
          <p:cNvPicPr>
            <a:picLocks noChangeAspect="1"/>
          </p:cNvPicPr>
          <p:nvPr userDrawn="1"/>
        </p:nvPicPr>
        <p:blipFill>
          <a:blip r:embed="rId18"/>
          <a:stretch>
            <a:fillRect/>
          </a:stretch>
        </p:blipFill>
        <p:spPr>
          <a:xfrm>
            <a:off x="9804281" y="6142050"/>
            <a:ext cx="1130300" cy="546100"/>
          </a:xfrm>
          <a:prstGeom prst="rect">
            <a:avLst/>
          </a:prstGeom>
        </p:spPr>
      </p:pic>
    </p:spTree>
    <p:extLst>
      <p:ext uri="{BB962C8B-B14F-4D97-AF65-F5344CB8AC3E}">
        <p14:creationId xmlns:p14="http://schemas.microsoft.com/office/powerpoint/2010/main" val="355896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A88E3C-3059-4338-B5C2-D17D620676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C73FB0E-A904-46E7-A068-9965AC607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Freeform: Shape 18">
            <a:extLst>
              <a:ext uri="{FF2B5EF4-FFF2-40B4-BE49-F238E27FC236}">
                <a16:creationId xmlns:a16="http://schemas.microsoft.com/office/drawing/2014/main" id="{D93E36AA-5C93-4C56-918E-C1570DB5352A}"/>
              </a:ext>
              <a:ext uri="{C183D7F6-B498-43B3-948B-1728B52AA6E4}">
                <adec:decorative xmlns:adec="http://schemas.microsoft.com/office/drawing/2017/decorative" val="1"/>
              </a:ext>
            </a:extLst>
          </p:cNvPr>
          <p:cNvSpPr/>
          <p:nvPr userDrawn="1"/>
        </p:nvSpPr>
        <p:spPr>
          <a:xfrm>
            <a:off x="0" y="6134400"/>
            <a:ext cx="11433331" cy="541502"/>
          </a:xfrm>
          <a:custGeom>
            <a:avLst/>
            <a:gdLst>
              <a:gd name="connsiteX0" fmla="*/ 0 w 11433331"/>
              <a:gd name="connsiteY0" fmla="*/ 0 h 541502"/>
              <a:gd name="connsiteX1" fmla="*/ 11144056 w 11433331"/>
              <a:gd name="connsiteY1" fmla="*/ 0 h 541502"/>
              <a:gd name="connsiteX2" fmla="*/ 11155437 w 11433331"/>
              <a:gd name="connsiteY2" fmla="*/ 2298 h 541502"/>
              <a:gd name="connsiteX3" fmla="*/ 11163331 w 11433331"/>
              <a:gd name="connsiteY3" fmla="*/ 1502 h 541502"/>
              <a:gd name="connsiteX4" fmla="*/ 11433331 w 11433331"/>
              <a:gd name="connsiteY4" fmla="*/ 271502 h 541502"/>
              <a:gd name="connsiteX5" fmla="*/ 11433331 w 11433331"/>
              <a:gd name="connsiteY5" fmla="*/ 541502 h 541502"/>
              <a:gd name="connsiteX6" fmla="*/ 11163331 w 11433331"/>
              <a:gd name="connsiteY6" fmla="*/ 541502 h 541502"/>
              <a:gd name="connsiteX7" fmla="*/ 11148431 w 11433331"/>
              <a:gd name="connsiteY7" fmla="*/ 540000 h 541502"/>
              <a:gd name="connsiteX8" fmla="*/ 0 w 11433331"/>
              <a:gd name="connsiteY8" fmla="*/ 540000 h 54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3331" h="541502">
                <a:moveTo>
                  <a:pt x="0" y="0"/>
                </a:moveTo>
                <a:lnTo>
                  <a:pt x="11144056" y="0"/>
                </a:lnTo>
                <a:lnTo>
                  <a:pt x="11155437" y="2298"/>
                </a:lnTo>
                <a:lnTo>
                  <a:pt x="11163331" y="1502"/>
                </a:lnTo>
                <a:cubicBezTo>
                  <a:pt x="11312448" y="1502"/>
                  <a:pt x="11433331" y="122385"/>
                  <a:pt x="11433331" y="271502"/>
                </a:cubicBezTo>
                <a:lnTo>
                  <a:pt x="11433331" y="541502"/>
                </a:lnTo>
                <a:lnTo>
                  <a:pt x="11163331" y="541502"/>
                </a:lnTo>
                <a:lnTo>
                  <a:pt x="11148431" y="540000"/>
                </a:lnTo>
                <a:lnTo>
                  <a:pt x="0" y="540000"/>
                </a:lnTo>
                <a:close/>
              </a:path>
            </a:pathLst>
          </a:custGeom>
          <a:solidFill>
            <a:srgbClr val="E8E6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Regular"/>
            </a:endParaRPr>
          </a:p>
        </p:txBody>
      </p:sp>
      <p:pic>
        <p:nvPicPr>
          <p:cNvPr id="20" name="Picture 19" descr="NSW Government Public Service Commission">
            <a:extLst>
              <a:ext uri="{FF2B5EF4-FFF2-40B4-BE49-F238E27FC236}">
                <a16:creationId xmlns:a16="http://schemas.microsoft.com/office/drawing/2014/main" id="{16947F2A-06BA-4CAC-B868-CE5D566C8510}"/>
              </a:ext>
            </a:extLst>
          </p:cNvPr>
          <p:cNvPicPr>
            <a:picLocks noChangeAspect="1"/>
          </p:cNvPicPr>
          <p:nvPr userDrawn="1"/>
        </p:nvPicPr>
        <p:blipFill>
          <a:blip r:embed="rId16"/>
          <a:stretch>
            <a:fillRect/>
          </a:stretch>
        </p:blipFill>
        <p:spPr>
          <a:xfrm>
            <a:off x="449323" y="6145222"/>
            <a:ext cx="1395603" cy="535686"/>
          </a:xfrm>
          <a:prstGeom prst="rect">
            <a:avLst/>
          </a:prstGeom>
        </p:spPr>
      </p:pic>
      <p:sp>
        <p:nvSpPr>
          <p:cNvPr id="21" name="Footer Placeholder 4">
            <a:extLst>
              <a:ext uri="{FF2B5EF4-FFF2-40B4-BE49-F238E27FC236}">
                <a16:creationId xmlns:a16="http://schemas.microsoft.com/office/drawing/2014/main" id="{C7471D0F-9665-44D2-B9A8-431698EF255D}"/>
              </a:ext>
            </a:extLst>
          </p:cNvPr>
          <p:cNvSpPr>
            <a:spLocks noGrp="1"/>
          </p:cNvSpPr>
          <p:nvPr>
            <p:ph type="ftr" sz="quarter" idx="3"/>
          </p:nvPr>
        </p:nvSpPr>
        <p:spPr>
          <a:xfrm>
            <a:off x="2120900" y="6237078"/>
            <a:ext cx="4197956" cy="305674"/>
          </a:xfrm>
          <a:prstGeom prst="rect">
            <a:avLst/>
          </a:prstGeom>
        </p:spPr>
        <p:txBody>
          <a:bodyPr vert="horz" lIns="91440" tIns="45720" rIns="0" bIns="45720" rtlCol="0" anchor="ctr"/>
          <a:lstStyle>
            <a:lvl1pPr algn="r">
              <a:defRPr sz="1100" b="1">
                <a:solidFill>
                  <a:schemeClr val="tx2"/>
                </a:solidFill>
              </a:defRPr>
            </a:lvl1pPr>
          </a:lstStyle>
          <a:p>
            <a:r>
              <a:rPr lang="en-US" dirty="0"/>
              <a:t>Title: Go to Insert&gt;Header &amp; Footer to edit</a:t>
            </a:r>
            <a:endParaRPr lang="en-GB" dirty="0"/>
          </a:p>
        </p:txBody>
      </p:sp>
      <p:pic>
        <p:nvPicPr>
          <p:cNvPr id="23" name="Picture 22" descr="Enabling a world class Public Service">
            <a:extLst>
              <a:ext uri="{FF2B5EF4-FFF2-40B4-BE49-F238E27FC236}">
                <a16:creationId xmlns:a16="http://schemas.microsoft.com/office/drawing/2014/main" id="{CE4374A9-E64D-4A71-9B59-CCAAF77690E1}"/>
              </a:ext>
              <a:ext uri="{C183D7F6-B498-43B3-948B-1728B52AA6E4}">
                <adec:decorative xmlns:adec="http://schemas.microsoft.com/office/drawing/2017/decorative" val="0"/>
              </a:ext>
            </a:extLst>
          </p:cNvPr>
          <p:cNvPicPr>
            <a:picLocks noChangeAspect="1"/>
          </p:cNvPicPr>
          <p:nvPr userDrawn="1"/>
        </p:nvPicPr>
        <p:blipFill>
          <a:blip r:embed="rId17"/>
          <a:stretch>
            <a:fillRect/>
          </a:stretch>
        </p:blipFill>
        <p:spPr>
          <a:xfrm>
            <a:off x="9804281" y="6142050"/>
            <a:ext cx="1130300" cy="546100"/>
          </a:xfrm>
          <a:prstGeom prst="rect">
            <a:avLst/>
          </a:prstGeom>
        </p:spPr>
      </p:pic>
      <p:sp>
        <p:nvSpPr>
          <p:cNvPr id="24" name="Slide Number Placeholder 19">
            <a:extLst>
              <a:ext uri="{FF2B5EF4-FFF2-40B4-BE49-F238E27FC236}">
                <a16:creationId xmlns:a16="http://schemas.microsoft.com/office/drawing/2014/main" id="{C2024ACB-0268-4080-8DE5-3126C56751B0}"/>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2506862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youtu.be/AmUdJWIch54" TargetMode="External"/><Relationship Id="rId7" Type="http://schemas.openxmlformats.org/officeDocument/2006/relationships/hyperlink" Target="https://www.linkedin.com/groups/13600399/" TargetMode="External"/><Relationship Id="rId2" Type="http://schemas.openxmlformats.org/officeDocument/2006/relationships/hyperlink" Target="https://www.psc.nsw.gov.au/employment-portal/organisational-design/strategic-workforce-planning/strategic-workforce-planning-framework/the-strategic-workforce-planning-cycle/the-strategic-workforce-planning-cycle" TargetMode="External"/><Relationship Id="rId1" Type="http://schemas.openxmlformats.org/officeDocument/2006/relationships/slideLayout" Target="../slideLayouts/slideLayout22.xml"/><Relationship Id="rId6" Type="http://schemas.openxmlformats.org/officeDocument/2006/relationships/hyperlink" Target="https://www.youtube.com/watch?v=00Y8VjNxk8M&amp;feature=youtu.be" TargetMode="External"/><Relationship Id="rId11" Type="http://schemas.openxmlformats.org/officeDocument/2006/relationships/image" Target="../media/image4.png"/><Relationship Id="rId5" Type="http://schemas.openxmlformats.org/officeDocument/2006/relationships/hyperlink" Target="https://youtu.be/o-CUhb4j9XQ" TargetMode="External"/><Relationship Id="rId10" Type="http://schemas.openxmlformats.org/officeDocument/2006/relationships/image" Target="../media/image8.png"/><Relationship Id="rId4" Type="http://schemas.openxmlformats.org/officeDocument/2006/relationships/hyperlink" Target="https://youtu.be/ThP-3O8VDpY" TargetMode="External"/><Relationship Id="rId9" Type="http://schemas.openxmlformats.org/officeDocument/2006/relationships/hyperlink" Target="https://www.nsw.ipaa.org.au/Shared_Content/Events/Event_Display.aspx?EventKey=20210202E1&amp;WebsiteKey=1ece817c-d23e-4b21-a7bd-d835b2dc19f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sc.nsw.gov.au/workforce-management/strategic-workforce-planning/the-strategic-workforce-planning-cycle" TargetMode="External"/><Relationship Id="rId2" Type="http://schemas.openxmlformats.org/officeDocument/2006/relationships/hyperlink" Target="https://www.psc.nsw.gov.au/workforce-management/strategic-workforce-planning/the-strategic-workforce-planning-cycle/core-requirement-1-align" TargetMode="Externa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hyperlink" Target="mailto:swp@psc.nsw.gov.au" TargetMode="External"/><Relationship Id="rId4" Type="http://schemas.openxmlformats.org/officeDocument/2006/relationships/hyperlink" Target="https://www.nsw.ipaa.org.au/Shared_Content/Events/Event_Display.aspx?EventKey=20210202E1&amp;WebsiteKey=1ece817c-d23e-4b21-a7bd-d835b2dc19f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sc.nsw.gov.au/employment-portal/organisational-design/strategic-workforce-planning/strategic-workforce-planning-framework/the-strategic-workforce-planning-cycle/the-strategic-workforce-planning-cycle" TargetMode="External"/><Relationship Id="rId2" Type="http://schemas.openxmlformats.org/officeDocument/2006/relationships/hyperlink" Target="https://www.psc.nsw.gov.au/workforce-management/strategic-workforce-planning/the-strategic-workforce-planning-cycle/core-requirement-1-align"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psc.nsw.gov.au/workforce-management/strategic-workforce-planning/the-strategic-workforce-planning-cycle" TargetMode="External"/><Relationship Id="rId2" Type="http://schemas.openxmlformats.org/officeDocument/2006/relationships/hyperlink" Target="https://www.psc.nsw.gov.au/workforce-management/strategic-workforce-planning/the-strategic-workforce-planning-cycle/core-requirement-1-align"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D877F09B-85D0-432E-9338-F30A53EA512D}"/>
              </a:ext>
            </a:extLst>
          </p:cNvPr>
          <p:cNvSpPr>
            <a:spLocks noGrp="1"/>
          </p:cNvSpPr>
          <p:nvPr>
            <p:ph type="subTitle" idx="1"/>
          </p:nvPr>
        </p:nvSpPr>
        <p:spPr/>
        <p:txBody>
          <a:bodyPr/>
          <a:lstStyle/>
          <a:p>
            <a:r>
              <a:rPr lang="en-AU" dirty="0"/>
              <a:t>Tool for the ‘align’ stage of the strategic workforce planning cycle</a:t>
            </a:r>
          </a:p>
        </p:txBody>
      </p:sp>
      <p:sp>
        <p:nvSpPr>
          <p:cNvPr id="5" name="Title 4">
            <a:extLst>
              <a:ext uri="{FF2B5EF4-FFF2-40B4-BE49-F238E27FC236}">
                <a16:creationId xmlns:a16="http://schemas.microsoft.com/office/drawing/2014/main" id="{8DF7369C-E7ED-41C3-A700-78565B4EF59B}"/>
              </a:ext>
            </a:extLst>
          </p:cNvPr>
          <p:cNvSpPr>
            <a:spLocks noGrp="1"/>
          </p:cNvSpPr>
          <p:nvPr>
            <p:ph type="title"/>
          </p:nvPr>
        </p:nvSpPr>
        <p:spPr/>
        <p:txBody>
          <a:bodyPr/>
          <a:lstStyle/>
          <a:p>
            <a:r>
              <a:rPr lang="en-AU" dirty="0"/>
              <a:t>Effective communication</a:t>
            </a:r>
          </a:p>
        </p:txBody>
      </p:sp>
    </p:spTree>
    <p:extLst>
      <p:ext uri="{BB962C8B-B14F-4D97-AF65-F5344CB8AC3E}">
        <p14:creationId xmlns:p14="http://schemas.microsoft.com/office/powerpoint/2010/main" val="300251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12" name="Google Shape;212;p12">
            <a:extLst>
              <a:ext uri="{C183D7F6-B498-43B3-948B-1728B52AA6E4}">
                <adec:decorative xmlns:adec="http://schemas.microsoft.com/office/drawing/2017/decorative" val="1"/>
              </a:ext>
            </a:extLst>
          </p:cNvPr>
          <p:cNvSpPr/>
          <p:nvPr/>
        </p:nvSpPr>
        <p:spPr>
          <a:xfrm>
            <a:off x="1790293" y="5013877"/>
            <a:ext cx="37668" cy="0"/>
          </a:xfrm>
          <a:custGeom>
            <a:avLst/>
            <a:gdLst/>
            <a:ahLst/>
            <a:cxnLst/>
            <a:rect l="l" t="t" r="r" b="b"/>
            <a:pathLst>
              <a:path w="73818" h="151438" extrusionOk="0">
                <a:moveTo>
                  <a:pt x="73818" y="0"/>
                </a:moveTo>
                <a:lnTo>
                  <a:pt x="73818" y="0"/>
                </a:lnTo>
                <a:lnTo>
                  <a:pt x="46540" y="0"/>
                </a:lnTo>
                <a:cubicBezTo>
                  <a:pt x="19190" y="0"/>
                  <a:pt x="0" y="0"/>
                  <a:pt x="0" y="0"/>
                </a:cubicBezTo>
                <a:cubicBezTo>
                  <a:pt x="0" y="0"/>
                  <a:pt x="19190" y="0"/>
                  <a:pt x="46540" y="0"/>
                </a:cubicBezTo>
                <a:lnTo>
                  <a:pt x="73818" y="0"/>
                </a:lnTo>
                <a:close/>
              </a:path>
            </a:pathLst>
          </a:custGeom>
          <a:solidFill>
            <a:srgbClr val="246E24"/>
          </a:solidFill>
          <a:ln>
            <a:noFill/>
          </a:ln>
        </p:spPr>
        <p:txBody>
          <a:bodyPr spcFirstLastPara="1" wrap="square" lIns="68569" tIns="34275" rIns="68569" bIns="34275" anchor="ctr" anchorCtr="0">
            <a:noAutofit/>
          </a:bodyPr>
          <a:lstStyle/>
          <a:p>
            <a:pPr algn="ctr"/>
            <a:endParaRPr sz="825">
              <a:solidFill>
                <a:schemeClr val="lt1"/>
              </a:solidFill>
              <a:latin typeface="Arial" panose="020B0604020202020204" pitchFamily="34" charset="0"/>
              <a:cs typeface="Arial" panose="020B0604020202020204" pitchFamily="34" charset="0"/>
            </a:endParaRPr>
          </a:p>
        </p:txBody>
      </p:sp>
      <p:sp>
        <p:nvSpPr>
          <p:cNvPr id="218" name="Google Shape;218;p12">
            <a:extLst>
              <a:ext uri="{C183D7F6-B498-43B3-948B-1728B52AA6E4}">
                <adec:decorative xmlns:adec="http://schemas.microsoft.com/office/drawing/2017/decorative" val="1"/>
              </a:ext>
            </a:extLst>
          </p:cNvPr>
          <p:cNvSpPr/>
          <p:nvPr/>
        </p:nvSpPr>
        <p:spPr>
          <a:xfrm>
            <a:off x="1795365" y="2366391"/>
            <a:ext cx="37668" cy="0"/>
          </a:xfrm>
          <a:custGeom>
            <a:avLst/>
            <a:gdLst/>
            <a:ahLst/>
            <a:cxnLst/>
            <a:rect l="l" t="t" r="r" b="b"/>
            <a:pathLst>
              <a:path w="73818" h="151438" extrusionOk="0">
                <a:moveTo>
                  <a:pt x="73818" y="0"/>
                </a:moveTo>
                <a:lnTo>
                  <a:pt x="73818" y="0"/>
                </a:lnTo>
                <a:lnTo>
                  <a:pt x="46540" y="0"/>
                </a:lnTo>
                <a:cubicBezTo>
                  <a:pt x="19190" y="0"/>
                  <a:pt x="0" y="0"/>
                  <a:pt x="0" y="0"/>
                </a:cubicBezTo>
                <a:cubicBezTo>
                  <a:pt x="0" y="0"/>
                  <a:pt x="19190" y="0"/>
                  <a:pt x="46540" y="0"/>
                </a:cubicBezTo>
                <a:lnTo>
                  <a:pt x="73818" y="0"/>
                </a:lnTo>
                <a:close/>
              </a:path>
            </a:pathLst>
          </a:custGeom>
          <a:solidFill>
            <a:srgbClr val="246E24"/>
          </a:solidFill>
          <a:ln>
            <a:noFill/>
          </a:ln>
        </p:spPr>
        <p:txBody>
          <a:bodyPr spcFirstLastPara="1" wrap="square" lIns="68569" tIns="34275" rIns="68569" bIns="34275" anchor="ctr" anchorCtr="0">
            <a:noAutofit/>
          </a:bodyPr>
          <a:lstStyle/>
          <a:p>
            <a:pPr algn="ctr"/>
            <a:endParaRPr sz="825">
              <a:solidFill>
                <a:schemeClr val="lt1"/>
              </a:solidFill>
              <a:latin typeface="Arial" panose="020B0604020202020204" pitchFamily="34" charset="0"/>
              <a:cs typeface="Arial" panose="020B0604020202020204" pitchFamily="34" charset="0"/>
            </a:endParaRPr>
          </a:p>
        </p:txBody>
      </p:sp>
      <p:sp>
        <p:nvSpPr>
          <p:cNvPr id="34" name="Google Shape;809;p58">
            <a:extLst>
              <a:ext uri="{FF2B5EF4-FFF2-40B4-BE49-F238E27FC236}">
                <a16:creationId xmlns:a16="http://schemas.microsoft.com/office/drawing/2014/main" id="{7A2185E9-EE25-4B45-A330-E97971000010}"/>
              </a:ext>
            </a:extLst>
          </p:cNvPr>
          <p:cNvSpPr txBox="1">
            <a:spLocks noGrp="1"/>
          </p:cNvSpPr>
          <p:nvPr>
            <p:ph type="title" idx="4294967295"/>
          </p:nvPr>
        </p:nvSpPr>
        <p:spPr>
          <a:xfrm>
            <a:off x="1123657" y="322928"/>
            <a:ext cx="10042099" cy="4113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6E286B"/>
              </a:buClr>
              <a:buSzPts val="3200"/>
              <a:defRPr/>
            </a:pPr>
            <a:r>
              <a:rPr lang="en-US" sz="2800" b="1" dirty="0">
                <a:solidFill>
                  <a:srgbClr val="3E2C56"/>
                </a:solidFill>
                <a:latin typeface="Arial" panose="020B0604020202020204" pitchFamily="34" charset="0"/>
                <a:ea typeface="+mn-ea"/>
                <a:cs typeface="Arial" panose="020B0604020202020204" pitchFamily="34" charset="0"/>
              </a:rPr>
              <a:t>2) Preparing to engage your stakeholder tool</a:t>
            </a:r>
          </a:p>
        </p:txBody>
      </p:sp>
      <p:sp>
        <p:nvSpPr>
          <p:cNvPr id="3" name="TextBox 2">
            <a:extLst>
              <a:ext uri="{FF2B5EF4-FFF2-40B4-BE49-F238E27FC236}">
                <a16:creationId xmlns:a16="http://schemas.microsoft.com/office/drawing/2014/main" id="{304A09CF-6046-4054-88BE-E80535304639}"/>
              </a:ext>
            </a:extLst>
          </p:cNvPr>
          <p:cNvSpPr txBox="1"/>
          <p:nvPr/>
        </p:nvSpPr>
        <p:spPr>
          <a:xfrm>
            <a:off x="1447863" y="760536"/>
            <a:ext cx="8077137" cy="523220"/>
          </a:xfrm>
          <a:prstGeom prst="rect">
            <a:avLst/>
          </a:prstGeom>
          <a:noFill/>
        </p:spPr>
        <p:txBody>
          <a:bodyPr wrap="square" rtlCol="0">
            <a:spAutoFit/>
          </a:bodyPr>
          <a:lstStyle/>
          <a:p>
            <a:pPr marL="0" lvl="8">
              <a:buSzPts val="1000"/>
            </a:pPr>
            <a:r>
              <a:rPr lang="en-US" sz="1400" dirty="0">
                <a:solidFill>
                  <a:srgbClr val="783875"/>
                </a:solidFill>
                <a:latin typeface="Arial"/>
                <a:cs typeface="Arial"/>
              </a:rPr>
              <a:t>Use this template to capture your thoughts and ideas and build a plan below to engage and influence your executives on your organisation’s workforce problems.</a:t>
            </a:r>
          </a:p>
        </p:txBody>
      </p:sp>
      <p:sp>
        <p:nvSpPr>
          <p:cNvPr id="2" name="Rectangle 1">
            <a:extLst>
              <a:ext uri="{FF2B5EF4-FFF2-40B4-BE49-F238E27FC236}">
                <a16:creationId xmlns:a16="http://schemas.microsoft.com/office/drawing/2014/main" id="{BAC9C586-4F2E-4E11-B391-1C46D650014E}"/>
              </a:ext>
            </a:extLst>
          </p:cNvPr>
          <p:cNvSpPr/>
          <p:nvPr/>
        </p:nvSpPr>
        <p:spPr>
          <a:xfrm>
            <a:off x="361400" y="1425826"/>
            <a:ext cx="11490251" cy="3783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Arial" panose="020B0604020202020204" pitchFamily="34" charset="0"/>
                <a:cs typeface="Arial" panose="020B0604020202020204" pitchFamily="34" charset="0"/>
              </a:rPr>
              <a:t>Workforce gaps and challenges identified: </a:t>
            </a:r>
            <a:endParaRPr lang="en-AU" sz="1600" b="1" dirty="0">
              <a:solidFill>
                <a:schemeClr val="tx1"/>
              </a:solidFill>
              <a:latin typeface="Arial" panose="020B0604020202020204" pitchFamily="34" charset="0"/>
              <a:cs typeface="Arial" panose="020B0604020202020204" pitchFamily="34" charset="0"/>
            </a:endParaRPr>
          </a:p>
        </p:txBody>
      </p:sp>
      <p:grpSp>
        <p:nvGrpSpPr>
          <p:cNvPr id="9" name="Group 8" descr="This section lists questions to help you prepare to engage your stakeholder, by establishing the context, knowing your audience, and building the case.">
            <a:extLst>
              <a:ext uri="{FF2B5EF4-FFF2-40B4-BE49-F238E27FC236}">
                <a16:creationId xmlns:a16="http://schemas.microsoft.com/office/drawing/2014/main" id="{5B236FBC-F5B2-4D49-ADA3-1912DAAC05D6}"/>
              </a:ext>
              <a:ext uri="{C183D7F6-B498-43B3-948B-1728B52AA6E4}">
                <adec:decorative xmlns:adec="http://schemas.microsoft.com/office/drawing/2017/decorative" val="0"/>
              </a:ext>
            </a:extLst>
          </p:cNvPr>
          <p:cNvGrpSpPr/>
          <p:nvPr/>
        </p:nvGrpSpPr>
        <p:grpSpPr>
          <a:xfrm>
            <a:off x="361399" y="1881772"/>
            <a:ext cx="11502714" cy="3923588"/>
            <a:chOff x="702364" y="2075017"/>
            <a:chExt cx="11194865" cy="4102748"/>
          </a:xfrm>
        </p:grpSpPr>
        <p:sp>
          <p:nvSpPr>
            <p:cNvPr id="207" name="Google Shape;207;p12"/>
            <p:cNvSpPr/>
            <p:nvPr/>
          </p:nvSpPr>
          <p:spPr>
            <a:xfrm>
              <a:off x="702364" y="4815389"/>
              <a:ext cx="1003272" cy="1362375"/>
            </a:xfrm>
            <a:prstGeom prst="rect">
              <a:avLst/>
            </a:prstGeom>
            <a:solidFill>
              <a:srgbClr val="00857C"/>
            </a:solidFill>
            <a:ln>
              <a:solidFill>
                <a:srgbClr val="00857C"/>
              </a:solidFill>
            </a:ln>
          </p:spPr>
          <p:txBody>
            <a:bodyPr spcFirstLastPara="1" wrap="square" lIns="0" tIns="0" rIns="0" bIns="0" anchor="ctr" anchorCtr="0">
              <a:noAutofit/>
            </a:bodyPr>
            <a:lstStyle/>
            <a:p>
              <a:pPr algn="ctr"/>
              <a:r>
                <a:rPr lang="en-US" sz="1200" b="1">
                  <a:solidFill>
                    <a:schemeClr val="lt1"/>
                  </a:solidFill>
                  <a:latin typeface="Arial"/>
                  <a:cs typeface="Arial"/>
                </a:rPr>
                <a:t>Build </a:t>
              </a:r>
              <a:br>
                <a:rPr lang="en-US" sz="1200" b="1">
                  <a:latin typeface="Arial" panose="020B0604020202020204" pitchFamily="34" charset="0"/>
                  <a:cs typeface="Arial" panose="020B0604020202020204" pitchFamily="34" charset="0"/>
                </a:rPr>
              </a:br>
              <a:r>
                <a:rPr lang="en-US" sz="1200" b="1">
                  <a:solidFill>
                    <a:schemeClr val="lt1"/>
                  </a:solidFill>
                  <a:latin typeface="Arial"/>
                  <a:cs typeface="Arial"/>
                </a:rPr>
                <a:t>the case</a:t>
              </a:r>
              <a:endParaRPr lang="en-US" sz="1200">
                <a:solidFill>
                  <a:schemeClr val="lt1"/>
                </a:solidFill>
                <a:latin typeface="Arial"/>
                <a:cs typeface="Arial"/>
              </a:endParaRPr>
            </a:p>
            <a:p>
              <a:pPr algn="ctr"/>
              <a:r>
                <a:rPr lang="en-US" sz="3200" b="1">
                  <a:solidFill>
                    <a:schemeClr val="lt1"/>
                  </a:solidFill>
                  <a:latin typeface="Arial" panose="020B0604020202020204" pitchFamily="34" charset="0"/>
                  <a:cs typeface="Arial" panose="020B0604020202020204" pitchFamily="34" charset="0"/>
                </a:rPr>
                <a:t>3</a:t>
              </a:r>
              <a:endParaRPr sz="120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0BEC68D0-C57D-4417-B60D-4072C817C2C5}"/>
                </a:ext>
              </a:extLst>
            </p:cNvPr>
            <p:cNvGrpSpPr/>
            <p:nvPr/>
          </p:nvGrpSpPr>
          <p:grpSpPr>
            <a:xfrm>
              <a:off x="705776" y="2075017"/>
              <a:ext cx="11191453" cy="4102748"/>
              <a:chOff x="705776" y="2075017"/>
              <a:chExt cx="11191453" cy="4102748"/>
            </a:xfrm>
          </p:grpSpPr>
          <p:sp>
            <p:nvSpPr>
              <p:cNvPr id="200" name="Google Shape;200;p12"/>
              <p:cNvSpPr/>
              <p:nvPr/>
            </p:nvSpPr>
            <p:spPr>
              <a:xfrm>
                <a:off x="705776" y="2075017"/>
                <a:ext cx="1003272" cy="1269000"/>
              </a:xfrm>
              <a:prstGeom prst="rect">
                <a:avLst/>
              </a:prstGeom>
              <a:solidFill>
                <a:srgbClr val="517085"/>
              </a:solidFill>
              <a:ln>
                <a:solidFill>
                  <a:srgbClr val="517085"/>
                </a:solidFill>
              </a:ln>
            </p:spPr>
            <p:txBody>
              <a:bodyPr spcFirstLastPara="1" wrap="square" lIns="0" tIns="0" rIns="0" bIns="0" anchor="ctr" anchorCtr="0">
                <a:noAutofit/>
              </a:bodyPr>
              <a:lstStyle/>
              <a:p>
                <a:pPr algn="ctr"/>
                <a:r>
                  <a:rPr lang="en-US" sz="1200" b="1">
                    <a:solidFill>
                      <a:schemeClr val="lt1"/>
                    </a:solidFill>
                    <a:latin typeface="Arial" panose="020B0604020202020204" pitchFamily="34" charset="0"/>
                    <a:cs typeface="Arial" panose="020B0604020202020204" pitchFamily="34" charset="0"/>
                  </a:rPr>
                  <a:t>Establish context</a:t>
                </a:r>
                <a:endParaRPr sz="1200">
                  <a:latin typeface="Arial" panose="020B0604020202020204" pitchFamily="34" charset="0"/>
                  <a:cs typeface="Arial" panose="020B0604020202020204" pitchFamily="34" charset="0"/>
                </a:endParaRPr>
              </a:p>
              <a:p>
                <a:pPr algn="ctr"/>
                <a:r>
                  <a:rPr lang="en-US" sz="3200" b="1">
                    <a:solidFill>
                      <a:schemeClr val="lt1"/>
                    </a:solidFill>
                    <a:latin typeface="Arial" panose="020B0604020202020204" pitchFamily="34" charset="0"/>
                    <a:cs typeface="Arial" panose="020B0604020202020204" pitchFamily="34" charset="0"/>
                  </a:rPr>
                  <a:t>1</a:t>
                </a:r>
                <a:endParaRPr sz="1600">
                  <a:latin typeface="Arial" panose="020B0604020202020204" pitchFamily="34" charset="0"/>
                  <a:cs typeface="Arial" panose="020B0604020202020204" pitchFamily="34" charset="0"/>
                </a:endParaRPr>
              </a:p>
            </p:txBody>
          </p:sp>
          <p:sp>
            <p:nvSpPr>
              <p:cNvPr id="202" name="Google Shape;202;p12"/>
              <p:cNvSpPr txBox="1"/>
              <p:nvPr/>
            </p:nvSpPr>
            <p:spPr>
              <a:xfrm>
                <a:off x="1800245" y="2075019"/>
                <a:ext cx="5394359" cy="1269000"/>
              </a:xfrm>
              <a:prstGeom prst="rect">
                <a:avLst/>
              </a:prstGeom>
              <a:noFill/>
              <a:ln w="28575">
                <a:solidFill>
                  <a:srgbClr val="A6BBC9"/>
                </a:solidFill>
              </a:ln>
            </p:spPr>
            <p:txBody>
              <a:bodyPr spcFirstLastPara="1" wrap="square" lIns="96000" tIns="46651" rIns="46651" bIns="46651" anchor="ctr" anchorCtr="0">
                <a:noAutofit/>
              </a:bodyPr>
              <a:lstStyle/>
              <a:p>
                <a:pPr marL="227965" lvl="1" indent="-227965">
                  <a:buSzPts val="1000"/>
                  <a:buFont typeface="Wingdings" panose="05000000000000000000" pitchFamily="2" charset="2"/>
                  <a:buChar char="§"/>
                </a:pPr>
                <a:r>
                  <a:rPr lang="en-US" sz="1000" dirty="0">
                    <a:solidFill>
                      <a:schemeClr val="dk1"/>
                    </a:solidFill>
                    <a:latin typeface="Arial"/>
                    <a:cs typeface="Arial"/>
                  </a:rPr>
                  <a:t>Do you understand the organisation strategy and how the problem(s) you’ve identified impacts it?</a:t>
                </a:r>
              </a:p>
              <a:p>
                <a:pPr marL="227965" lvl="1" indent="-227965">
                  <a:spcBef>
                    <a:spcPts val="153"/>
                  </a:spcBef>
                  <a:buSzPts val="1000"/>
                  <a:buFont typeface="Wingdings" panose="05000000000000000000" pitchFamily="2" charset="2"/>
                  <a:buChar char="§"/>
                </a:pPr>
                <a:r>
                  <a:rPr lang="en-US" sz="1000" dirty="0">
                    <a:solidFill>
                      <a:schemeClr val="dk1"/>
                    </a:solidFill>
                    <a:latin typeface="Arial"/>
                    <a:cs typeface="Arial"/>
                  </a:rPr>
                  <a:t>What are the external/internal workforce drivers that will influence the timing/urgency of addressing the problem(s)?</a:t>
                </a:r>
                <a:endParaRPr sz="1000" dirty="0">
                  <a:solidFill>
                    <a:schemeClr val="dk1"/>
                  </a:solidFill>
                  <a:latin typeface="Arial"/>
                  <a:cs typeface="Arial"/>
                </a:endParaRPr>
              </a:p>
              <a:p>
                <a:pPr marL="227965" lvl="1" indent="-227965">
                  <a:spcBef>
                    <a:spcPts val="153"/>
                  </a:spcBef>
                  <a:buClr>
                    <a:schemeClr val="dk1"/>
                  </a:buClr>
                  <a:buSzPts val="1000"/>
                  <a:buFont typeface="Wingdings" panose="05000000000000000000" pitchFamily="2" charset="2"/>
                  <a:buChar char="§"/>
                </a:pPr>
                <a:r>
                  <a:rPr lang="en-US" sz="1000" dirty="0">
                    <a:solidFill>
                      <a:schemeClr val="dk1"/>
                    </a:solidFill>
                    <a:latin typeface="Arial"/>
                    <a:cs typeface="Arial"/>
                  </a:rPr>
                  <a:t>What are the most important risks being faced by your organisation?</a:t>
                </a:r>
                <a:endParaRPr sz="1000" dirty="0">
                  <a:solidFill>
                    <a:schemeClr val="dk1"/>
                  </a:solidFill>
                  <a:latin typeface="Arial"/>
                  <a:cs typeface="Arial"/>
                </a:endParaRPr>
              </a:p>
              <a:p>
                <a:pPr marL="227965" lvl="1" indent="-227965">
                  <a:spcBef>
                    <a:spcPts val="153"/>
                  </a:spcBef>
                  <a:buSzPts val="1000"/>
                  <a:buFont typeface="Wingdings" panose="05000000000000000000" pitchFamily="2" charset="2"/>
                  <a:buChar char="§"/>
                </a:pPr>
                <a:r>
                  <a:rPr lang="en-US" sz="1000" dirty="0">
                    <a:solidFill>
                      <a:schemeClr val="dk1"/>
                    </a:solidFill>
                    <a:latin typeface="Arial"/>
                    <a:cs typeface="Arial"/>
                  </a:rPr>
                  <a:t>How are these factors impacting current decision making and investment priorities?</a:t>
                </a:r>
                <a:endParaRPr sz="1000" dirty="0">
                  <a:solidFill>
                    <a:schemeClr val="dk1"/>
                  </a:solidFill>
                  <a:latin typeface="Arial"/>
                  <a:cs typeface="Arial"/>
                </a:endParaRPr>
              </a:p>
            </p:txBody>
          </p:sp>
          <p:sp>
            <p:nvSpPr>
              <p:cNvPr id="203" name="Google Shape;203;p12"/>
              <p:cNvSpPr/>
              <p:nvPr/>
            </p:nvSpPr>
            <p:spPr>
              <a:xfrm>
                <a:off x="705789" y="3425141"/>
                <a:ext cx="1003212" cy="1269000"/>
              </a:xfrm>
              <a:prstGeom prst="rect">
                <a:avLst/>
              </a:prstGeom>
              <a:solidFill>
                <a:srgbClr val="783875"/>
              </a:solidFill>
              <a:ln>
                <a:noFill/>
              </a:ln>
            </p:spPr>
            <p:txBody>
              <a:bodyPr spcFirstLastPara="1" wrap="square" lIns="0" tIns="0" rIns="0" bIns="0" anchor="ctr" anchorCtr="0">
                <a:noAutofit/>
              </a:bodyPr>
              <a:lstStyle/>
              <a:p>
                <a:pPr algn="ctr"/>
                <a:r>
                  <a:rPr lang="en-US" sz="1200" b="1">
                    <a:solidFill>
                      <a:schemeClr val="lt1"/>
                    </a:solidFill>
                    <a:latin typeface="Arial" panose="020B0604020202020204" pitchFamily="34" charset="0"/>
                    <a:cs typeface="Arial" panose="020B0604020202020204" pitchFamily="34" charset="0"/>
                  </a:rPr>
                  <a:t>Know your audience</a:t>
                </a:r>
                <a:endParaRPr sz="1200">
                  <a:latin typeface="Arial" panose="020B0604020202020204" pitchFamily="34" charset="0"/>
                  <a:cs typeface="Arial" panose="020B0604020202020204" pitchFamily="34" charset="0"/>
                </a:endParaRPr>
              </a:p>
              <a:p>
                <a:pPr algn="ctr"/>
                <a:r>
                  <a:rPr lang="en-US" sz="3200" b="1">
                    <a:solidFill>
                      <a:schemeClr val="lt1"/>
                    </a:solidFill>
                    <a:latin typeface="Arial" panose="020B0604020202020204" pitchFamily="34" charset="0"/>
                    <a:cs typeface="Arial" panose="020B0604020202020204" pitchFamily="34" charset="0"/>
                  </a:rPr>
                  <a:t>2</a:t>
                </a:r>
                <a:endParaRPr>
                  <a:latin typeface="Arial" panose="020B0604020202020204" pitchFamily="34" charset="0"/>
                  <a:cs typeface="Arial" panose="020B0604020202020204" pitchFamily="34" charset="0"/>
                </a:endParaRPr>
              </a:p>
            </p:txBody>
          </p:sp>
          <p:sp>
            <p:nvSpPr>
              <p:cNvPr id="205" name="Google Shape;205;p12"/>
              <p:cNvSpPr txBox="1"/>
              <p:nvPr/>
            </p:nvSpPr>
            <p:spPr>
              <a:xfrm>
                <a:off x="1800242" y="3425143"/>
                <a:ext cx="5394359" cy="1269000"/>
              </a:xfrm>
              <a:prstGeom prst="rect">
                <a:avLst/>
              </a:prstGeom>
              <a:noFill/>
              <a:ln w="28575">
                <a:solidFill>
                  <a:srgbClr val="783875"/>
                </a:solidFill>
              </a:ln>
            </p:spPr>
            <p:txBody>
              <a:bodyPr spcFirstLastPara="1" wrap="square" lIns="96000" tIns="23325" rIns="46651" bIns="23325" anchor="ctr" anchorCtr="0">
                <a:noAutofit/>
              </a:bodyPr>
              <a:lstStyle/>
              <a:p>
                <a:pPr marL="228594" lvl="1" indent="-228594">
                  <a:buSzPts val="1000"/>
                  <a:buFont typeface="Wingdings" panose="05000000000000000000" pitchFamily="2" charset="2"/>
                  <a:buChar char="§"/>
                </a:pPr>
                <a:r>
                  <a:rPr lang="en-US" sz="1000">
                    <a:solidFill>
                      <a:schemeClr val="dk1"/>
                    </a:solidFill>
                    <a:latin typeface="Arial" panose="020B0604020202020204" pitchFamily="34" charset="0"/>
                    <a:cs typeface="Arial" panose="020B0604020202020204" pitchFamily="34" charset="0"/>
                  </a:rPr>
                  <a:t>Who are you targeting for the conversation?</a:t>
                </a:r>
                <a:endParaRPr sz="1000">
                  <a:latin typeface="Arial" panose="020B0604020202020204" pitchFamily="34" charset="0"/>
                  <a:cs typeface="Arial" panose="020B0604020202020204" pitchFamily="34" charset="0"/>
                </a:endParaRPr>
              </a:p>
              <a:p>
                <a:pPr marL="228594" lvl="1" indent="-228594">
                  <a:spcBef>
                    <a:spcPts val="153"/>
                  </a:spcBef>
                  <a:buSzPts val="1000"/>
                  <a:buFont typeface="Wingdings" panose="05000000000000000000" pitchFamily="2" charset="2"/>
                  <a:buChar char="§"/>
                </a:pPr>
                <a:r>
                  <a:rPr lang="en-US" sz="1000">
                    <a:solidFill>
                      <a:schemeClr val="dk1"/>
                    </a:solidFill>
                    <a:latin typeface="Arial" panose="020B0604020202020204" pitchFamily="34" charset="0"/>
                    <a:cs typeface="Arial" panose="020B0604020202020204" pitchFamily="34" charset="0"/>
                  </a:rPr>
                  <a:t>What are the key priorities on their mind? How does the problem connect to this?</a:t>
                </a:r>
                <a:endParaRPr sz="1000">
                  <a:latin typeface="Arial" panose="020B0604020202020204" pitchFamily="34" charset="0"/>
                  <a:cs typeface="Arial" panose="020B0604020202020204" pitchFamily="34" charset="0"/>
                </a:endParaRPr>
              </a:p>
              <a:p>
                <a:pPr marL="228594" lvl="1" indent="-228594">
                  <a:spcBef>
                    <a:spcPts val="153"/>
                  </a:spcBef>
                  <a:buSzPts val="1000"/>
                  <a:buFont typeface="Wingdings" panose="05000000000000000000" pitchFamily="2" charset="2"/>
                  <a:buChar char="§"/>
                </a:pPr>
                <a:r>
                  <a:rPr lang="en-US" sz="1000">
                    <a:solidFill>
                      <a:schemeClr val="dk1"/>
                    </a:solidFill>
                    <a:latin typeface="Arial" panose="020B0604020202020204" pitchFamily="34" charset="0"/>
                    <a:cs typeface="Arial" panose="020B0604020202020204" pitchFamily="34" charset="0"/>
                  </a:rPr>
                  <a:t>What are the key messages they need to hear that will entice them to engage?</a:t>
                </a:r>
                <a:endParaRPr sz="1000">
                  <a:latin typeface="Arial" panose="020B0604020202020204" pitchFamily="34" charset="0"/>
                  <a:cs typeface="Arial" panose="020B0604020202020204" pitchFamily="34" charset="0"/>
                </a:endParaRPr>
              </a:p>
              <a:p>
                <a:pPr marL="228594" lvl="1" indent="-228594">
                  <a:spcBef>
                    <a:spcPts val="153"/>
                  </a:spcBef>
                  <a:buSzPts val="1000"/>
                  <a:buFont typeface="Wingdings" panose="05000000000000000000" pitchFamily="2" charset="2"/>
                  <a:buChar char="§"/>
                </a:pPr>
                <a:r>
                  <a:rPr lang="en-US" sz="1000">
                    <a:solidFill>
                      <a:schemeClr val="dk1"/>
                    </a:solidFill>
                    <a:latin typeface="Arial" panose="020B0604020202020204" pitchFamily="34" charset="0"/>
                    <a:cs typeface="Arial" panose="020B0604020202020204" pitchFamily="34" charset="0"/>
                  </a:rPr>
                  <a:t>What is the best way to approach them – formally/informally?</a:t>
                </a:r>
                <a:endParaRPr sz="1000">
                  <a:latin typeface="Arial" panose="020B0604020202020204" pitchFamily="34" charset="0"/>
                  <a:cs typeface="Arial" panose="020B0604020202020204" pitchFamily="34" charset="0"/>
                </a:endParaRPr>
              </a:p>
              <a:p>
                <a:pPr marL="227965" lvl="1" indent="-227965">
                  <a:spcBef>
                    <a:spcPts val="153"/>
                  </a:spcBef>
                  <a:buSzPts val="1000"/>
                  <a:buFont typeface="Wingdings" panose="05000000000000000000" pitchFamily="2" charset="2"/>
                  <a:buChar char="§"/>
                </a:pPr>
                <a:r>
                  <a:rPr lang="en-US" sz="1000">
                    <a:solidFill>
                      <a:schemeClr val="dk1"/>
                    </a:solidFill>
                    <a:latin typeface="Arial"/>
                    <a:cs typeface="Arial"/>
                  </a:rPr>
                  <a:t>How will you communicate your perspective to each stakeholder – starting with their context?</a:t>
                </a:r>
                <a:endParaRPr sz="1000">
                  <a:solidFill>
                    <a:schemeClr val="dk1"/>
                  </a:solidFill>
                  <a:latin typeface="Arial"/>
                  <a:cs typeface="Arial"/>
                </a:endParaRPr>
              </a:p>
            </p:txBody>
          </p:sp>
          <p:sp>
            <p:nvSpPr>
              <p:cNvPr id="209" name="Google Shape;209;p12"/>
              <p:cNvSpPr txBox="1"/>
              <p:nvPr/>
            </p:nvSpPr>
            <p:spPr>
              <a:xfrm>
                <a:off x="1796831" y="4815390"/>
                <a:ext cx="5394358" cy="1362375"/>
              </a:xfrm>
              <a:prstGeom prst="rect">
                <a:avLst/>
              </a:prstGeom>
              <a:noFill/>
              <a:ln w="28575">
                <a:solidFill>
                  <a:srgbClr val="00857C"/>
                </a:solidFill>
              </a:ln>
            </p:spPr>
            <p:txBody>
              <a:bodyPr spcFirstLastPara="1" wrap="square" lIns="96000" tIns="23325" rIns="46651" bIns="23325" anchor="ctr" anchorCtr="0">
                <a:noAutofit/>
              </a:bodyPr>
              <a:lstStyle/>
              <a:p>
                <a:pPr marL="227965" lvl="1" indent="-227965">
                  <a:buSzPts val="1000"/>
                  <a:buFont typeface="Wingdings" panose="05000000000000000000" pitchFamily="2" charset="2"/>
                  <a:buChar char="§"/>
                </a:pPr>
                <a:r>
                  <a:rPr lang="en-US" sz="1000" dirty="0">
                    <a:solidFill>
                      <a:schemeClr val="dk1"/>
                    </a:solidFill>
                    <a:latin typeface="Arial"/>
                    <a:cs typeface="Arial"/>
                  </a:rPr>
                  <a:t>What is the problem you have identified? </a:t>
                </a:r>
              </a:p>
              <a:p>
                <a:pPr marL="227965" lvl="1" indent="-227965">
                  <a:spcBef>
                    <a:spcPts val="153"/>
                  </a:spcBef>
                  <a:buSzPts val="1000"/>
                  <a:buFont typeface="Wingdings" panose="05000000000000000000" pitchFamily="2" charset="2"/>
                  <a:buChar char="§"/>
                </a:pPr>
                <a:r>
                  <a:rPr lang="en-US" sz="1000" dirty="0">
                    <a:solidFill>
                      <a:schemeClr val="dk1"/>
                    </a:solidFill>
                    <a:latin typeface="Arial"/>
                    <a:cs typeface="Arial"/>
                  </a:rPr>
                  <a:t>What data do you have to support your view on it? </a:t>
                </a:r>
                <a:endParaRPr lang="en-AU" sz="1000" dirty="0">
                  <a:solidFill>
                    <a:schemeClr val="dk1"/>
                  </a:solidFill>
                  <a:latin typeface="Arial"/>
                  <a:cs typeface="Arial"/>
                </a:endParaRPr>
              </a:p>
              <a:p>
                <a:pPr marL="227965" lvl="1" indent="-227965">
                  <a:spcBef>
                    <a:spcPts val="153"/>
                  </a:spcBef>
                  <a:buSzPts val="1000"/>
                  <a:buFont typeface="Wingdings" panose="05000000000000000000" pitchFamily="2" charset="2"/>
                  <a:buChar char="§"/>
                </a:pPr>
                <a:r>
                  <a:rPr lang="en-AU" sz="1000" dirty="0">
                    <a:solidFill>
                      <a:schemeClr val="dk1"/>
                    </a:solidFill>
                    <a:latin typeface="Arial"/>
                    <a:cs typeface="Arial"/>
                  </a:rPr>
                  <a:t>How can you visualise and present the data to tell a compelling story for change?</a:t>
                </a:r>
              </a:p>
              <a:p>
                <a:pPr marL="227965" lvl="1" indent="-227965">
                  <a:spcBef>
                    <a:spcPts val="153"/>
                  </a:spcBef>
                  <a:buClr>
                    <a:schemeClr val="dk1"/>
                  </a:buClr>
                  <a:buSzPts val="1000"/>
                  <a:buFont typeface="Wingdings" panose="05000000000000000000" pitchFamily="2" charset="2"/>
                  <a:buChar char="§"/>
                </a:pPr>
                <a:r>
                  <a:rPr lang="en-US" sz="1000" dirty="0">
                    <a:solidFill>
                      <a:schemeClr val="dk1"/>
                    </a:solidFill>
                    <a:latin typeface="Arial"/>
                    <a:cs typeface="Arial"/>
                  </a:rPr>
                  <a:t>What are your recommendations for addressing the problem(s)?</a:t>
                </a:r>
                <a:endParaRPr sz="1000" dirty="0">
                  <a:solidFill>
                    <a:schemeClr val="dk1"/>
                  </a:solidFill>
                  <a:latin typeface="Arial"/>
                  <a:cs typeface="Arial"/>
                </a:endParaRPr>
              </a:p>
              <a:p>
                <a:pPr marL="227965" lvl="1" indent="-227965">
                  <a:spcBef>
                    <a:spcPts val="153"/>
                  </a:spcBef>
                  <a:buClr>
                    <a:schemeClr val="dk1"/>
                  </a:buClr>
                  <a:buSzPts val="1000"/>
                  <a:buFont typeface="Wingdings" panose="05000000000000000000" pitchFamily="2" charset="2"/>
                  <a:buChar char="§"/>
                </a:pPr>
                <a:r>
                  <a:rPr lang="en-US" sz="1000" dirty="0">
                    <a:solidFill>
                      <a:schemeClr val="dk1"/>
                    </a:solidFill>
                    <a:latin typeface="Arial"/>
                    <a:cs typeface="Arial"/>
                  </a:rPr>
                  <a:t>What are the budget implications of these?</a:t>
                </a:r>
                <a:endParaRPr sz="1000" dirty="0">
                  <a:solidFill>
                    <a:schemeClr val="dk1"/>
                  </a:solidFill>
                  <a:latin typeface="Arial"/>
                  <a:cs typeface="Arial"/>
                </a:endParaRPr>
              </a:p>
              <a:p>
                <a:pPr marL="227965" lvl="1" indent="-227965">
                  <a:spcBef>
                    <a:spcPts val="153"/>
                  </a:spcBef>
                  <a:buSzPts val="1000"/>
                  <a:buFont typeface="Wingdings" panose="05000000000000000000" pitchFamily="2" charset="2"/>
                  <a:buChar char="§"/>
                </a:pPr>
                <a:r>
                  <a:rPr lang="en-US" sz="1000" dirty="0">
                    <a:solidFill>
                      <a:schemeClr val="dk1"/>
                    </a:solidFill>
                    <a:latin typeface="Arial"/>
                    <a:cs typeface="Arial"/>
                  </a:rPr>
                  <a:t>What are the trade-offs solving this problem might force and what’s your view on those?</a:t>
                </a:r>
                <a:endParaRPr sz="1000" dirty="0">
                  <a:solidFill>
                    <a:schemeClr val="dk1"/>
                  </a:solidFill>
                  <a:latin typeface="Arial"/>
                  <a:cs typeface="Arial"/>
                </a:endParaRPr>
              </a:p>
              <a:p>
                <a:pPr marL="227965" lvl="1" indent="-227965">
                  <a:spcBef>
                    <a:spcPts val="153"/>
                  </a:spcBef>
                  <a:buSzPts val="1000"/>
                  <a:buFont typeface="Wingdings" panose="05000000000000000000" pitchFamily="2" charset="2"/>
                  <a:buChar char="§"/>
                </a:pPr>
                <a:r>
                  <a:rPr lang="en-US" sz="1000" dirty="0">
                    <a:solidFill>
                      <a:schemeClr val="dk1"/>
                    </a:solidFill>
                    <a:latin typeface="Arial"/>
                    <a:cs typeface="Arial"/>
                  </a:rPr>
                  <a:t>What are the risks of not acting?</a:t>
                </a:r>
                <a:endParaRPr sz="1000" dirty="0">
                  <a:solidFill>
                    <a:schemeClr val="dk1"/>
                  </a:solidFill>
                  <a:latin typeface="Arial"/>
                  <a:cs typeface="Arial"/>
                </a:endParaRPr>
              </a:p>
            </p:txBody>
          </p:sp>
          <p:sp>
            <p:nvSpPr>
              <p:cNvPr id="36" name="Google Shape;202;p12">
                <a:extLst>
                  <a:ext uri="{FF2B5EF4-FFF2-40B4-BE49-F238E27FC236}">
                    <a16:creationId xmlns:a16="http://schemas.microsoft.com/office/drawing/2014/main" id="{CE039710-8A53-4266-84F6-5817F350D21E}"/>
                  </a:ext>
                </a:extLst>
              </p:cNvPr>
              <p:cNvSpPr txBox="1"/>
              <p:nvPr/>
            </p:nvSpPr>
            <p:spPr>
              <a:xfrm>
                <a:off x="7313330" y="2075017"/>
                <a:ext cx="4571770" cy="1269000"/>
              </a:xfrm>
              <a:prstGeom prst="rect">
                <a:avLst/>
              </a:prstGeom>
              <a:noFill/>
              <a:ln w="28575">
                <a:solidFill>
                  <a:srgbClr val="A6BBC9"/>
                </a:solidFill>
              </a:ln>
            </p:spPr>
            <p:txBody>
              <a:bodyPr spcFirstLastPara="1" wrap="square" lIns="96000" tIns="46651" rIns="46651" bIns="46651" anchor="ctr" anchorCtr="0">
                <a:noAutofit/>
              </a:bodyPr>
              <a:lstStyle/>
              <a:p>
                <a:pPr lvl="1">
                  <a:buSzPts val="1000"/>
                </a:pPr>
                <a:endParaRPr sz="933">
                  <a:latin typeface="Arial" panose="020B0604020202020204" pitchFamily="34" charset="0"/>
                  <a:cs typeface="Arial" panose="020B0604020202020204" pitchFamily="34" charset="0"/>
                </a:endParaRPr>
              </a:p>
            </p:txBody>
          </p:sp>
          <p:sp>
            <p:nvSpPr>
              <p:cNvPr id="37" name="Google Shape;202;p12">
                <a:extLst>
                  <a:ext uri="{FF2B5EF4-FFF2-40B4-BE49-F238E27FC236}">
                    <a16:creationId xmlns:a16="http://schemas.microsoft.com/office/drawing/2014/main" id="{75C13BA0-FED6-4EBD-AE2A-E001D6F39166}"/>
                  </a:ext>
                </a:extLst>
              </p:cNvPr>
              <p:cNvSpPr txBox="1"/>
              <p:nvPr/>
            </p:nvSpPr>
            <p:spPr>
              <a:xfrm>
                <a:off x="7313330" y="3425141"/>
                <a:ext cx="4583899" cy="1269000"/>
              </a:xfrm>
              <a:prstGeom prst="rect">
                <a:avLst/>
              </a:prstGeom>
              <a:noFill/>
              <a:ln w="28575">
                <a:solidFill>
                  <a:srgbClr val="783875"/>
                </a:solidFill>
              </a:ln>
            </p:spPr>
            <p:txBody>
              <a:bodyPr spcFirstLastPara="1" wrap="square" lIns="96000" tIns="46651" rIns="46651" bIns="46651" anchor="ctr" anchorCtr="0">
                <a:noAutofit/>
              </a:bodyPr>
              <a:lstStyle/>
              <a:p>
                <a:pPr lvl="1">
                  <a:buSzPts val="1000"/>
                </a:pPr>
                <a:endParaRPr sz="933">
                  <a:latin typeface="Arial" panose="020B0604020202020204" pitchFamily="34" charset="0"/>
                  <a:cs typeface="Arial" panose="020B0604020202020204" pitchFamily="34" charset="0"/>
                </a:endParaRPr>
              </a:p>
            </p:txBody>
          </p:sp>
          <p:sp>
            <p:nvSpPr>
              <p:cNvPr id="38" name="Google Shape;202;p12">
                <a:extLst>
                  <a:ext uri="{FF2B5EF4-FFF2-40B4-BE49-F238E27FC236}">
                    <a16:creationId xmlns:a16="http://schemas.microsoft.com/office/drawing/2014/main" id="{BB9427FD-BDAD-4CA1-84DA-DF7297B20DEC}"/>
                  </a:ext>
                </a:extLst>
              </p:cNvPr>
              <p:cNvSpPr txBox="1"/>
              <p:nvPr/>
            </p:nvSpPr>
            <p:spPr>
              <a:xfrm>
                <a:off x="7313330" y="4824576"/>
                <a:ext cx="4583899" cy="1344000"/>
              </a:xfrm>
              <a:prstGeom prst="rect">
                <a:avLst/>
              </a:prstGeom>
              <a:noFill/>
              <a:ln w="28575">
                <a:solidFill>
                  <a:srgbClr val="00857C"/>
                </a:solidFill>
              </a:ln>
            </p:spPr>
            <p:txBody>
              <a:bodyPr spcFirstLastPara="1" wrap="square" lIns="96000" tIns="46651" rIns="46651" bIns="46651" anchor="ctr" anchorCtr="0">
                <a:noAutofit/>
              </a:bodyPr>
              <a:lstStyle/>
              <a:p>
                <a:pPr lvl="1">
                  <a:buSzPts val="1000"/>
                </a:pPr>
                <a:endParaRPr sz="933">
                  <a:latin typeface="Arial" panose="020B0604020202020204" pitchFamily="34" charset="0"/>
                  <a:cs typeface="Arial" panose="020B0604020202020204" pitchFamily="34" charset="0"/>
                </a:endParaRPr>
              </a:p>
            </p:txBody>
          </p:sp>
        </p:grpSp>
      </p:grpSp>
      <p:sp>
        <p:nvSpPr>
          <p:cNvPr id="21" name="Slide Number Placeholder 19">
            <a:extLst>
              <a:ext uri="{FF2B5EF4-FFF2-40B4-BE49-F238E27FC236}">
                <a16:creationId xmlns:a16="http://schemas.microsoft.com/office/drawing/2014/main" id="{465A2E48-D5F4-4B2D-9DA6-BFCAEA666694}"/>
              </a:ext>
              <a:ext uri="{C183D7F6-B498-43B3-948B-1728B52AA6E4}">
                <adec:decorative xmlns:adec="http://schemas.microsoft.com/office/drawing/2017/decorative" val="0"/>
              </a:ext>
            </a:extLst>
          </p:cNvPr>
          <p:cNvSpPr txBox="1">
            <a:spLocks/>
          </p:cNvSpPr>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AEA0E0-5CC6-4BD0-905C-A0021E419432}" type="slidenum">
              <a:rPr lang="en-GB" smtClean="0"/>
              <a:pPr/>
              <a:t>10</a:t>
            </a:fld>
            <a:endParaRPr lang="en-GB" dirty="0"/>
          </a:p>
        </p:txBody>
      </p:sp>
      <p:pic>
        <p:nvPicPr>
          <p:cNvPr id="22" name="Picture 21" descr="Align icon">
            <a:extLst>
              <a:ext uri="{FF2B5EF4-FFF2-40B4-BE49-F238E27FC236}">
                <a16:creationId xmlns:a16="http://schemas.microsoft.com/office/drawing/2014/main" id="{B4307BF2-8161-4C98-BEA4-D1210171B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8" y="99519"/>
            <a:ext cx="846000" cy="84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9A31-1761-4B97-B027-89D80A8EB3FE}"/>
              </a:ext>
            </a:extLst>
          </p:cNvPr>
          <p:cNvSpPr txBox="1">
            <a:spLocks noGrp="1"/>
          </p:cNvSpPr>
          <p:nvPr>
            <p:ph type="title" idx="4294967295"/>
          </p:nvPr>
        </p:nvSpPr>
        <p:spPr>
          <a:xfrm>
            <a:off x="1123657" y="328292"/>
            <a:ext cx="6197545" cy="38764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3E2C56"/>
                </a:solidFill>
                <a:effectLst/>
                <a:uLnTx/>
                <a:uFillTx/>
                <a:latin typeface="Arial"/>
                <a:ea typeface="+mn-ea"/>
                <a:cs typeface="Arial"/>
              </a:rPr>
              <a:t>Resources</a:t>
            </a:r>
            <a:endParaRPr kumimoji="0" lang="en-AU" sz="1800" b="0" i="0" u="none" strike="noStrike" kern="1200" cap="none" spc="0" normalizeH="0" baseline="0" noProof="0" dirty="0">
              <a:ln>
                <a:noFill/>
              </a:ln>
              <a:solidFill>
                <a:srgbClr val="3E2C56"/>
              </a:solidFill>
              <a:effectLst/>
              <a:uLnTx/>
              <a:uFillTx/>
              <a:latin typeface="+mn-lt"/>
              <a:ea typeface="+mn-ea"/>
              <a:cs typeface="+mn-cs"/>
            </a:endParaRPr>
          </a:p>
        </p:txBody>
      </p:sp>
      <p:sp>
        <p:nvSpPr>
          <p:cNvPr id="16" name="TextBox 15">
            <a:extLst>
              <a:ext uri="{FF2B5EF4-FFF2-40B4-BE49-F238E27FC236}">
                <a16:creationId xmlns:a16="http://schemas.microsoft.com/office/drawing/2014/main" id="{8F2891ED-B1CF-4744-8010-2F8F6662E5CC}"/>
              </a:ext>
            </a:extLst>
          </p:cNvPr>
          <p:cNvSpPr txBox="1"/>
          <p:nvPr/>
        </p:nvSpPr>
        <p:spPr>
          <a:xfrm>
            <a:off x="1123657" y="792032"/>
            <a:ext cx="10347189" cy="2200602"/>
          </a:xfrm>
          <a:prstGeom prst="rect">
            <a:avLst/>
          </a:prstGeom>
          <a:noFill/>
          <a:ln>
            <a:noFill/>
          </a:ln>
        </p:spPr>
        <p:txBody>
          <a:bodyPr wrap="square" lIns="0" tIns="45720" rIns="91440" bIns="45720" rtlCol="0" anchor="t">
            <a:spAutoFit/>
          </a:bodyPr>
          <a:lstStyle/>
          <a:p>
            <a:pPr>
              <a:spcAft>
                <a:spcPts val="600"/>
              </a:spcAft>
            </a:pPr>
            <a:r>
              <a:rPr lang="en-AU" sz="1400" b="1" dirty="0">
                <a:latin typeface="Arial" panose="020B0604020202020204" pitchFamily="34" charset="0"/>
                <a:cs typeface="Arial" panose="020B0604020202020204" pitchFamily="34" charset="0"/>
              </a:rPr>
              <a:t>For more inspiration on the Align stage of the </a:t>
            </a:r>
            <a:r>
              <a:rPr lang="en-AU" sz="1400" b="1" dirty="0">
                <a:latin typeface="Arial" panose="020B0604020202020204" pitchFamily="34" charset="0"/>
                <a:cs typeface="Arial" panose="020B0604020202020204" pitchFamily="34" charset="0"/>
                <a:hlinkClick r:id="rId2"/>
              </a:rPr>
              <a:t>Strategic Workforce Planning cycle</a:t>
            </a:r>
            <a:r>
              <a:rPr lang="en-AU" sz="1400" b="1" dirty="0">
                <a:latin typeface="Arial" panose="020B0604020202020204" pitchFamily="34" charset="0"/>
                <a:cs typeface="Arial" panose="020B0604020202020204" pitchFamily="34" charset="0"/>
              </a:rPr>
              <a:t>, listen to the following recordings from the SWP Accelerator Workshop Series:</a:t>
            </a:r>
          </a:p>
          <a:p>
            <a:pPr marL="533400" indent="-271463">
              <a:spcAft>
                <a:spcPts val="600"/>
              </a:spcAft>
              <a:buFont typeface="+mj-lt"/>
              <a:buAutoNum type="arabicPeriod"/>
            </a:pPr>
            <a:r>
              <a:rPr lang="en-AU" sz="1400" dirty="0">
                <a:latin typeface="Arial"/>
                <a:cs typeface="Arial"/>
                <a:hlinkClick r:id="rId3"/>
              </a:rPr>
              <a:t>Panel discussion</a:t>
            </a:r>
            <a:r>
              <a:rPr lang="en-AU" sz="1400" dirty="0">
                <a:latin typeface="Arial"/>
                <a:cs typeface="Arial"/>
              </a:rPr>
              <a:t> with Cathy Brennan, Executive Director of School Performance at the Department of Education and Jon Lamonte, </a:t>
            </a:r>
            <a:r>
              <a:rPr lang="en-US" sz="1400" dirty="0">
                <a:latin typeface="Arial"/>
                <a:cs typeface="Arial"/>
              </a:rPr>
              <a:t>CEO at Sydney Metro</a:t>
            </a:r>
          </a:p>
          <a:p>
            <a:pPr marL="533400" indent="-271463">
              <a:spcAft>
                <a:spcPts val="600"/>
              </a:spcAft>
              <a:buFont typeface="+mj-lt"/>
              <a:buAutoNum type="arabicPeriod"/>
            </a:pPr>
            <a:r>
              <a:rPr lang="en-AU" sz="1400" dirty="0">
                <a:latin typeface="Arial"/>
                <a:cs typeface="Arial"/>
                <a:hlinkClick r:id="rId4"/>
              </a:rPr>
              <a:t>Executive Insights</a:t>
            </a:r>
            <a:r>
              <a:rPr lang="en-AU" sz="1400" dirty="0">
                <a:latin typeface="Arial"/>
                <a:cs typeface="Arial"/>
              </a:rPr>
              <a:t> with Sarah Butler, </a:t>
            </a:r>
            <a:r>
              <a:rPr lang="en-US" sz="1400" dirty="0">
                <a:latin typeface="Arial"/>
                <a:cs typeface="Arial"/>
              </a:rPr>
              <a:t>NSW Public Sector leader, PwC</a:t>
            </a:r>
          </a:p>
          <a:p>
            <a:pPr marL="533400" indent="-271463">
              <a:spcAft>
                <a:spcPts val="600"/>
              </a:spcAft>
              <a:buClr>
                <a:schemeClr val="tx1"/>
              </a:buClr>
              <a:buFont typeface="+mj-lt"/>
              <a:buAutoNum type="arabicPeriod"/>
            </a:pPr>
            <a:r>
              <a:rPr lang="en-AU" sz="1400" dirty="0">
                <a:solidFill>
                  <a:srgbClr val="0070C0"/>
                </a:solidFill>
                <a:latin typeface="Arial"/>
                <a:cs typeface="Arial"/>
                <a:hlinkClick r:id="rId5">
                  <a:extLst>
                    <a:ext uri="{A12FA001-AC4F-418D-AE19-62706E023703}">
                      <ahyp:hlinkClr xmlns:ahyp="http://schemas.microsoft.com/office/drawing/2018/hyperlinkcolor" val="tx"/>
                    </a:ext>
                  </a:extLst>
                </a:hlinkClick>
              </a:rPr>
              <a:t>Good Communication</a:t>
            </a:r>
            <a:r>
              <a:rPr lang="en-AU" sz="1400" dirty="0">
                <a:solidFill>
                  <a:srgbClr val="0070C0"/>
                </a:solidFill>
                <a:latin typeface="Arial"/>
                <a:cs typeface="Arial"/>
              </a:rPr>
              <a:t> </a:t>
            </a:r>
            <a:r>
              <a:rPr lang="en-AU" sz="1400" dirty="0">
                <a:latin typeface="Arial"/>
                <a:cs typeface="Arial"/>
              </a:rPr>
              <a:t>with </a:t>
            </a:r>
            <a:r>
              <a:rPr lang="en-US" sz="1400" dirty="0">
                <a:latin typeface="Arial"/>
                <a:cs typeface="Arial"/>
              </a:rPr>
              <a:t>Kate Epstein, Director of Partnerships at the Department of Customer Service</a:t>
            </a:r>
            <a:endParaRPr lang="en-US" sz="1400" u="sng" dirty="0">
              <a:latin typeface="Arial" panose="020B0604020202020204" pitchFamily="34" charset="0"/>
              <a:cs typeface="Arial" panose="020B0604020202020204" pitchFamily="34" charset="0"/>
            </a:endParaRPr>
          </a:p>
          <a:p>
            <a:pPr marL="533400" indent="-271463">
              <a:spcAft>
                <a:spcPts val="600"/>
              </a:spcAft>
              <a:buFont typeface="+mj-lt"/>
              <a:buAutoNum type="arabicPeriod"/>
            </a:pPr>
            <a:r>
              <a:rPr lang="en-AU" sz="1400" u="sng" dirty="0">
                <a:latin typeface="Arial"/>
                <a:ea typeface="Calibri" panose="020F0502020204030204" pitchFamily="34" charset="0"/>
                <a:cs typeface="Arial"/>
                <a:hlinkClick r:id="rId6"/>
              </a:rPr>
              <a:t>Final tips for creating compelling conversations</a:t>
            </a:r>
            <a:r>
              <a:rPr lang="en-AU" sz="1400" dirty="0">
                <a:latin typeface="Arial"/>
                <a:ea typeface="Calibri" panose="020F0502020204030204" pitchFamily="34" charset="0"/>
                <a:cs typeface="Arial"/>
              </a:rPr>
              <a:t> with Megan Caulfield, Director of Creative Communications </a:t>
            </a:r>
          </a:p>
          <a:p>
            <a:pPr marL="533400" indent="-271463">
              <a:spcAft>
                <a:spcPts val="600"/>
              </a:spcAft>
            </a:pPr>
            <a:r>
              <a:rPr lang="en-AU" sz="1400" dirty="0">
                <a:latin typeface="Arial"/>
                <a:ea typeface="Calibri" panose="020F0502020204030204" pitchFamily="34" charset="0"/>
                <a:cs typeface="Arial"/>
              </a:rPr>
              <a:t>	at the PwC’s ‘The Difference’</a:t>
            </a:r>
            <a:endParaRPr lang="en-US" sz="1400" dirty="0">
              <a:latin typeface="Arial"/>
              <a:cs typeface="Arial"/>
            </a:endParaRPr>
          </a:p>
        </p:txBody>
      </p:sp>
      <p:sp>
        <p:nvSpPr>
          <p:cNvPr id="18" name="Arrow: Right 17">
            <a:extLst>
              <a:ext uri="{FF2B5EF4-FFF2-40B4-BE49-F238E27FC236}">
                <a16:creationId xmlns:a16="http://schemas.microsoft.com/office/drawing/2014/main" id="{E78A5B23-1819-422D-8414-9C4F1359FA95}"/>
              </a:ext>
              <a:ext uri="{C183D7F6-B498-43B3-948B-1728B52AA6E4}">
                <adec:decorative xmlns:adec="http://schemas.microsoft.com/office/drawing/2017/decorative" val="1"/>
              </a:ext>
            </a:extLst>
          </p:cNvPr>
          <p:cNvSpPr/>
          <p:nvPr/>
        </p:nvSpPr>
        <p:spPr>
          <a:xfrm>
            <a:off x="1436242" y="3093852"/>
            <a:ext cx="4507147" cy="1309092"/>
          </a:xfrm>
          <a:prstGeom prst="rightArrow">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9" name="Picture 2" descr="Join our Workforce Planning LinkedIn Group">
            <a:hlinkClick r:id="rId7"/>
            <a:extLst>
              <a:ext uri="{FF2B5EF4-FFF2-40B4-BE49-F238E27FC236}">
                <a16:creationId xmlns:a16="http://schemas.microsoft.com/office/drawing/2014/main" id="{7CB505EC-41F1-4449-AC39-D92DF0952D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081895"/>
            <a:ext cx="4378969" cy="116390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ext&#10;&#10;Description automatically generated">
            <a:hlinkClick r:id="rId9"/>
            <a:extLst>
              <a:ext uri="{FF2B5EF4-FFF2-40B4-BE49-F238E27FC236}">
                <a16:creationId xmlns:a16="http://schemas.microsoft.com/office/drawing/2014/main" id="{A87C4C2B-BA0A-41D2-82B7-034AF8EBCF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4746487"/>
            <a:ext cx="4378969" cy="1178269"/>
          </a:xfrm>
          <a:prstGeom prst="rect">
            <a:avLst/>
          </a:prstGeom>
        </p:spPr>
      </p:pic>
      <p:sp>
        <p:nvSpPr>
          <p:cNvPr id="21" name="Arrow: Right 20">
            <a:extLst>
              <a:ext uri="{FF2B5EF4-FFF2-40B4-BE49-F238E27FC236}">
                <a16:creationId xmlns:a16="http://schemas.microsoft.com/office/drawing/2014/main" id="{E294A3DF-7055-475F-8122-D527B26AF7B6}"/>
              </a:ext>
              <a:ext uri="{C183D7F6-B498-43B3-948B-1728B52AA6E4}">
                <adec:decorative xmlns:adec="http://schemas.microsoft.com/office/drawing/2017/decorative" val="1"/>
              </a:ext>
            </a:extLst>
          </p:cNvPr>
          <p:cNvSpPr/>
          <p:nvPr/>
        </p:nvSpPr>
        <p:spPr>
          <a:xfrm>
            <a:off x="1448458" y="4587476"/>
            <a:ext cx="4507147" cy="1309092"/>
          </a:xfrm>
          <a:prstGeom prst="rightArrow">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a:extLst>
              <a:ext uri="{FF2B5EF4-FFF2-40B4-BE49-F238E27FC236}">
                <a16:creationId xmlns:a16="http://schemas.microsoft.com/office/drawing/2014/main" id="{2735D2D7-EBB0-44EA-B1E4-16F4FAB51002}"/>
              </a:ext>
            </a:extLst>
          </p:cNvPr>
          <p:cNvSpPr/>
          <p:nvPr/>
        </p:nvSpPr>
        <p:spPr>
          <a:xfrm>
            <a:off x="1512547" y="3486788"/>
            <a:ext cx="450714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Join our LinkedIn group </a:t>
            </a: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NSW Government Strategic Workforce Planning Community</a:t>
            </a:r>
            <a:endPar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AA4F162E-003E-417E-97C6-5E40FD3A9CF0}"/>
              </a:ext>
            </a:extLst>
          </p:cNvPr>
          <p:cNvSpPr txBox="1"/>
          <p:nvPr/>
        </p:nvSpPr>
        <p:spPr>
          <a:xfrm>
            <a:off x="1552199" y="4980412"/>
            <a:ext cx="42752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Register for our </a:t>
            </a:r>
            <a:r>
              <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NSW Government Strategic Workforce Planning Masterclass</a:t>
            </a:r>
            <a:endParaRPr kumimoji="0" lang="en-AU"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Slide Number Placeholder 19">
            <a:extLst>
              <a:ext uri="{FF2B5EF4-FFF2-40B4-BE49-F238E27FC236}">
                <a16:creationId xmlns:a16="http://schemas.microsoft.com/office/drawing/2014/main" id="{DC67CDFD-42E3-439C-AB10-3C8DA7DC4A86}"/>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2792D9D-652E-4EC2-934C-AA70119B3570}" type="slidenum">
              <a:rPr kumimoji="0" lang="en-GB" sz="1200" b="1"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2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2" name="Picture 11" descr="Align icon">
            <a:extLst>
              <a:ext uri="{FF2B5EF4-FFF2-40B4-BE49-F238E27FC236}">
                <a16:creationId xmlns:a16="http://schemas.microsoft.com/office/drawing/2014/main" id="{722DD450-379B-4E7D-BDFD-1E5F422562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7958" y="99519"/>
            <a:ext cx="846000" cy="846000"/>
          </a:xfrm>
          <a:prstGeom prst="rect">
            <a:avLst/>
          </a:prstGeom>
        </p:spPr>
      </p:pic>
    </p:spTree>
    <p:extLst>
      <p:ext uri="{BB962C8B-B14F-4D97-AF65-F5344CB8AC3E}">
        <p14:creationId xmlns:p14="http://schemas.microsoft.com/office/powerpoint/2010/main" val="172171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9">
            <a:extLst>
              <a:ext uri="{FF2B5EF4-FFF2-40B4-BE49-F238E27FC236}">
                <a16:creationId xmlns:a16="http://schemas.microsoft.com/office/drawing/2014/main" id="{4C8B2077-18EA-46DF-B367-CCED94F8D48B}"/>
              </a:ext>
              <a:ext uri="{C183D7F6-B498-43B3-948B-1728B52AA6E4}">
                <adec:decorative xmlns:adec="http://schemas.microsoft.com/office/drawing/2017/decorative" val="1"/>
              </a:ext>
            </a:extLst>
          </p:cNvPr>
          <p:cNvSpPr txBox="1">
            <a:spLocks/>
          </p:cNvSpPr>
          <p:nvPr/>
        </p:nvSpPr>
        <p:spPr>
          <a:xfrm>
            <a:off x="195528" y="545841"/>
            <a:ext cx="5043588" cy="5043588"/>
          </a:xfrm>
          <a:custGeom>
            <a:avLst/>
            <a:gdLst>
              <a:gd name="connsiteX0" fmla="*/ 0 w 5040000"/>
              <a:gd name="connsiteY0" fmla="*/ 0 h 5040000"/>
              <a:gd name="connsiteX1" fmla="*/ 2520000 w 5040000"/>
              <a:gd name="connsiteY1" fmla="*/ 0 h 5040000"/>
              <a:gd name="connsiteX2" fmla="*/ 5040000 w 5040000"/>
              <a:gd name="connsiteY2" fmla="*/ 2520000 h 5040000"/>
              <a:gd name="connsiteX3" fmla="*/ 2520000 w 5040000"/>
              <a:gd name="connsiteY3" fmla="*/ 5040000 h 5040000"/>
              <a:gd name="connsiteX4" fmla="*/ 0 w 5040000"/>
              <a:gd name="connsiteY4" fmla="*/ 2520000 h 50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0000" h="5040000">
                <a:moveTo>
                  <a:pt x="0" y="0"/>
                </a:moveTo>
                <a:lnTo>
                  <a:pt x="2520000" y="0"/>
                </a:lnTo>
                <a:cubicBezTo>
                  <a:pt x="3911758" y="0"/>
                  <a:pt x="5040000" y="1128242"/>
                  <a:pt x="5040000" y="2520000"/>
                </a:cubicBezTo>
                <a:cubicBezTo>
                  <a:pt x="5040000" y="3911758"/>
                  <a:pt x="3911758" y="5040000"/>
                  <a:pt x="2520000" y="5040000"/>
                </a:cubicBezTo>
                <a:cubicBezTo>
                  <a:pt x="1128242" y="5040000"/>
                  <a:pt x="0" y="3911758"/>
                  <a:pt x="0" y="2520000"/>
                </a:cubicBezTo>
                <a:close/>
              </a:path>
            </a:pathLst>
          </a:custGeom>
          <a:solidFill>
            <a:srgbClr val="3E2C56">
              <a:alpha val="90000"/>
            </a:srgbClr>
          </a:solidFill>
        </p:spPr>
        <p:txBody>
          <a:bodyPr wrap="square" lIns="864000" tIns="198000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none" baseline="0">
                <a:no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b="0" kern="1200" cap="none" baseline="0">
                <a:no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Click to add pull-out text</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Second level</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Third level</a:t>
            </a:r>
          </a:p>
          <a:p>
            <a:pPr marL="0" marR="0" lvl="3"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Fourth level</a:t>
            </a:r>
          </a:p>
          <a:p>
            <a:pPr marL="0" marR="0" lvl="4"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Fifth level</a:t>
            </a:r>
          </a:p>
          <a:p>
            <a:pPr marL="0" marR="0" lvl="5"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6</a:t>
            </a:r>
          </a:p>
          <a:p>
            <a:pPr marL="0" marR="0" lvl="6"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7</a:t>
            </a:r>
          </a:p>
          <a:p>
            <a:pPr marL="0" marR="0" lvl="7"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8</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noFill/>
                <a:effectLst/>
                <a:uLnTx/>
                <a:uFillTx/>
                <a:latin typeface="Calibri" panose="020F0502020204030204"/>
                <a:ea typeface="+mn-ea"/>
                <a:cs typeface="+mn-cs"/>
              </a:rPr>
              <a:t>9</a:t>
            </a:r>
            <a:endParaRPr kumimoji="0" lang="en-AU" sz="1800" b="0" i="0" u="none" strike="noStrike" kern="1200" cap="none" spc="0" normalizeH="0" baseline="0" noProof="0" dirty="0">
              <a:ln>
                <a:noFill/>
              </a:ln>
              <a:no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CB6953C-94BF-4AE4-ABA7-411F4D24FEDC}"/>
              </a:ext>
            </a:extLst>
          </p:cNvPr>
          <p:cNvSpPr/>
          <p:nvPr/>
        </p:nvSpPr>
        <p:spPr>
          <a:xfrm>
            <a:off x="561828" y="2873400"/>
            <a:ext cx="4353072" cy="757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identify longer-term organisational priorities and goals, and assign responsibility for associated strategic workforce planning.</a:t>
            </a:r>
          </a:p>
        </p:txBody>
      </p:sp>
      <p:sp>
        <p:nvSpPr>
          <p:cNvPr id="9" name="Rectangle 8">
            <a:extLst>
              <a:ext uri="{FF2B5EF4-FFF2-40B4-BE49-F238E27FC236}">
                <a16:creationId xmlns:a16="http://schemas.microsoft.com/office/drawing/2014/main" id="{0A530927-0747-4293-B321-93BC9E9661DA}"/>
              </a:ext>
            </a:extLst>
          </p:cNvPr>
          <p:cNvSpPr/>
          <p:nvPr/>
        </p:nvSpPr>
        <p:spPr>
          <a:xfrm>
            <a:off x="5764742" y="830474"/>
            <a:ext cx="5766859" cy="4213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AU" sz="1600" b="1" dirty="0">
                <a:solidFill>
                  <a:schemeClr val="tx1"/>
                </a:solidFill>
                <a:latin typeface="Arial" panose="020B0604020202020204" pitchFamily="34" charset="0"/>
                <a:cs typeface="Arial" panose="020B0604020202020204" pitchFamily="34" charset="0"/>
              </a:rPr>
              <a:t>Please note:</a:t>
            </a:r>
          </a:p>
          <a:p>
            <a:pPr marL="285750" indent="-285750">
              <a:buFont typeface="Wingdings" panose="05000000000000000000" pitchFamily="2" charset="2"/>
              <a:buChar char="§"/>
            </a:pPr>
            <a:r>
              <a:rPr lang="en-AU" sz="1600" dirty="0">
                <a:solidFill>
                  <a:schemeClr val="tx1"/>
                </a:solidFill>
                <a:latin typeface="Arial" panose="020B0604020202020204" pitchFamily="34" charset="0"/>
                <a:cs typeface="Arial" panose="020B0604020202020204" pitchFamily="34" charset="0"/>
              </a:rPr>
              <a:t>There are two templates within this tool: </a:t>
            </a:r>
          </a:p>
          <a:p>
            <a:pPr marL="892175" indent="-342900">
              <a:buAutoNum type="arabicParenR"/>
            </a:pPr>
            <a:r>
              <a:rPr lang="en-AU" sz="1600" dirty="0">
                <a:solidFill>
                  <a:schemeClr val="tx1"/>
                </a:solidFill>
                <a:latin typeface="Arial" panose="020B0604020202020204" pitchFamily="34" charset="0"/>
                <a:cs typeface="Arial" panose="020B0604020202020204" pitchFamily="34" charset="0"/>
              </a:rPr>
              <a:t>Understanding the persona of your stakeholder</a:t>
            </a:r>
          </a:p>
          <a:p>
            <a:pPr marL="892175" indent="-342900">
              <a:buAutoNum type="arabicParenR"/>
            </a:pPr>
            <a:r>
              <a:rPr lang="en-AU" sz="1600" dirty="0">
                <a:solidFill>
                  <a:schemeClr val="tx1"/>
                </a:solidFill>
                <a:latin typeface="Arial" panose="020B0604020202020204" pitchFamily="34" charset="0"/>
                <a:cs typeface="Arial" panose="020B0604020202020204" pitchFamily="34" charset="0"/>
              </a:rPr>
              <a:t>Preparing to engage your stakeholder</a:t>
            </a:r>
          </a:p>
          <a:p>
            <a:pPr marL="285750" indent="-285750">
              <a:buFont typeface="Wingdings" panose="05000000000000000000" pitchFamily="2" charset="2"/>
              <a:buChar char="§"/>
            </a:pPr>
            <a:r>
              <a:rPr lang="en-AU" sz="1600" dirty="0">
                <a:solidFill>
                  <a:schemeClr val="tx1"/>
                </a:solidFill>
                <a:latin typeface="Arial" panose="020B0604020202020204" pitchFamily="34" charset="0"/>
                <a:cs typeface="Arial" panose="020B0604020202020204" pitchFamily="34" charset="0"/>
              </a:rPr>
              <a:t>This tool has been developed to help you engage your senior stakeholders and align to their strategic priorities </a:t>
            </a:r>
          </a:p>
          <a:p>
            <a:pPr marL="285750" indent="-285750">
              <a:buFont typeface="Wingdings" panose="05000000000000000000" pitchFamily="2" charset="2"/>
              <a:buChar char="§"/>
            </a:pPr>
            <a:r>
              <a:rPr lang="en-AU" sz="1600" dirty="0">
                <a:solidFill>
                  <a:schemeClr val="tx1"/>
                </a:solidFill>
                <a:latin typeface="Arial" panose="020B0604020202020204" pitchFamily="34" charset="0"/>
                <a:cs typeface="Arial" panose="020B0604020202020204" pitchFamily="34" charset="0"/>
              </a:rPr>
              <a:t>This is just one element of the </a:t>
            </a:r>
            <a:r>
              <a:rPr lang="en-AU" sz="1600" dirty="0">
                <a:solidFill>
                  <a:schemeClr val="tx1"/>
                </a:solidFill>
                <a:latin typeface="Arial" panose="020B0604020202020204" pitchFamily="34" charset="0"/>
                <a:cs typeface="Arial" panose="020B0604020202020204" pitchFamily="34" charset="0"/>
                <a:hlinkClick r:id="rId2"/>
              </a:rPr>
              <a:t>Align stage</a:t>
            </a:r>
            <a:r>
              <a:rPr lang="en-AU" sz="1600" dirty="0">
                <a:solidFill>
                  <a:schemeClr val="tx1"/>
                </a:solidFill>
                <a:latin typeface="Arial" panose="020B0604020202020204" pitchFamily="34" charset="0"/>
                <a:cs typeface="Arial" panose="020B0604020202020204" pitchFamily="34" charset="0"/>
              </a:rPr>
              <a:t> in the </a:t>
            </a:r>
            <a:r>
              <a:rPr lang="en-AU" sz="1600" dirty="0">
                <a:solidFill>
                  <a:schemeClr val="tx1"/>
                </a:solidFill>
                <a:latin typeface="Arial" panose="020B0604020202020204" pitchFamily="34" charset="0"/>
                <a:cs typeface="Arial" panose="020B0604020202020204" pitchFamily="34" charset="0"/>
                <a:hlinkClick r:id="rId3"/>
              </a:rPr>
              <a:t>Strategic Workforce Planning cycle</a:t>
            </a:r>
            <a:endParaRPr lang="en-AU"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1600" dirty="0">
                <a:solidFill>
                  <a:schemeClr val="tx1"/>
                </a:solidFill>
                <a:latin typeface="Arial" panose="020B0604020202020204" pitchFamily="34" charset="0"/>
                <a:cs typeface="Arial" panose="020B0604020202020204" pitchFamily="34" charset="0"/>
              </a:rPr>
              <a:t>To learn more about all the aspects of the Align stage, register for the </a:t>
            </a:r>
            <a:r>
              <a:rPr lang="en-AU" sz="1600" dirty="0">
                <a:solidFill>
                  <a:schemeClr val="tx1"/>
                </a:solidFill>
                <a:latin typeface="Arial" panose="020B0604020202020204" pitchFamily="34" charset="0"/>
                <a:cs typeface="Arial" panose="020B0604020202020204" pitchFamily="34" charset="0"/>
                <a:hlinkClick r:id="rId4"/>
              </a:rPr>
              <a:t>NSW Government Strategic Workforce Planning Masterclasses</a:t>
            </a:r>
            <a:endParaRPr lang="en-AU" sz="16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AU" sz="1600" dirty="0">
                <a:solidFill>
                  <a:schemeClr val="tx1"/>
                </a:solidFill>
                <a:latin typeface="Arial" panose="020B0604020202020204" pitchFamily="34" charset="0"/>
                <a:cs typeface="Arial" panose="020B0604020202020204" pitchFamily="34" charset="0"/>
              </a:rPr>
              <a:t>Please note that you may not need to use all elements of this tool. You may tailor or modify the templates based on the needs and strategic workforce planning maturity of your organisation</a:t>
            </a:r>
            <a:br>
              <a:rPr lang="en-AU" sz="1600" dirty="0">
                <a:solidFill>
                  <a:schemeClr val="tx1"/>
                </a:solidFill>
                <a:latin typeface="Arial" panose="020B0604020202020204" pitchFamily="34" charset="0"/>
                <a:cs typeface="Arial" panose="020B0604020202020204" pitchFamily="34" charset="0"/>
              </a:rPr>
            </a:br>
            <a:endParaRPr lang="en-AU" sz="1600" dirty="0">
              <a:solidFill>
                <a:schemeClr val="tx1"/>
              </a:solidFill>
              <a:latin typeface="Arial" panose="020B0604020202020204" pitchFamily="34" charset="0"/>
              <a:cs typeface="Arial" panose="020B0604020202020204" pitchFamily="34" charset="0"/>
            </a:endParaRPr>
          </a:p>
          <a:p>
            <a:r>
              <a:rPr lang="en-AU" sz="1600" b="1" dirty="0">
                <a:solidFill>
                  <a:schemeClr val="tx1"/>
                </a:solidFill>
                <a:latin typeface="Arial" panose="020B0604020202020204" pitchFamily="34" charset="0"/>
                <a:cs typeface="Arial" panose="020B0604020202020204" pitchFamily="34" charset="0"/>
              </a:rPr>
              <a:t>Additional information</a:t>
            </a:r>
          </a:p>
          <a:p>
            <a:r>
              <a:rPr lang="en-AU" sz="1600" dirty="0">
                <a:solidFill>
                  <a:schemeClr val="tx1"/>
                </a:solidFill>
                <a:latin typeface="Arial" panose="020B0604020202020204" pitchFamily="34" charset="0"/>
                <a:cs typeface="Arial" panose="020B0604020202020204" pitchFamily="34" charset="0"/>
              </a:rPr>
              <a:t>If you need further information or would like to provide feedback, please contact the NSW Public Service Commission at </a:t>
            </a:r>
            <a:r>
              <a:rPr lang="en-AU" sz="1600" dirty="0">
                <a:solidFill>
                  <a:schemeClr val="tx1"/>
                </a:solidFill>
                <a:latin typeface="Arial" panose="020B0604020202020204" pitchFamily="34" charset="0"/>
                <a:cs typeface="Arial" panose="020B0604020202020204" pitchFamily="34" charset="0"/>
                <a:hlinkClick r:id="rId5"/>
              </a:rPr>
              <a:t>swp@psc.nsw.gov.au</a:t>
            </a:r>
            <a:endParaRPr lang="en-AU" sz="1600" dirty="0">
              <a:solidFill>
                <a:schemeClr val="tx1"/>
              </a:solidFill>
              <a:latin typeface="Arial" panose="020B0604020202020204" pitchFamily="34" charset="0"/>
              <a:cs typeface="Arial" panose="020B0604020202020204" pitchFamily="34" charset="0"/>
            </a:endParaRPr>
          </a:p>
          <a:p>
            <a:endParaRPr lang="en-AU" sz="1600" dirty="0">
              <a:solidFill>
                <a:schemeClr val="tx1"/>
              </a:solidFill>
              <a:latin typeface="Arial" panose="020B0604020202020204" pitchFamily="34" charset="0"/>
              <a:cs typeface="Arial" panose="020B0604020202020204" pitchFamily="34" charset="0"/>
            </a:endParaRPr>
          </a:p>
          <a:p>
            <a:endParaRPr lang="en-AU" sz="1600" dirty="0">
              <a:solidFill>
                <a:schemeClr val="tx1"/>
              </a:solidFill>
              <a:latin typeface="Arial" panose="020B0604020202020204" pitchFamily="34" charset="0"/>
              <a:cs typeface="Arial" panose="020B0604020202020204" pitchFamily="34" charset="0"/>
            </a:endParaRPr>
          </a:p>
        </p:txBody>
      </p:sp>
      <p:sp>
        <p:nvSpPr>
          <p:cNvPr id="12" name="Slide Number Placeholder 19">
            <a:extLst>
              <a:ext uri="{FF2B5EF4-FFF2-40B4-BE49-F238E27FC236}">
                <a16:creationId xmlns:a16="http://schemas.microsoft.com/office/drawing/2014/main" id="{80C68766-FB2C-4993-9033-20F6D832E785}"/>
              </a:ext>
              <a:ext uri="{C183D7F6-B498-43B3-948B-1728B52AA6E4}">
                <adec:decorative xmlns:adec="http://schemas.microsoft.com/office/drawing/2017/decorative" val="0"/>
              </a:ext>
            </a:extLst>
          </p:cNvPr>
          <p:cNvSpPr>
            <a:spLocks noGrp="1"/>
          </p:cNvSpPr>
          <p:nvPr>
            <p:ph type="sldNum" sz="quarter" idx="4"/>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lvl1pPr algn="ctr">
              <a:defRPr sz="1200" b="1">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2792D9D-652E-4EC2-934C-AA70119B3570}" type="slidenum">
              <a:rPr kumimoji="0" lang="en-GB" sz="1200" b="1"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2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F7D847F-11C5-4FC7-8D03-E2F0CCA134A6}"/>
              </a:ext>
            </a:extLst>
          </p:cNvPr>
          <p:cNvSpPr>
            <a:spLocks noGrp="1"/>
          </p:cNvSpPr>
          <p:nvPr>
            <p:ph type="title" idx="4294967295"/>
          </p:nvPr>
        </p:nvSpPr>
        <p:spPr>
          <a:xfrm>
            <a:off x="561828" y="2336825"/>
            <a:ext cx="4353072" cy="595973"/>
          </a:xfrm>
        </p:spPr>
        <p:txBody>
          <a:bodyPr lIns="0" rIns="0">
            <a:noAutofit/>
          </a:bodyPr>
          <a:lstStyle/>
          <a:p>
            <a:r>
              <a:rPr lang="en-AU" sz="2400" b="1" dirty="0">
                <a:solidFill>
                  <a:schemeClr val="lt1"/>
                </a:solidFill>
                <a:latin typeface="Arial" panose="020B0604020202020204" pitchFamily="34" charset="0"/>
                <a:ea typeface="+mn-ea"/>
                <a:cs typeface="Arial" panose="020B0604020202020204" pitchFamily="34" charset="0"/>
              </a:rPr>
              <a:t>Goal of the Align stage</a:t>
            </a:r>
          </a:p>
        </p:txBody>
      </p:sp>
      <p:pic>
        <p:nvPicPr>
          <p:cNvPr id="11" name="Picture 10" descr="Align icon">
            <a:extLst>
              <a:ext uri="{FF2B5EF4-FFF2-40B4-BE49-F238E27FC236}">
                <a16:creationId xmlns:a16="http://schemas.microsoft.com/office/drawing/2014/main" id="{973DDE30-99F3-4050-9529-F4DC16CEC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658" y="1258399"/>
            <a:ext cx="846000" cy="846000"/>
          </a:xfrm>
          <a:prstGeom prst="rect">
            <a:avLst/>
          </a:prstGeom>
        </p:spPr>
      </p:pic>
    </p:spTree>
    <p:extLst>
      <p:ext uri="{BB962C8B-B14F-4D97-AF65-F5344CB8AC3E}">
        <p14:creationId xmlns:p14="http://schemas.microsoft.com/office/powerpoint/2010/main" val="77709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4D92C-EB4C-46F5-872A-1E85D13FD418}"/>
              </a:ext>
            </a:extLst>
          </p:cNvPr>
          <p:cNvSpPr>
            <a:spLocks noGrp="1"/>
          </p:cNvSpPr>
          <p:nvPr>
            <p:ph type="title" idx="4294967295"/>
          </p:nvPr>
        </p:nvSpPr>
        <p:spPr>
          <a:xfrm>
            <a:off x="1123657" y="276322"/>
            <a:ext cx="8717451" cy="4801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R="0" lvl="0" fontAlgn="auto">
              <a:spcAft>
                <a:spcPts val="0"/>
              </a:spcAft>
              <a:buClrTx/>
              <a:buSzTx/>
              <a:tabLst/>
              <a:defRPr/>
            </a:pPr>
            <a:r>
              <a:rPr lang="en-AU" sz="2800" b="1" dirty="0">
                <a:solidFill>
                  <a:srgbClr val="3E2C56"/>
                </a:solidFill>
                <a:latin typeface="Arial" panose="020B0604020202020204" pitchFamily="34" charset="0"/>
                <a:ea typeface="+mn-ea"/>
                <a:cs typeface="Arial" panose="020B0604020202020204" pitchFamily="34" charset="0"/>
              </a:rPr>
              <a:t>1) Understanding the persona of your stakeholder</a:t>
            </a:r>
          </a:p>
        </p:txBody>
      </p:sp>
      <p:sp>
        <p:nvSpPr>
          <p:cNvPr id="23" name="TextBox 22">
            <a:extLst>
              <a:ext uri="{FF2B5EF4-FFF2-40B4-BE49-F238E27FC236}">
                <a16:creationId xmlns:a16="http://schemas.microsoft.com/office/drawing/2014/main" id="{734A2A0E-111F-435F-9CF5-A398B9EA02A7}"/>
              </a:ext>
            </a:extLst>
          </p:cNvPr>
          <p:cNvSpPr txBox="1"/>
          <p:nvPr/>
        </p:nvSpPr>
        <p:spPr>
          <a:xfrm>
            <a:off x="1546297" y="784694"/>
            <a:ext cx="9766300" cy="907941"/>
          </a:xfrm>
          <a:prstGeom prst="rect">
            <a:avLst/>
          </a:prstGeom>
          <a:noFill/>
          <a:ln>
            <a:noFill/>
          </a:ln>
        </p:spPr>
        <p:txBody>
          <a:bodyPr wrap="square" lIns="91440" tIns="45720" rIns="91440" bIns="45720" rtlCol="0" anchor="t">
            <a:spAutoFit/>
          </a:bodyPr>
          <a:lstStyle/>
          <a:p>
            <a:pPr>
              <a:spcAft>
                <a:spcPts val="600"/>
              </a:spcAft>
            </a:pPr>
            <a:r>
              <a:rPr lang="en-US" sz="1200" dirty="0">
                <a:latin typeface="Arial" panose="020B0604020202020204" pitchFamily="34" charset="0"/>
                <a:cs typeface="Arial" panose="020B0604020202020204" pitchFamily="34" charset="0"/>
              </a:rPr>
              <a:t>From the </a:t>
            </a:r>
            <a:r>
              <a:rPr lang="en-US" sz="1200" dirty="0">
                <a:latin typeface="Arial" panose="020B0604020202020204" pitchFamily="34" charset="0"/>
                <a:cs typeface="Arial" panose="020B0604020202020204" pitchFamily="34" charset="0"/>
                <a:hlinkClick r:id="rId2"/>
              </a:rPr>
              <a:t>Align stage </a:t>
            </a:r>
            <a:r>
              <a:rPr lang="en-US" sz="1200" dirty="0">
                <a:latin typeface="Arial" panose="020B0604020202020204" pitchFamily="34" charset="0"/>
                <a:cs typeface="Arial" panose="020B0604020202020204" pitchFamily="34" charset="0"/>
              </a:rPr>
              <a:t>and throughout the </a:t>
            </a:r>
            <a:r>
              <a:rPr lang="en-US" sz="1200" dirty="0">
                <a:latin typeface="Arial" panose="020B0604020202020204" pitchFamily="34" charset="0"/>
                <a:cs typeface="Arial" panose="020B0604020202020204" pitchFamily="34" charset="0"/>
                <a:hlinkClick r:id="rId3"/>
              </a:rPr>
              <a:t>Strategic Workforce Planning cycle</a:t>
            </a:r>
            <a:r>
              <a:rPr lang="en-US" sz="1200" dirty="0">
                <a:latin typeface="Arial" panose="020B0604020202020204" pitchFamily="34" charset="0"/>
                <a:cs typeface="Arial" panose="020B0604020202020204" pitchFamily="34" charset="0"/>
              </a:rPr>
              <a:t>, good communication is essential. To communicate information to your stakeholders in a simple and engaging way, it's important to know the ways in which your stakeholder might like to receive information.</a:t>
            </a:r>
          </a:p>
          <a:p>
            <a:pPr>
              <a:spcAft>
                <a:spcPts val="600"/>
              </a:spcAft>
            </a:pPr>
            <a:r>
              <a:rPr lang="en-US" sz="1200" dirty="0">
                <a:latin typeface="Arial" panose="020B0604020202020204" pitchFamily="34" charset="0"/>
                <a:cs typeface="Arial" panose="020B0604020202020204" pitchFamily="34" charset="0"/>
              </a:rPr>
              <a:t>The stakeholder persona slides below can help you frame your information in a logical way, with the type of stakeholder you are engaging at the front of your mind.</a:t>
            </a:r>
          </a:p>
        </p:txBody>
      </p:sp>
      <p:sp>
        <p:nvSpPr>
          <p:cNvPr id="15" name="Rectangle 14">
            <a:extLst>
              <a:ext uri="{FF2B5EF4-FFF2-40B4-BE49-F238E27FC236}">
                <a16:creationId xmlns:a16="http://schemas.microsoft.com/office/drawing/2014/main" id="{9CF9A5E5-E621-4744-B7A7-11B1C1AC9C85}"/>
              </a:ext>
            </a:extLst>
          </p:cNvPr>
          <p:cNvSpPr/>
          <p:nvPr/>
        </p:nvSpPr>
        <p:spPr>
          <a:xfrm>
            <a:off x="1546297" y="1780384"/>
            <a:ext cx="5582031" cy="907940"/>
          </a:xfrm>
          <a:prstGeom prst="rect">
            <a:avLst/>
          </a:prstGeom>
          <a:solidFill>
            <a:srgbClr val="783875"/>
          </a:solidFill>
          <a:ln>
            <a:solidFill>
              <a:srgbClr val="7838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Arial"/>
                <a:cs typeface="Arial"/>
              </a:rPr>
              <a:t>What is a persona? A persona is a</a:t>
            </a:r>
            <a:r>
              <a:rPr lang="en-AU" sz="1200" dirty="0">
                <a:latin typeface="Arial"/>
                <a:cs typeface="Arial"/>
              </a:rPr>
              <a:t> synthesised character profile based on repeated, observed behavioural patterns. It helps us understand the personal motivations, characteristics and preferences of the individuals we interact with.</a:t>
            </a:r>
          </a:p>
        </p:txBody>
      </p:sp>
      <p:sp>
        <p:nvSpPr>
          <p:cNvPr id="18" name="Slide Number Placeholder 19">
            <a:extLst>
              <a:ext uri="{FF2B5EF4-FFF2-40B4-BE49-F238E27FC236}">
                <a16:creationId xmlns:a16="http://schemas.microsoft.com/office/drawing/2014/main" id="{EE6BB8D0-8340-4B5B-A863-607FB88EE7F6}"/>
              </a:ext>
              <a:ext uri="{C183D7F6-B498-43B3-948B-1728B52AA6E4}">
                <adec:decorative xmlns:adec="http://schemas.microsoft.com/office/drawing/2017/decorative" val="0"/>
              </a:ext>
            </a:extLst>
          </p:cNvPr>
          <p:cNvSpPr txBox="1">
            <a:spLocks/>
          </p:cNvSpPr>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AEA0E0-5CC6-4BD0-905C-A0021E419432}" type="slidenum">
              <a:rPr lang="en-GB" smtClean="0"/>
              <a:pPr/>
              <a:t>3</a:t>
            </a:fld>
            <a:endParaRPr lang="en-GB" dirty="0"/>
          </a:p>
        </p:txBody>
      </p:sp>
      <p:pic>
        <p:nvPicPr>
          <p:cNvPr id="19" name="Picture 18" descr="Align icon">
            <a:extLst>
              <a:ext uri="{FF2B5EF4-FFF2-40B4-BE49-F238E27FC236}">
                <a16:creationId xmlns:a16="http://schemas.microsoft.com/office/drawing/2014/main" id="{98E1C260-3EA3-4912-8C87-3A32FA22C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58" y="99519"/>
            <a:ext cx="846000" cy="846000"/>
          </a:xfrm>
          <a:prstGeom prst="rect">
            <a:avLst/>
          </a:prstGeom>
        </p:spPr>
      </p:pic>
      <p:sp>
        <p:nvSpPr>
          <p:cNvPr id="22" name="Slide Number Placeholder 19">
            <a:extLst>
              <a:ext uri="{FF2B5EF4-FFF2-40B4-BE49-F238E27FC236}">
                <a16:creationId xmlns:a16="http://schemas.microsoft.com/office/drawing/2014/main" id="{4C78171F-82D0-4B13-9099-15E5C661D765}"/>
              </a:ext>
              <a:ext uri="{C183D7F6-B498-43B3-948B-1728B52AA6E4}">
                <adec:decorative xmlns:adec="http://schemas.microsoft.com/office/drawing/2017/decorative" val="1"/>
              </a:ext>
            </a:extLst>
          </p:cNvPr>
          <p:cNvSpPr txBox="1">
            <a:spLocks/>
          </p:cNvSpPr>
          <p:nvPr/>
        </p:nvSpPr>
        <p:spPr>
          <a:xfrm rot="5400000">
            <a:off x="7538016" y="1719998"/>
            <a:ext cx="4226714" cy="4347486"/>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rgbClr val="13D0CA"/>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9" name="TextBox 28">
            <a:extLst>
              <a:ext uri="{FF2B5EF4-FFF2-40B4-BE49-F238E27FC236}">
                <a16:creationId xmlns:a16="http://schemas.microsoft.com/office/drawing/2014/main" id="{BFC43548-9EC8-44E3-B9C2-2B0CF9224288}"/>
              </a:ext>
            </a:extLst>
          </p:cNvPr>
          <p:cNvSpPr txBox="1"/>
          <p:nvPr/>
        </p:nvSpPr>
        <p:spPr>
          <a:xfrm>
            <a:off x="7827666" y="2234354"/>
            <a:ext cx="3326004" cy="3077766"/>
          </a:xfrm>
          <a:prstGeom prst="rect">
            <a:avLst/>
          </a:prstGeom>
          <a:noFill/>
          <a:ln w="12700">
            <a:noFill/>
          </a:ln>
          <a:effectLst/>
        </p:spPr>
        <p:txBody>
          <a:bodyPr wrap="square" lIns="91440" tIns="45720" rIns="91440" bIns="45720" rtlCol="0" anchor="t">
            <a:spAutoFit/>
          </a:bodyPr>
          <a:lstStyle/>
          <a:p>
            <a:pPr marL="100012" lvl="1">
              <a:spcAft>
                <a:spcPts val="600"/>
              </a:spcAft>
            </a:pPr>
            <a:r>
              <a:rPr lang="en-US" b="1" dirty="0">
                <a:latin typeface="Arial"/>
                <a:cs typeface="Arial"/>
              </a:rPr>
              <a:t>Tips on how to use this tool</a:t>
            </a:r>
          </a:p>
          <a:p>
            <a:pPr marL="171450" indent="-171450">
              <a:spcAft>
                <a:spcPts val="600"/>
              </a:spcAft>
              <a:buFont typeface="Wingdings" panose="05000000000000000000" pitchFamily="2" charset="2"/>
              <a:buChar char="§"/>
            </a:pPr>
            <a:r>
              <a:rPr lang="en-US" sz="1200" dirty="0">
                <a:latin typeface="Arial"/>
                <a:cs typeface="Arial"/>
              </a:rPr>
              <a:t>You can use these slides to help you prepare to engage different types of stakeholders </a:t>
            </a:r>
          </a:p>
          <a:p>
            <a:pPr marL="171450" indent="-171450">
              <a:spcAft>
                <a:spcPts val="600"/>
              </a:spcAft>
              <a:buFont typeface="Wingdings" panose="05000000000000000000" pitchFamily="2" charset="2"/>
              <a:buChar char="§"/>
            </a:pPr>
            <a:r>
              <a:rPr lang="en-US" sz="1200" dirty="0">
                <a:latin typeface="Arial"/>
                <a:cs typeface="Arial"/>
              </a:rPr>
              <a:t>If you get stuck when trying to think about your stakeholder and which persona they match, remember they could be a combination of multiple personas</a:t>
            </a:r>
          </a:p>
          <a:p>
            <a:pPr marL="171450" indent="-171450">
              <a:spcAft>
                <a:spcPts val="600"/>
              </a:spcAft>
              <a:buFont typeface="Wingdings" panose="05000000000000000000" pitchFamily="2" charset="2"/>
              <a:buChar char="§"/>
            </a:pPr>
            <a:r>
              <a:rPr lang="en-US" sz="1200" dirty="0">
                <a:latin typeface="Arial"/>
                <a:cs typeface="Arial"/>
              </a:rPr>
              <a:t>If you don’t know your stakeholder very well, do your homework! Ask people how they have approached your stakeholder in the past and what their reactions were</a:t>
            </a:r>
          </a:p>
          <a:p>
            <a:pPr marL="171450" indent="-171450">
              <a:spcAft>
                <a:spcPts val="600"/>
              </a:spcAft>
              <a:buFont typeface="Wingdings" panose="05000000000000000000" pitchFamily="2" charset="2"/>
              <a:buChar char="§"/>
            </a:pPr>
            <a:r>
              <a:rPr lang="en-US" sz="1200" dirty="0">
                <a:latin typeface="Arial"/>
                <a:cs typeface="Arial"/>
              </a:rPr>
              <a:t>If in doubt, incorporate all the ways in which all personas like to receive information</a:t>
            </a:r>
          </a:p>
        </p:txBody>
      </p:sp>
      <p:pic>
        <p:nvPicPr>
          <p:cNvPr id="4" name="Picture 3">
            <a:extLst>
              <a:ext uri="{FF2B5EF4-FFF2-40B4-BE49-F238E27FC236}">
                <a16:creationId xmlns:a16="http://schemas.microsoft.com/office/drawing/2014/main" id="{8CE35BE8-9EB3-432E-8764-0FAF4843AD5B}"/>
              </a:ext>
            </a:extLst>
          </p:cNvPr>
          <p:cNvPicPr>
            <a:picLocks noChangeAspect="1"/>
          </p:cNvPicPr>
          <p:nvPr/>
        </p:nvPicPr>
        <p:blipFill rotWithShape="1">
          <a:blip r:embed="rId5"/>
          <a:srcRect l="27686" t="17330" r="7526" b="16746"/>
          <a:stretch/>
        </p:blipFill>
        <p:spPr>
          <a:xfrm>
            <a:off x="1857333" y="2903705"/>
            <a:ext cx="4959957" cy="2754836"/>
          </a:xfrm>
          <a:prstGeom prst="rect">
            <a:avLst/>
          </a:prstGeom>
          <a:ln>
            <a:solidFill>
              <a:schemeClr val="bg2"/>
            </a:solidFill>
          </a:ln>
        </p:spPr>
      </p:pic>
    </p:spTree>
    <p:extLst>
      <p:ext uri="{BB962C8B-B14F-4D97-AF65-F5344CB8AC3E}">
        <p14:creationId xmlns:p14="http://schemas.microsoft.com/office/powerpoint/2010/main" val="361828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26A6-34E0-462B-943D-DCAA371C2DF1}"/>
              </a:ext>
            </a:extLst>
          </p:cNvPr>
          <p:cNvSpPr>
            <a:spLocks noGrp="1"/>
          </p:cNvSpPr>
          <p:nvPr>
            <p:ph type="title"/>
          </p:nvPr>
        </p:nvSpPr>
        <p:spPr>
          <a:xfrm>
            <a:off x="1123657" y="333890"/>
            <a:ext cx="3201927" cy="388033"/>
          </a:xfrm>
        </p:spPr>
        <p:txBody>
          <a:bodyPr/>
          <a:lstStyle/>
          <a:p>
            <a:r>
              <a:rPr lang="en-US" sz="2800" b="1" dirty="0">
                <a:solidFill>
                  <a:srgbClr val="3E2C56"/>
                </a:solidFill>
                <a:latin typeface="Arial" panose="020B0604020202020204" pitchFamily="34" charset="0"/>
                <a:ea typeface="+mn-ea"/>
                <a:cs typeface="Arial" panose="020B0604020202020204" pitchFamily="34" charset="0"/>
              </a:rPr>
              <a:t>Who are we?</a:t>
            </a:r>
          </a:p>
        </p:txBody>
      </p:sp>
      <p:grpSp>
        <p:nvGrpSpPr>
          <p:cNvPr id="13" name="Group 12">
            <a:extLst>
              <a:ext uri="{FF2B5EF4-FFF2-40B4-BE49-F238E27FC236}">
                <a16:creationId xmlns:a16="http://schemas.microsoft.com/office/drawing/2014/main" id="{0A568FDA-68EB-4ECE-B438-597D54DAB387}"/>
              </a:ext>
              <a:ext uri="{C183D7F6-B498-43B3-948B-1728B52AA6E4}">
                <adec:decorative xmlns:adec="http://schemas.microsoft.com/office/drawing/2017/decorative" val="1"/>
              </a:ext>
            </a:extLst>
          </p:cNvPr>
          <p:cNvGrpSpPr/>
          <p:nvPr/>
        </p:nvGrpSpPr>
        <p:grpSpPr>
          <a:xfrm>
            <a:off x="3148789" y="764501"/>
            <a:ext cx="727480" cy="718505"/>
            <a:chOff x="7496176" y="2247900"/>
            <a:chExt cx="857250" cy="777875"/>
          </a:xfrm>
          <a:solidFill>
            <a:srgbClr val="00A88F"/>
          </a:solidFill>
        </p:grpSpPr>
        <p:sp>
          <p:nvSpPr>
            <p:cNvPr id="6" name="Freeform 8">
              <a:extLst>
                <a:ext uri="{FF2B5EF4-FFF2-40B4-BE49-F238E27FC236}">
                  <a16:creationId xmlns:a16="http://schemas.microsoft.com/office/drawing/2014/main" id="{76AECCD1-C173-44B5-98AD-4DAE15AFAA78}"/>
                </a:ext>
              </a:extLst>
            </p:cNvPr>
            <p:cNvSpPr>
              <a:spLocks noEditPoints="1"/>
            </p:cNvSpPr>
            <p:nvPr/>
          </p:nvSpPr>
          <p:spPr bwMode="auto">
            <a:xfrm>
              <a:off x="7667626" y="2247900"/>
              <a:ext cx="685800" cy="774700"/>
            </a:xfrm>
            <a:custGeom>
              <a:avLst/>
              <a:gdLst>
                <a:gd name="T0" fmla="*/ 194 w 432"/>
                <a:gd name="T1" fmla="*/ 37 h 488"/>
                <a:gd name="T2" fmla="*/ 149 w 432"/>
                <a:gd name="T3" fmla="*/ 45 h 488"/>
                <a:gd name="T4" fmla="*/ 121 w 432"/>
                <a:gd name="T5" fmla="*/ 50 h 488"/>
                <a:gd name="T6" fmla="*/ 119 w 432"/>
                <a:gd name="T7" fmla="*/ 72 h 488"/>
                <a:gd name="T8" fmla="*/ 103 w 432"/>
                <a:gd name="T9" fmla="*/ 108 h 488"/>
                <a:gd name="T10" fmla="*/ 65 w 432"/>
                <a:gd name="T11" fmla="*/ 141 h 488"/>
                <a:gd name="T12" fmla="*/ 36 w 432"/>
                <a:gd name="T13" fmla="*/ 166 h 488"/>
                <a:gd name="T14" fmla="*/ 44 w 432"/>
                <a:gd name="T15" fmla="*/ 223 h 488"/>
                <a:gd name="T16" fmla="*/ 67 w 432"/>
                <a:gd name="T17" fmla="*/ 294 h 488"/>
                <a:gd name="T18" fmla="*/ 107 w 432"/>
                <a:gd name="T19" fmla="*/ 357 h 488"/>
                <a:gd name="T20" fmla="*/ 173 w 432"/>
                <a:gd name="T21" fmla="*/ 421 h 488"/>
                <a:gd name="T22" fmla="*/ 261 w 432"/>
                <a:gd name="T23" fmla="*/ 421 h 488"/>
                <a:gd name="T24" fmla="*/ 326 w 432"/>
                <a:gd name="T25" fmla="*/ 357 h 488"/>
                <a:gd name="T26" fmla="*/ 365 w 432"/>
                <a:gd name="T27" fmla="*/ 294 h 488"/>
                <a:gd name="T28" fmla="*/ 389 w 432"/>
                <a:gd name="T29" fmla="*/ 223 h 488"/>
                <a:gd name="T30" fmla="*/ 397 w 432"/>
                <a:gd name="T31" fmla="*/ 166 h 488"/>
                <a:gd name="T32" fmla="*/ 370 w 432"/>
                <a:gd name="T33" fmla="*/ 143 h 488"/>
                <a:gd name="T34" fmla="*/ 336 w 432"/>
                <a:gd name="T35" fmla="*/ 114 h 488"/>
                <a:gd name="T36" fmla="*/ 318 w 432"/>
                <a:gd name="T37" fmla="*/ 81 h 488"/>
                <a:gd name="T38" fmla="*/ 313 w 432"/>
                <a:gd name="T39" fmla="*/ 56 h 488"/>
                <a:gd name="T40" fmla="*/ 301 w 432"/>
                <a:gd name="T41" fmla="*/ 48 h 488"/>
                <a:gd name="T42" fmla="*/ 263 w 432"/>
                <a:gd name="T43" fmla="*/ 41 h 488"/>
                <a:gd name="T44" fmla="*/ 217 w 432"/>
                <a:gd name="T45" fmla="*/ 37 h 488"/>
                <a:gd name="T46" fmla="*/ 242 w 432"/>
                <a:gd name="T47" fmla="*/ 2 h 488"/>
                <a:gd name="T48" fmla="*/ 293 w 432"/>
                <a:gd name="T49" fmla="*/ 10 h 488"/>
                <a:gd name="T50" fmla="*/ 320 w 432"/>
                <a:gd name="T51" fmla="*/ 16 h 488"/>
                <a:gd name="T52" fmla="*/ 347 w 432"/>
                <a:gd name="T53" fmla="*/ 48 h 488"/>
                <a:gd name="T54" fmla="*/ 349 w 432"/>
                <a:gd name="T55" fmla="*/ 60 h 488"/>
                <a:gd name="T56" fmla="*/ 359 w 432"/>
                <a:gd name="T57" fmla="*/ 85 h 488"/>
                <a:gd name="T58" fmla="*/ 386 w 432"/>
                <a:gd name="T59" fmla="*/ 110 h 488"/>
                <a:gd name="T60" fmla="*/ 432 w 432"/>
                <a:gd name="T61" fmla="*/ 125 h 488"/>
                <a:gd name="T62" fmla="*/ 432 w 432"/>
                <a:gd name="T63" fmla="*/ 160 h 488"/>
                <a:gd name="T64" fmla="*/ 428 w 432"/>
                <a:gd name="T65" fmla="*/ 204 h 488"/>
                <a:gd name="T66" fmla="*/ 411 w 432"/>
                <a:gd name="T67" fmla="*/ 275 h 488"/>
                <a:gd name="T68" fmla="*/ 380 w 432"/>
                <a:gd name="T69" fmla="*/ 344 h 488"/>
                <a:gd name="T70" fmla="*/ 322 w 432"/>
                <a:gd name="T71" fmla="*/ 417 h 488"/>
                <a:gd name="T72" fmla="*/ 232 w 432"/>
                <a:gd name="T73" fmla="*/ 480 h 488"/>
                <a:gd name="T74" fmla="*/ 201 w 432"/>
                <a:gd name="T75" fmla="*/ 480 h 488"/>
                <a:gd name="T76" fmla="*/ 111 w 432"/>
                <a:gd name="T77" fmla="*/ 417 h 488"/>
                <a:gd name="T78" fmla="*/ 53 w 432"/>
                <a:gd name="T79" fmla="*/ 344 h 488"/>
                <a:gd name="T80" fmla="*/ 21 w 432"/>
                <a:gd name="T81" fmla="*/ 275 h 488"/>
                <a:gd name="T82" fmla="*/ 4 w 432"/>
                <a:gd name="T83" fmla="*/ 202 h 488"/>
                <a:gd name="T84" fmla="*/ 0 w 432"/>
                <a:gd name="T85" fmla="*/ 158 h 488"/>
                <a:gd name="T86" fmla="*/ 2 w 432"/>
                <a:gd name="T87" fmla="*/ 125 h 488"/>
                <a:gd name="T88" fmla="*/ 48 w 432"/>
                <a:gd name="T89" fmla="*/ 110 h 488"/>
                <a:gd name="T90" fmla="*/ 75 w 432"/>
                <a:gd name="T91" fmla="*/ 85 h 488"/>
                <a:gd name="T92" fmla="*/ 84 w 432"/>
                <a:gd name="T93" fmla="*/ 60 h 488"/>
                <a:gd name="T94" fmla="*/ 84 w 432"/>
                <a:gd name="T95" fmla="*/ 48 h 488"/>
                <a:gd name="T96" fmla="*/ 111 w 432"/>
                <a:gd name="T97" fmla="*/ 16 h 488"/>
                <a:gd name="T98" fmla="*/ 140 w 432"/>
                <a:gd name="T99" fmla="*/ 10 h 488"/>
                <a:gd name="T100" fmla="*/ 190 w 432"/>
                <a:gd name="T101" fmla="*/ 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488">
                  <a:moveTo>
                    <a:pt x="217" y="37"/>
                  </a:moveTo>
                  <a:lnTo>
                    <a:pt x="194" y="37"/>
                  </a:lnTo>
                  <a:lnTo>
                    <a:pt x="171" y="41"/>
                  </a:lnTo>
                  <a:lnTo>
                    <a:pt x="149" y="45"/>
                  </a:lnTo>
                  <a:lnTo>
                    <a:pt x="130" y="48"/>
                  </a:lnTo>
                  <a:lnTo>
                    <a:pt x="121" y="50"/>
                  </a:lnTo>
                  <a:lnTo>
                    <a:pt x="121" y="58"/>
                  </a:lnTo>
                  <a:lnTo>
                    <a:pt x="119" y="72"/>
                  </a:lnTo>
                  <a:lnTo>
                    <a:pt x="113" y="89"/>
                  </a:lnTo>
                  <a:lnTo>
                    <a:pt x="103" y="108"/>
                  </a:lnTo>
                  <a:lnTo>
                    <a:pt x="88" y="125"/>
                  </a:lnTo>
                  <a:lnTo>
                    <a:pt x="65" y="141"/>
                  </a:lnTo>
                  <a:lnTo>
                    <a:pt x="36" y="152"/>
                  </a:lnTo>
                  <a:lnTo>
                    <a:pt x="36" y="166"/>
                  </a:lnTo>
                  <a:lnTo>
                    <a:pt x="38" y="190"/>
                  </a:lnTo>
                  <a:lnTo>
                    <a:pt x="44" y="223"/>
                  </a:lnTo>
                  <a:lnTo>
                    <a:pt x="55" y="263"/>
                  </a:lnTo>
                  <a:lnTo>
                    <a:pt x="67" y="294"/>
                  </a:lnTo>
                  <a:lnTo>
                    <a:pt x="84" y="325"/>
                  </a:lnTo>
                  <a:lnTo>
                    <a:pt x="107" y="357"/>
                  </a:lnTo>
                  <a:lnTo>
                    <a:pt x="136" y="390"/>
                  </a:lnTo>
                  <a:lnTo>
                    <a:pt x="173" y="421"/>
                  </a:lnTo>
                  <a:lnTo>
                    <a:pt x="217" y="448"/>
                  </a:lnTo>
                  <a:lnTo>
                    <a:pt x="261" y="421"/>
                  </a:lnTo>
                  <a:lnTo>
                    <a:pt x="297" y="390"/>
                  </a:lnTo>
                  <a:lnTo>
                    <a:pt x="326" y="357"/>
                  </a:lnTo>
                  <a:lnTo>
                    <a:pt x="349" y="325"/>
                  </a:lnTo>
                  <a:lnTo>
                    <a:pt x="365" y="294"/>
                  </a:lnTo>
                  <a:lnTo>
                    <a:pt x="378" y="263"/>
                  </a:lnTo>
                  <a:lnTo>
                    <a:pt x="389" y="223"/>
                  </a:lnTo>
                  <a:lnTo>
                    <a:pt x="395" y="190"/>
                  </a:lnTo>
                  <a:lnTo>
                    <a:pt x="397" y="166"/>
                  </a:lnTo>
                  <a:lnTo>
                    <a:pt x="397" y="152"/>
                  </a:lnTo>
                  <a:lnTo>
                    <a:pt x="370" y="143"/>
                  </a:lnTo>
                  <a:lnTo>
                    <a:pt x="349" y="129"/>
                  </a:lnTo>
                  <a:lnTo>
                    <a:pt x="336" y="114"/>
                  </a:lnTo>
                  <a:lnTo>
                    <a:pt x="324" y="98"/>
                  </a:lnTo>
                  <a:lnTo>
                    <a:pt x="318" y="81"/>
                  </a:lnTo>
                  <a:lnTo>
                    <a:pt x="315" y="68"/>
                  </a:lnTo>
                  <a:lnTo>
                    <a:pt x="313" y="56"/>
                  </a:lnTo>
                  <a:lnTo>
                    <a:pt x="311" y="50"/>
                  </a:lnTo>
                  <a:lnTo>
                    <a:pt x="301" y="48"/>
                  </a:lnTo>
                  <a:lnTo>
                    <a:pt x="284" y="45"/>
                  </a:lnTo>
                  <a:lnTo>
                    <a:pt x="263" y="41"/>
                  </a:lnTo>
                  <a:lnTo>
                    <a:pt x="238" y="37"/>
                  </a:lnTo>
                  <a:lnTo>
                    <a:pt x="217" y="37"/>
                  </a:lnTo>
                  <a:close/>
                  <a:moveTo>
                    <a:pt x="217" y="0"/>
                  </a:moveTo>
                  <a:lnTo>
                    <a:pt x="242" y="2"/>
                  </a:lnTo>
                  <a:lnTo>
                    <a:pt x="269" y="4"/>
                  </a:lnTo>
                  <a:lnTo>
                    <a:pt x="293" y="10"/>
                  </a:lnTo>
                  <a:lnTo>
                    <a:pt x="311" y="14"/>
                  </a:lnTo>
                  <a:lnTo>
                    <a:pt x="320" y="16"/>
                  </a:lnTo>
                  <a:lnTo>
                    <a:pt x="347" y="22"/>
                  </a:lnTo>
                  <a:lnTo>
                    <a:pt x="347" y="48"/>
                  </a:lnTo>
                  <a:lnTo>
                    <a:pt x="347" y="52"/>
                  </a:lnTo>
                  <a:lnTo>
                    <a:pt x="349" y="60"/>
                  </a:lnTo>
                  <a:lnTo>
                    <a:pt x="353" y="72"/>
                  </a:lnTo>
                  <a:lnTo>
                    <a:pt x="359" y="85"/>
                  </a:lnTo>
                  <a:lnTo>
                    <a:pt x="370" y="98"/>
                  </a:lnTo>
                  <a:lnTo>
                    <a:pt x="386" y="110"/>
                  </a:lnTo>
                  <a:lnTo>
                    <a:pt x="407" y="118"/>
                  </a:lnTo>
                  <a:lnTo>
                    <a:pt x="432" y="125"/>
                  </a:lnTo>
                  <a:lnTo>
                    <a:pt x="432" y="150"/>
                  </a:lnTo>
                  <a:lnTo>
                    <a:pt x="432" y="160"/>
                  </a:lnTo>
                  <a:lnTo>
                    <a:pt x="432" y="177"/>
                  </a:lnTo>
                  <a:lnTo>
                    <a:pt x="428" y="204"/>
                  </a:lnTo>
                  <a:lnTo>
                    <a:pt x="422" y="237"/>
                  </a:lnTo>
                  <a:lnTo>
                    <a:pt x="411" y="275"/>
                  </a:lnTo>
                  <a:lnTo>
                    <a:pt x="397" y="308"/>
                  </a:lnTo>
                  <a:lnTo>
                    <a:pt x="380" y="344"/>
                  </a:lnTo>
                  <a:lnTo>
                    <a:pt x="355" y="380"/>
                  </a:lnTo>
                  <a:lnTo>
                    <a:pt x="322" y="417"/>
                  </a:lnTo>
                  <a:lnTo>
                    <a:pt x="282" y="450"/>
                  </a:lnTo>
                  <a:lnTo>
                    <a:pt x="232" y="480"/>
                  </a:lnTo>
                  <a:lnTo>
                    <a:pt x="217" y="488"/>
                  </a:lnTo>
                  <a:lnTo>
                    <a:pt x="201" y="480"/>
                  </a:lnTo>
                  <a:lnTo>
                    <a:pt x="151" y="450"/>
                  </a:lnTo>
                  <a:lnTo>
                    <a:pt x="111" y="417"/>
                  </a:lnTo>
                  <a:lnTo>
                    <a:pt x="78" y="380"/>
                  </a:lnTo>
                  <a:lnTo>
                    <a:pt x="53" y="344"/>
                  </a:lnTo>
                  <a:lnTo>
                    <a:pt x="34" y="308"/>
                  </a:lnTo>
                  <a:lnTo>
                    <a:pt x="21" y="275"/>
                  </a:lnTo>
                  <a:lnTo>
                    <a:pt x="11" y="237"/>
                  </a:lnTo>
                  <a:lnTo>
                    <a:pt x="4" y="202"/>
                  </a:lnTo>
                  <a:lnTo>
                    <a:pt x="2" y="175"/>
                  </a:lnTo>
                  <a:lnTo>
                    <a:pt x="0" y="158"/>
                  </a:lnTo>
                  <a:lnTo>
                    <a:pt x="0" y="150"/>
                  </a:lnTo>
                  <a:lnTo>
                    <a:pt x="2" y="125"/>
                  </a:lnTo>
                  <a:lnTo>
                    <a:pt x="27" y="118"/>
                  </a:lnTo>
                  <a:lnTo>
                    <a:pt x="48" y="110"/>
                  </a:lnTo>
                  <a:lnTo>
                    <a:pt x="63" y="98"/>
                  </a:lnTo>
                  <a:lnTo>
                    <a:pt x="75" y="85"/>
                  </a:lnTo>
                  <a:lnTo>
                    <a:pt x="80" y="73"/>
                  </a:lnTo>
                  <a:lnTo>
                    <a:pt x="84" y="60"/>
                  </a:lnTo>
                  <a:lnTo>
                    <a:pt x="84" y="52"/>
                  </a:lnTo>
                  <a:lnTo>
                    <a:pt x="84" y="48"/>
                  </a:lnTo>
                  <a:lnTo>
                    <a:pt x="84" y="22"/>
                  </a:lnTo>
                  <a:lnTo>
                    <a:pt x="111" y="16"/>
                  </a:lnTo>
                  <a:lnTo>
                    <a:pt x="121" y="14"/>
                  </a:lnTo>
                  <a:lnTo>
                    <a:pt x="140" y="10"/>
                  </a:lnTo>
                  <a:lnTo>
                    <a:pt x="165" y="4"/>
                  </a:lnTo>
                  <a:lnTo>
                    <a:pt x="190" y="2"/>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 name="Freeform 9">
              <a:extLst>
                <a:ext uri="{FF2B5EF4-FFF2-40B4-BE49-F238E27FC236}">
                  <a16:creationId xmlns:a16="http://schemas.microsoft.com/office/drawing/2014/main" id="{D8250705-0BE6-4452-865D-0DB57A9982B5}"/>
                </a:ext>
              </a:extLst>
            </p:cNvPr>
            <p:cNvSpPr>
              <a:spLocks/>
            </p:cNvSpPr>
            <p:nvPr/>
          </p:nvSpPr>
          <p:spPr bwMode="auto">
            <a:xfrm>
              <a:off x="7904163" y="2468563"/>
              <a:ext cx="214313" cy="334962"/>
            </a:xfrm>
            <a:custGeom>
              <a:avLst/>
              <a:gdLst>
                <a:gd name="T0" fmla="*/ 54 w 135"/>
                <a:gd name="T1" fmla="*/ 0 h 211"/>
                <a:gd name="T2" fmla="*/ 81 w 135"/>
                <a:gd name="T3" fmla="*/ 0 h 211"/>
                <a:gd name="T4" fmla="*/ 81 w 135"/>
                <a:gd name="T5" fmla="*/ 17 h 211"/>
                <a:gd name="T6" fmla="*/ 106 w 135"/>
                <a:gd name="T7" fmla="*/ 21 h 211"/>
                <a:gd name="T8" fmla="*/ 131 w 135"/>
                <a:gd name="T9" fmla="*/ 28 h 211"/>
                <a:gd name="T10" fmla="*/ 118 w 135"/>
                <a:gd name="T11" fmla="*/ 65 h 211"/>
                <a:gd name="T12" fmla="*/ 91 w 135"/>
                <a:gd name="T13" fmla="*/ 55 h 211"/>
                <a:gd name="T14" fmla="*/ 70 w 135"/>
                <a:gd name="T15" fmla="*/ 53 h 211"/>
                <a:gd name="T16" fmla="*/ 62 w 135"/>
                <a:gd name="T17" fmla="*/ 53 h 211"/>
                <a:gd name="T18" fmla="*/ 58 w 135"/>
                <a:gd name="T19" fmla="*/ 53 h 211"/>
                <a:gd name="T20" fmla="*/ 54 w 135"/>
                <a:gd name="T21" fmla="*/ 55 h 211"/>
                <a:gd name="T22" fmla="*/ 52 w 135"/>
                <a:gd name="T23" fmla="*/ 59 h 211"/>
                <a:gd name="T24" fmla="*/ 50 w 135"/>
                <a:gd name="T25" fmla="*/ 63 h 211"/>
                <a:gd name="T26" fmla="*/ 50 w 135"/>
                <a:gd name="T27" fmla="*/ 67 h 211"/>
                <a:gd name="T28" fmla="*/ 54 w 135"/>
                <a:gd name="T29" fmla="*/ 71 h 211"/>
                <a:gd name="T30" fmla="*/ 58 w 135"/>
                <a:gd name="T31" fmla="*/ 73 h 211"/>
                <a:gd name="T32" fmla="*/ 64 w 135"/>
                <a:gd name="T33" fmla="*/ 76 h 211"/>
                <a:gd name="T34" fmla="*/ 73 w 135"/>
                <a:gd name="T35" fmla="*/ 80 h 211"/>
                <a:gd name="T36" fmla="*/ 85 w 135"/>
                <a:gd name="T37" fmla="*/ 84 h 211"/>
                <a:gd name="T38" fmla="*/ 108 w 135"/>
                <a:gd name="T39" fmla="*/ 94 h 211"/>
                <a:gd name="T40" fmla="*/ 123 w 135"/>
                <a:gd name="T41" fmla="*/ 105 h 211"/>
                <a:gd name="T42" fmla="*/ 131 w 135"/>
                <a:gd name="T43" fmla="*/ 119 h 211"/>
                <a:gd name="T44" fmla="*/ 135 w 135"/>
                <a:gd name="T45" fmla="*/ 136 h 211"/>
                <a:gd name="T46" fmla="*/ 131 w 135"/>
                <a:gd name="T47" fmla="*/ 155 h 211"/>
                <a:gd name="T48" fmla="*/ 120 w 135"/>
                <a:gd name="T49" fmla="*/ 170 h 211"/>
                <a:gd name="T50" fmla="*/ 104 w 135"/>
                <a:gd name="T51" fmla="*/ 182 h 211"/>
                <a:gd name="T52" fmla="*/ 81 w 135"/>
                <a:gd name="T53" fmla="*/ 188 h 211"/>
                <a:gd name="T54" fmla="*/ 81 w 135"/>
                <a:gd name="T55" fmla="*/ 211 h 211"/>
                <a:gd name="T56" fmla="*/ 54 w 135"/>
                <a:gd name="T57" fmla="*/ 211 h 211"/>
                <a:gd name="T58" fmla="*/ 54 w 135"/>
                <a:gd name="T59" fmla="*/ 188 h 211"/>
                <a:gd name="T60" fmla="*/ 27 w 135"/>
                <a:gd name="T61" fmla="*/ 184 h 211"/>
                <a:gd name="T62" fmla="*/ 0 w 135"/>
                <a:gd name="T63" fmla="*/ 176 h 211"/>
                <a:gd name="T64" fmla="*/ 0 w 135"/>
                <a:gd name="T65" fmla="*/ 134 h 211"/>
                <a:gd name="T66" fmla="*/ 33 w 135"/>
                <a:gd name="T67" fmla="*/ 146 h 211"/>
                <a:gd name="T68" fmla="*/ 45 w 135"/>
                <a:gd name="T69" fmla="*/ 149 h 211"/>
                <a:gd name="T70" fmla="*/ 54 w 135"/>
                <a:gd name="T71" fmla="*/ 149 h 211"/>
                <a:gd name="T72" fmla="*/ 64 w 135"/>
                <a:gd name="T73" fmla="*/ 151 h 211"/>
                <a:gd name="T74" fmla="*/ 70 w 135"/>
                <a:gd name="T75" fmla="*/ 151 h 211"/>
                <a:gd name="T76" fmla="*/ 75 w 135"/>
                <a:gd name="T77" fmla="*/ 149 h 211"/>
                <a:gd name="T78" fmla="*/ 79 w 135"/>
                <a:gd name="T79" fmla="*/ 147 h 211"/>
                <a:gd name="T80" fmla="*/ 83 w 135"/>
                <a:gd name="T81" fmla="*/ 146 h 211"/>
                <a:gd name="T82" fmla="*/ 83 w 135"/>
                <a:gd name="T83" fmla="*/ 144 h 211"/>
                <a:gd name="T84" fmla="*/ 85 w 135"/>
                <a:gd name="T85" fmla="*/ 140 h 211"/>
                <a:gd name="T86" fmla="*/ 83 w 135"/>
                <a:gd name="T87" fmla="*/ 136 h 211"/>
                <a:gd name="T88" fmla="*/ 81 w 135"/>
                <a:gd name="T89" fmla="*/ 132 h 211"/>
                <a:gd name="T90" fmla="*/ 75 w 135"/>
                <a:gd name="T91" fmla="*/ 130 h 211"/>
                <a:gd name="T92" fmla="*/ 68 w 135"/>
                <a:gd name="T93" fmla="*/ 126 h 211"/>
                <a:gd name="T94" fmla="*/ 58 w 135"/>
                <a:gd name="T95" fmla="*/ 122 h 211"/>
                <a:gd name="T96" fmla="*/ 47 w 135"/>
                <a:gd name="T97" fmla="*/ 117 h 211"/>
                <a:gd name="T98" fmla="*/ 35 w 135"/>
                <a:gd name="T99" fmla="*/ 113 h 211"/>
                <a:gd name="T100" fmla="*/ 27 w 135"/>
                <a:gd name="T101" fmla="*/ 109 h 211"/>
                <a:gd name="T102" fmla="*/ 20 w 135"/>
                <a:gd name="T103" fmla="*/ 103 h 211"/>
                <a:gd name="T104" fmla="*/ 12 w 135"/>
                <a:gd name="T105" fmla="*/ 96 h 211"/>
                <a:gd name="T106" fmla="*/ 6 w 135"/>
                <a:gd name="T107" fmla="*/ 86 h 211"/>
                <a:gd name="T108" fmla="*/ 2 w 135"/>
                <a:gd name="T109" fmla="*/ 80 h 211"/>
                <a:gd name="T110" fmla="*/ 0 w 135"/>
                <a:gd name="T111" fmla="*/ 73 h 211"/>
                <a:gd name="T112" fmla="*/ 0 w 135"/>
                <a:gd name="T113" fmla="*/ 65 h 211"/>
                <a:gd name="T114" fmla="*/ 4 w 135"/>
                <a:gd name="T115" fmla="*/ 46 h 211"/>
                <a:gd name="T116" fmla="*/ 14 w 135"/>
                <a:gd name="T117" fmla="*/ 30 h 211"/>
                <a:gd name="T118" fmla="*/ 31 w 135"/>
                <a:gd name="T119" fmla="*/ 21 h 211"/>
                <a:gd name="T120" fmla="*/ 54 w 135"/>
                <a:gd name="T121" fmla="*/ 17 h 211"/>
                <a:gd name="T122" fmla="*/ 54 w 135"/>
                <a:gd name="T12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211">
                  <a:moveTo>
                    <a:pt x="54" y="0"/>
                  </a:moveTo>
                  <a:lnTo>
                    <a:pt x="81" y="0"/>
                  </a:lnTo>
                  <a:lnTo>
                    <a:pt x="81" y="17"/>
                  </a:lnTo>
                  <a:lnTo>
                    <a:pt x="106" y="21"/>
                  </a:lnTo>
                  <a:lnTo>
                    <a:pt x="131" y="28"/>
                  </a:lnTo>
                  <a:lnTo>
                    <a:pt x="118" y="65"/>
                  </a:lnTo>
                  <a:lnTo>
                    <a:pt x="91" y="55"/>
                  </a:lnTo>
                  <a:lnTo>
                    <a:pt x="70" y="53"/>
                  </a:lnTo>
                  <a:lnTo>
                    <a:pt x="62" y="53"/>
                  </a:lnTo>
                  <a:lnTo>
                    <a:pt x="58" y="53"/>
                  </a:lnTo>
                  <a:lnTo>
                    <a:pt x="54" y="55"/>
                  </a:lnTo>
                  <a:lnTo>
                    <a:pt x="52" y="59"/>
                  </a:lnTo>
                  <a:lnTo>
                    <a:pt x="50" y="63"/>
                  </a:lnTo>
                  <a:lnTo>
                    <a:pt x="50" y="67"/>
                  </a:lnTo>
                  <a:lnTo>
                    <a:pt x="54" y="71"/>
                  </a:lnTo>
                  <a:lnTo>
                    <a:pt x="58" y="73"/>
                  </a:lnTo>
                  <a:lnTo>
                    <a:pt x="64" y="76"/>
                  </a:lnTo>
                  <a:lnTo>
                    <a:pt x="73" y="80"/>
                  </a:lnTo>
                  <a:lnTo>
                    <a:pt x="85" y="84"/>
                  </a:lnTo>
                  <a:lnTo>
                    <a:pt x="108" y="94"/>
                  </a:lnTo>
                  <a:lnTo>
                    <a:pt x="123" y="105"/>
                  </a:lnTo>
                  <a:lnTo>
                    <a:pt x="131" y="119"/>
                  </a:lnTo>
                  <a:lnTo>
                    <a:pt x="135" y="136"/>
                  </a:lnTo>
                  <a:lnTo>
                    <a:pt x="131" y="155"/>
                  </a:lnTo>
                  <a:lnTo>
                    <a:pt x="120" y="170"/>
                  </a:lnTo>
                  <a:lnTo>
                    <a:pt x="104" y="182"/>
                  </a:lnTo>
                  <a:lnTo>
                    <a:pt x="81" y="188"/>
                  </a:lnTo>
                  <a:lnTo>
                    <a:pt x="81" y="211"/>
                  </a:lnTo>
                  <a:lnTo>
                    <a:pt x="54" y="211"/>
                  </a:lnTo>
                  <a:lnTo>
                    <a:pt x="54" y="188"/>
                  </a:lnTo>
                  <a:lnTo>
                    <a:pt x="27" y="184"/>
                  </a:lnTo>
                  <a:lnTo>
                    <a:pt x="0" y="176"/>
                  </a:lnTo>
                  <a:lnTo>
                    <a:pt x="0" y="134"/>
                  </a:lnTo>
                  <a:lnTo>
                    <a:pt x="33" y="146"/>
                  </a:lnTo>
                  <a:lnTo>
                    <a:pt x="45" y="149"/>
                  </a:lnTo>
                  <a:lnTo>
                    <a:pt x="54" y="149"/>
                  </a:lnTo>
                  <a:lnTo>
                    <a:pt x="64" y="151"/>
                  </a:lnTo>
                  <a:lnTo>
                    <a:pt x="70" y="151"/>
                  </a:lnTo>
                  <a:lnTo>
                    <a:pt x="75" y="149"/>
                  </a:lnTo>
                  <a:lnTo>
                    <a:pt x="79" y="147"/>
                  </a:lnTo>
                  <a:lnTo>
                    <a:pt x="83" y="146"/>
                  </a:lnTo>
                  <a:lnTo>
                    <a:pt x="83" y="144"/>
                  </a:lnTo>
                  <a:lnTo>
                    <a:pt x="85" y="140"/>
                  </a:lnTo>
                  <a:lnTo>
                    <a:pt x="83" y="136"/>
                  </a:lnTo>
                  <a:lnTo>
                    <a:pt x="81" y="132"/>
                  </a:lnTo>
                  <a:lnTo>
                    <a:pt x="75" y="130"/>
                  </a:lnTo>
                  <a:lnTo>
                    <a:pt x="68" y="126"/>
                  </a:lnTo>
                  <a:lnTo>
                    <a:pt x="58" y="122"/>
                  </a:lnTo>
                  <a:lnTo>
                    <a:pt x="47" y="117"/>
                  </a:lnTo>
                  <a:lnTo>
                    <a:pt x="35" y="113"/>
                  </a:lnTo>
                  <a:lnTo>
                    <a:pt x="27" y="109"/>
                  </a:lnTo>
                  <a:lnTo>
                    <a:pt x="20" y="103"/>
                  </a:lnTo>
                  <a:lnTo>
                    <a:pt x="12" y="96"/>
                  </a:lnTo>
                  <a:lnTo>
                    <a:pt x="6" y="86"/>
                  </a:lnTo>
                  <a:lnTo>
                    <a:pt x="2" y="80"/>
                  </a:lnTo>
                  <a:lnTo>
                    <a:pt x="0" y="73"/>
                  </a:lnTo>
                  <a:lnTo>
                    <a:pt x="0" y="65"/>
                  </a:lnTo>
                  <a:lnTo>
                    <a:pt x="4" y="46"/>
                  </a:lnTo>
                  <a:lnTo>
                    <a:pt x="14" y="30"/>
                  </a:lnTo>
                  <a:lnTo>
                    <a:pt x="31" y="21"/>
                  </a:lnTo>
                  <a:lnTo>
                    <a:pt x="54" y="17"/>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 name="Freeform 10">
              <a:extLst>
                <a:ext uri="{FF2B5EF4-FFF2-40B4-BE49-F238E27FC236}">
                  <a16:creationId xmlns:a16="http://schemas.microsoft.com/office/drawing/2014/main" id="{E4E5D859-16F2-4D43-A627-D3EFF1D88C85}"/>
                </a:ext>
              </a:extLst>
            </p:cNvPr>
            <p:cNvSpPr>
              <a:spLocks/>
            </p:cNvSpPr>
            <p:nvPr/>
          </p:nvSpPr>
          <p:spPr bwMode="auto">
            <a:xfrm>
              <a:off x="7585076" y="2541588"/>
              <a:ext cx="66675" cy="76200"/>
            </a:xfrm>
            <a:custGeom>
              <a:avLst/>
              <a:gdLst>
                <a:gd name="T0" fmla="*/ 6 w 42"/>
                <a:gd name="T1" fmla="*/ 0 h 48"/>
                <a:gd name="T2" fmla="*/ 36 w 42"/>
                <a:gd name="T3" fmla="*/ 0 h 48"/>
                <a:gd name="T4" fmla="*/ 38 w 42"/>
                <a:gd name="T5" fmla="*/ 21 h 48"/>
                <a:gd name="T6" fmla="*/ 42 w 42"/>
                <a:gd name="T7" fmla="*/ 48 h 48"/>
                <a:gd name="T8" fmla="*/ 6 w 42"/>
                <a:gd name="T9" fmla="*/ 48 h 48"/>
                <a:gd name="T10" fmla="*/ 2 w 42"/>
                <a:gd name="T11" fmla="*/ 48 h 48"/>
                <a:gd name="T12" fmla="*/ 0 w 42"/>
                <a:gd name="T13" fmla="*/ 46 h 48"/>
                <a:gd name="T14" fmla="*/ 0 w 42"/>
                <a:gd name="T15" fmla="*/ 42 h 48"/>
                <a:gd name="T16" fmla="*/ 0 w 42"/>
                <a:gd name="T17" fmla="*/ 5 h 48"/>
                <a:gd name="T18" fmla="*/ 0 w 42"/>
                <a:gd name="T19" fmla="*/ 2 h 48"/>
                <a:gd name="T20" fmla="*/ 2 w 42"/>
                <a:gd name="T21" fmla="*/ 0 h 48"/>
                <a:gd name="T22" fmla="*/ 6 w 42"/>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8">
                  <a:moveTo>
                    <a:pt x="6" y="0"/>
                  </a:moveTo>
                  <a:lnTo>
                    <a:pt x="36" y="0"/>
                  </a:lnTo>
                  <a:lnTo>
                    <a:pt x="38" y="21"/>
                  </a:lnTo>
                  <a:lnTo>
                    <a:pt x="42" y="48"/>
                  </a:lnTo>
                  <a:lnTo>
                    <a:pt x="6" y="48"/>
                  </a:lnTo>
                  <a:lnTo>
                    <a:pt x="2" y="48"/>
                  </a:lnTo>
                  <a:lnTo>
                    <a:pt x="0" y="46"/>
                  </a:lnTo>
                  <a:lnTo>
                    <a:pt x="0" y="42"/>
                  </a:lnTo>
                  <a:lnTo>
                    <a:pt x="0" y="5"/>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1">
              <a:extLst>
                <a:ext uri="{FF2B5EF4-FFF2-40B4-BE49-F238E27FC236}">
                  <a16:creationId xmlns:a16="http://schemas.microsoft.com/office/drawing/2014/main" id="{B2180031-EB46-4647-BD6B-69B7673A2F60}"/>
                </a:ext>
              </a:extLst>
            </p:cNvPr>
            <p:cNvSpPr>
              <a:spLocks/>
            </p:cNvSpPr>
            <p:nvPr/>
          </p:nvSpPr>
          <p:spPr bwMode="auto">
            <a:xfrm>
              <a:off x="7496176" y="2638425"/>
              <a:ext cx="185738" cy="76200"/>
            </a:xfrm>
            <a:custGeom>
              <a:avLst/>
              <a:gdLst>
                <a:gd name="T0" fmla="*/ 6 w 117"/>
                <a:gd name="T1" fmla="*/ 0 h 48"/>
                <a:gd name="T2" fmla="*/ 102 w 117"/>
                <a:gd name="T3" fmla="*/ 0 h 48"/>
                <a:gd name="T4" fmla="*/ 113 w 117"/>
                <a:gd name="T5" fmla="*/ 39 h 48"/>
                <a:gd name="T6" fmla="*/ 117 w 117"/>
                <a:gd name="T7" fmla="*/ 48 h 48"/>
                <a:gd name="T8" fmla="*/ 6 w 117"/>
                <a:gd name="T9" fmla="*/ 48 h 48"/>
                <a:gd name="T10" fmla="*/ 2 w 117"/>
                <a:gd name="T11" fmla="*/ 48 h 48"/>
                <a:gd name="T12" fmla="*/ 0 w 117"/>
                <a:gd name="T13" fmla="*/ 46 h 48"/>
                <a:gd name="T14" fmla="*/ 0 w 117"/>
                <a:gd name="T15" fmla="*/ 42 h 48"/>
                <a:gd name="T16" fmla="*/ 0 w 117"/>
                <a:gd name="T17" fmla="*/ 6 h 48"/>
                <a:gd name="T18" fmla="*/ 0 w 117"/>
                <a:gd name="T19" fmla="*/ 2 h 48"/>
                <a:gd name="T20" fmla="*/ 2 w 117"/>
                <a:gd name="T21" fmla="*/ 0 h 48"/>
                <a:gd name="T22" fmla="*/ 6 w 11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48">
                  <a:moveTo>
                    <a:pt x="6" y="0"/>
                  </a:moveTo>
                  <a:lnTo>
                    <a:pt x="102" y="0"/>
                  </a:lnTo>
                  <a:lnTo>
                    <a:pt x="113" y="39"/>
                  </a:lnTo>
                  <a:lnTo>
                    <a:pt x="117" y="48"/>
                  </a:lnTo>
                  <a:lnTo>
                    <a:pt x="6" y="48"/>
                  </a:lnTo>
                  <a:lnTo>
                    <a:pt x="2" y="48"/>
                  </a:lnTo>
                  <a:lnTo>
                    <a:pt x="0" y="46"/>
                  </a:lnTo>
                  <a:lnTo>
                    <a:pt x="0" y="42"/>
                  </a:lnTo>
                  <a:lnTo>
                    <a:pt x="0" y="6"/>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2">
              <a:extLst>
                <a:ext uri="{FF2B5EF4-FFF2-40B4-BE49-F238E27FC236}">
                  <a16:creationId xmlns:a16="http://schemas.microsoft.com/office/drawing/2014/main" id="{0DADE9EB-6418-41DC-8AC1-5DB1E96BD2C8}"/>
                </a:ext>
              </a:extLst>
            </p:cNvPr>
            <p:cNvSpPr>
              <a:spLocks/>
            </p:cNvSpPr>
            <p:nvPr/>
          </p:nvSpPr>
          <p:spPr bwMode="auto">
            <a:xfrm>
              <a:off x="7566026" y="2741613"/>
              <a:ext cx="165100" cy="76200"/>
            </a:xfrm>
            <a:custGeom>
              <a:avLst/>
              <a:gdLst>
                <a:gd name="T0" fmla="*/ 6 w 104"/>
                <a:gd name="T1" fmla="*/ 0 h 48"/>
                <a:gd name="T2" fmla="*/ 79 w 104"/>
                <a:gd name="T3" fmla="*/ 0 h 48"/>
                <a:gd name="T4" fmla="*/ 104 w 104"/>
                <a:gd name="T5" fmla="*/ 48 h 48"/>
                <a:gd name="T6" fmla="*/ 6 w 104"/>
                <a:gd name="T7" fmla="*/ 48 h 48"/>
                <a:gd name="T8" fmla="*/ 4 w 104"/>
                <a:gd name="T9" fmla="*/ 48 h 48"/>
                <a:gd name="T10" fmla="*/ 0 w 104"/>
                <a:gd name="T11" fmla="*/ 46 h 48"/>
                <a:gd name="T12" fmla="*/ 0 w 104"/>
                <a:gd name="T13" fmla="*/ 43 h 48"/>
                <a:gd name="T14" fmla="*/ 0 w 104"/>
                <a:gd name="T15" fmla="*/ 6 h 48"/>
                <a:gd name="T16" fmla="*/ 0 w 104"/>
                <a:gd name="T17" fmla="*/ 2 h 48"/>
                <a:gd name="T18" fmla="*/ 4 w 104"/>
                <a:gd name="T19" fmla="*/ 0 h 48"/>
                <a:gd name="T20" fmla="*/ 6 w 10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6" y="0"/>
                  </a:moveTo>
                  <a:lnTo>
                    <a:pt x="79" y="0"/>
                  </a:lnTo>
                  <a:lnTo>
                    <a:pt x="104" y="48"/>
                  </a:lnTo>
                  <a:lnTo>
                    <a:pt x="6" y="48"/>
                  </a:lnTo>
                  <a:lnTo>
                    <a:pt x="4" y="48"/>
                  </a:lnTo>
                  <a:lnTo>
                    <a:pt x="0" y="46"/>
                  </a:lnTo>
                  <a:lnTo>
                    <a:pt x="0" y="43"/>
                  </a:lnTo>
                  <a:lnTo>
                    <a:pt x="0" y="6"/>
                  </a:lnTo>
                  <a:lnTo>
                    <a:pt x="0" y="2"/>
                  </a:lnTo>
                  <a:lnTo>
                    <a:pt x="4"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13">
              <a:extLst>
                <a:ext uri="{FF2B5EF4-FFF2-40B4-BE49-F238E27FC236}">
                  <a16:creationId xmlns:a16="http://schemas.microsoft.com/office/drawing/2014/main" id="{BA319262-23D6-45D5-8591-CEEB7594E43D}"/>
                </a:ext>
              </a:extLst>
            </p:cNvPr>
            <p:cNvSpPr>
              <a:spLocks/>
            </p:cNvSpPr>
            <p:nvPr/>
          </p:nvSpPr>
          <p:spPr bwMode="auto">
            <a:xfrm>
              <a:off x="7545388" y="2843213"/>
              <a:ext cx="265113" cy="79375"/>
            </a:xfrm>
            <a:custGeom>
              <a:avLst/>
              <a:gdLst>
                <a:gd name="T0" fmla="*/ 6 w 167"/>
                <a:gd name="T1" fmla="*/ 0 h 50"/>
                <a:gd name="T2" fmla="*/ 129 w 167"/>
                <a:gd name="T3" fmla="*/ 0 h 50"/>
                <a:gd name="T4" fmla="*/ 146 w 167"/>
                <a:gd name="T5" fmla="*/ 25 h 50"/>
                <a:gd name="T6" fmla="*/ 167 w 167"/>
                <a:gd name="T7" fmla="*/ 50 h 50"/>
                <a:gd name="T8" fmla="*/ 6 w 167"/>
                <a:gd name="T9" fmla="*/ 50 h 50"/>
                <a:gd name="T10" fmla="*/ 2 w 167"/>
                <a:gd name="T11" fmla="*/ 48 h 50"/>
                <a:gd name="T12" fmla="*/ 0 w 167"/>
                <a:gd name="T13" fmla="*/ 46 h 50"/>
                <a:gd name="T14" fmla="*/ 0 w 167"/>
                <a:gd name="T15" fmla="*/ 44 h 50"/>
                <a:gd name="T16" fmla="*/ 0 w 167"/>
                <a:gd name="T17" fmla="*/ 5 h 50"/>
                <a:gd name="T18" fmla="*/ 0 w 167"/>
                <a:gd name="T19" fmla="*/ 4 h 50"/>
                <a:gd name="T20" fmla="*/ 2 w 167"/>
                <a:gd name="T21" fmla="*/ 2 h 50"/>
                <a:gd name="T22" fmla="*/ 6 w 167"/>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50">
                  <a:moveTo>
                    <a:pt x="6" y="0"/>
                  </a:moveTo>
                  <a:lnTo>
                    <a:pt x="129" y="0"/>
                  </a:lnTo>
                  <a:lnTo>
                    <a:pt x="146" y="25"/>
                  </a:lnTo>
                  <a:lnTo>
                    <a:pt x="167" y="50"/>
                  </a:lnTo>
                  <a:lnTo>
                    <a:pt x="6" y="50"/>
                  </a:lnTo>
                  <a:lnTo>
                    <a:pt x="2" y="48"/>
                  </a:lnTo>
                  <a:lnTo>
                    <a:pt x="0" y="46"/>
                  </a:lnTo>
                  <a:lnTo>
                    <a:pt x="0" y="44"/>
                  </a:lnTo>
                  <a:lnTo>
                    <a:pt x="0" y="5"/>
                  </a:lnTo>
                  <a:lnTo>
                    <a:pt x="0" y="4"/>
                  </a:lnTo>
                  <a:lnTo>
                    <a:pt x="2"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14">
              <a:extLst>
                <a:ext uri="{FF2B5EF4-FFF2-40B4-BE49-F238E27FC236}">
                  <a16:creationId xmlns:a16="http://schemas.microsoft.com/office/drawing/2014/main" id="{5D361239-FA2D-418A-8CE1-62FF22D62F39}"/>
                </a:ext>
              </a:extLst>
            </p:cNvPr>
            <p:cNvSpPr>
              <a:spLocks/>
            </p:cNvSpPr>
            <p:nvPr/>
          </p:nvSpPr>
          <p:spPr bwMode="auto">
            <a:xfrm>
              <a:off x="7566026" y="2946400"/>
              <a:ext cx="284163" cy="79375"/>
            </a:xfrm>
            <a:custGeom>
              <a:avLst/>
              <a:gdLst>
                <a:gd name="T0" fmla="*/ 6 w 179"/>
                <a:gd name="T1" fmla="*/ 0 h 50"/>
                <a:gd name="T2" fmla="*/ 171 w 179"/>
                <a:gd name="T3" fmla="*/ 0 h 50"/>
                <a:gd name="T4" fmla="*/ 179 w 179"/>
                <a:gd name="T5" fmla="*/ 8 h 50"/>
                <a:gd name="T6" fmla="*/ 179 w 179"/>
                <a:gd name="T7" fmla="*/ 44 h 50"/>
                <a:gd name="T8" fmla="*/ 179 w 179"/>
                <a:gd name="T9" fmla="*/ 46 h 50"/>
                <a:gd name="T10" fmla="*/ 177 w 179"/>
                <a:gd name="T11" fmla="*/ 48 h 50"/>
                <a:gd name="T12" fmla="*/ 173 w 179"/>
                <a:gd name="T13" fmla="*/ 50 h 50"/>
                <a:gd name="T14" fmla="*/ 6 w 179"/>
                <a:gd name="T15" fmla="*/ 50 h 50"/>
                <a:gd name="T16" fmla="*/ 4 w 179"/>
                <a:gd name="T17" fmla="*/ 48 h 50"/>
                <a:gd name="T18" fmla="*/ 0 w 179"/>
                <a:gd name="T19" fmla="*/ 46 h 50"/>
                <a:gd name="T20" fmla="*/ 0 w 179"/>
                <a:gd name="T21" fmla="*/ 44 h 50"/>
                <a:gd name="T22" fmla="*/ 0 w 179"/>
                <a:gd name="T23" fmla="*/ 6 h 50"/>
                <a:gd name="T24" fmla="*/ 0 w 179"/>
                <a:gd name="T25" fmla="*/ 4 h 50"/>
                <a:gd name="T26" fmla="*/ 4 w 179"/>
                <a:gd name="T27" fmla="*/ 2 h 50"/>
                <a:gd name="T28" fmla="*/ 6 w 179"/>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50">
                  <a:moveTo>
                    <a:pt x="6" y="0"/>
                  </a:moveTo>
                  <a:lnTo>
                    <a:pt x="171" y="0"/>
                  </a:lnTo>
                  <a:lnTo>
                    <a:pt x="179" y="8"/>
                  </a:lnTo>
                  <a:lnTo>
                    <a:pt x="179" y="44"/>
                  </a:lnTo>
                  <a:lnTo>
                    <a:pt x="179" y="46"/>
                  </a:lnTo>
                  <a:lnTo>
                    <a:pt x="177" y="48"/>
                  </a:lnTo>
                  <a:lnTo>
                    <a:pt x="173" y="50"/>
                  </a:lnTo>
                  <a:lnTo>
                    <a:pt x="6" y="50"/>
                  </a:lnTo>
                  <a:lnTo>
                    <a:pt x="4" y="48"/>
                  </a:lnTo>
                  <a:lnTo>
                    <a:pt x="0" y="46"/>
                  </a:lnTo>
                  <a:lnTo>
                    <a:pt x="0" y="44"/>
                  </a:lnTo>
                  <a:lnTo>
                    <a:pt x="0" y="6"/>
                  </a:lnTo>
                  <a:lnTo>
                    <a:pt x="0" y="4"/>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3FAA6EAE-A461-4CE4-946E-BDD87A8EC2CC}"/>
              </a:ext>
            </a:extLst>
          </p:cNvPr>
          <p:cNvSpPr txBox="1"/>
          <p:nvPr/>
        </p:nvSpPr>
        <p:spPr>
          <a:xfrm>
            <a:off x="993206" y="837229"/>
            <a:ext cx="3097260" cy="219290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300"/>
              </a:spcBef>
            </a:pPr>
            <a:r>
              <a:rPr lang="en-AU" sz="1600" b="1" dirty="0">
                <a:solidFill>
                  <a:srgbClr val="783875"/>
                </a:solidFill>
                <a:latin typeface="Arial" panose="020B0604020202020204" pitchFamily="34" charset="0"/>
                <a:cs typeface="Arial" panose="020B0604020202020204" pitchFamily="34" charset="0"/>
              </a:rPr>
              <a:t>The Finance Pro</a:t>
            </a:r>
            <a:endParaRPr lang="en-US" sz="1600" dirty="0">
              <a:solidFill>
                <a:srgbClr val="783875"/>
              </a:solidFill>
              <a:latin typeface="Arial" panose="020B0604020202020204" pitchFamily="34" charset="0"/>
              <a:cs typeface="Arial" panose="020B0604020202020204" pitchFamily="34" charset="0"/>
            </a:endParaRPr>
          </a:p>
          <a:p>
            <a:pPr>
              <a:spcBef>
                <a:spcPts val="300"/>
              </a:spcBef>
            </a:pPr>
            <a:endParaRPr lang="en-AU" sz="1200" b="1" i="1" dirty="0">
              <a:solidFill>
                <a:srgbClr val="007361"/>
              </a:solidFill>
              <a:latin typeface="Arial" panose="020B0604020202020204" pitchFamily="34" charset="0"/>
              <a:cs typeface="Arial" panose="020B0604020202020204" pitchFamily="34" charset="0"/>
            </a:endParaRPr>
          </a:p>
          <a:p>
            <a:pPr>
              <a:spcBef>
                <a:spcPts val="300"/>
              </a:spcBef>
            </a:pPr>
            <a:r>
              <a:rPr lang="en-AU" sz="1200" b="1" i="1" dirty="0">
                <a:solidFill>
                  <a:srgbClr val="00A88F"/>
                </a:solidFill>
                <a:latin typeface="Arial" panose="020B0604020202020204" pitchFamily="34" charset="0"/>
                <a:cs typeface="Arial" panose="020B0604020202020204" pitchFamily="34" charset="0"/>
              </a:rPr>
              <a:t>A little about me:</a:t>
            </a:r>
            <a:r>
              <a:rPr lang="en-US" sz="1200" dirty="0">
                <a:solidFill>
                  <a:srgbClr val="00A88F"/>
                </a:solidFill>
                <a:latin typeface="Arial" panose="020B0604020202020204" pitchFamily="34" charset="0"/>
                <a:cs typeface="Arial" panose="020B0604020202020204" pitchFamily="34" charset="0"/>
              </a:rPr>
              <a:t>​</a:t>
            </a:r>
          </a:p>
          <a:p>
            <a:pPr marL="285750" indent="-285750">
              <a:spcBef>
                <a:spcPts val="300"/>
              </a:spcBef>
              <a:buChar char="•"/>
            </a:pPr>
            <a:r>
              <a:rPr lang="en-AU" sz="1200" dirty="0">
                <a:latin typeface="Arial" panose="020B0604020202020204" pitchFamily="34" charset="0"/>
                <a:cs typeface="Arial" panose="020B0604020202020204" pitchFamily="34" charset="0"/>
              </a:rPr>
              <a:t>I bring a numbers lens to what I do – it’s the language I speak</a:t>
            </a:r>
            <a:endParaRPr lang="en-US" sz="1200" dirty="0">
              <a:latin typeface="Arial" panose="020B0604020202020204" pitchFamily="34" charset="0"/>
              <a:cs typeface="Arial" panose="020B0604020202020204" pitchFamily="34" charset="0"/>
            </a:endParaRPr>
          </a:p>
          <a:p>
            <a:pPr marL="285750" indent="-285750">
              <a:spcBef>
                <a:spcPts val="300"/>
              </a:spcBef>
              <a:buChar char="•"/>
            </a:pPr>
            <a:r>
              <a:rPr lang="en-AU" sz="1200" dirty="0">
                <a:latin typeface="Arial" panose="020B0604020202020204" pitchFamily="34" charset="0"/>
                <a:cs typeface="Arial" panose="020B0604020202020204" pitchFamily="34" charset="0"/>
              </a:rPr>
              <a:t>You'll often experience me erring on the side of resistance to change and being risk averse</a:t>
            </a:r>
          </a:p>
          <a:p>
            <a:pPr marL="285750" indent="-285750">
              <a:spcBef>
                <a:spcPts val="300"/>
              </a:spcBef>
              <a:buChar char="•"/>
            </a:pPr>
            <a:r>
              <a:rPr lang="en-AU" sz="1200" dirty="0">
                <a:latin typeface="Arial" panose="020B0604020202020204" pitchFamily="34" charset="0"/>
                <a:cs typeface="Arial" panose="020B0604020202020204" pitchFamily="34" charset="0"/>
              </a:rPr>
              <a:t>Don’t give me big ideas without a strong case to support it</a:t>
            </a:r>
            <a:endParaRPr lang="en-US" sz="1200" dirty="0">
              <a:latin typeface="Arial" panose="020B0604020202020204" pitchFamily="34" charset="0"/>
              <a:cs typeface="Arial" panose="020B0604020202020204" pitchFamily="34" charset="0"/>
            </a:endParaRPr>
          </a:p>
        </p:txBody>
      </p:sp>
      <p:grpSp>
        <p:nvGrpSpPr>
          <p:cNvPr id="19" name="Group 145">
            <a:extLst>
              <a:ext uri="{FF2B5EF4-FFF2-40B4-BE49-F238E27FC236}">
                <a16:creationId xmlns:a16="http://schemas.microsoft.com/office/drawing/2014/main" id="{5C703D5C-589A-49DB-86C7-B841DE0A98E7}"/>
              </a:ext>
              <a:ext uri="{C183D7F6-B498-43B3-948B-1728B52AA6E4}">
                <adec:decorative xmlns:adec="http://schemas.microsoft.com/office/drawing/2017/decorative" val="1"/>
              </a:ext>
            </a:extLst>
          </p:cNvPr>
          <p:cNvGrpSpPr/>
          <p:nvPr/>
        </p:nvGrpSpPr>
        <p:grpSpPr>
          <a:xfrm>
            <a:off x="6850281" y="887576"/>
            <a:ext cx="671571" cy="677648"/>
            <a:chOff x="8891589" y="1708150"/>
            <a:chExt cx="917574" cy="889000"/>
          </a:xfrm>
          <a:solidFill>
            <a:srgbClr val="00A88F"/>
          </a:solidFill>
          <a:effectLst/>
        </p:grpSpPr>
        <p:sp>
          <p:nvSpPr>
            <p:cNvPr id="16" name="Freeform 28">
              <a:extLst>
                <a:ext uri="{FF2B5EF4-FFF2-40B4-BE49-F238E27FC236}">
                  <a16:creationId xmlns:a16="http://schemas.microsoft.com/office/drawing/2014/main" id="{E9F20B7A-C171-43C0-ACAD-4A121A6012FE}"/>
                </a:ext>
              </a:extLst>
            </p:cNvPr>
            <p:cNvSpPr>
              <a:spLocks noEditPoints="1"/>
            </p:cNvSpPr>
            <p:nvPr/>
          </p:nvSpPr>
          <p:spPr bwMode="auto">
            <a:xfrm>
              <a:off x="8891589" y="1708150"/>
              <a:ext cx="885825" cy="889000"/>
            </a:xfrm>
            <a:custGeom>
              <a:avLst/>
              <a:gdLst/>
              <a:ahLst/>
              <a:cxnLst>
                <a:cxn ang="0">
                  <a:pos x="117" y="452"/>
                </a:cxn>
                <a:cxn ang="0">
                  <a:pos x="136" y="393"/>
                </a:cxn>
                <a:cxn ang="0">
                  <a:pos x="46" y="237"/>
                </a:cxn>
                <a:cxn ang="0">
                  <a:pos x="43" y="290"/>
                </a:cxn>
                <a:cxn ang="0">
                  <a:pos x="51" y="340"/>
                </a:cxn>
                <a:cxn ang="0">
                  <a:pos x="53" y="218"/>
                </a:cxn>
                <a:cxn ang="0">
                  <a:pos x="121" y="104"/>
                </a:cxn>
                <a:cxn ang="0">
                  <a:pos x="68" y="175"/>
                </a:cxn>
                <a:cxn ang="0">
                  <a:pos x="284" y="0"/>
                </a:cxn>
                <a:cxn ang="0">
                  <a:pos x="380" y="19"/>
                </a:cxn>
                <a:cxn ang="0">
                  <a:pos x="466" y="71"/>
                </a:cxn>
                <a:cxn ang="0">
                  <a:pos x="526" y="148"/>
                </a:cxn>
                <a:cxn ang="0">
                  <a:pos x="556" y="242"/>
                </a:cxn>
                <a:cxn ang="0">
                  <a:pos x="551" y="343"/>
                </a:cxn>
                <a:cxn ang="0">
                  <a:pos x="515" y="370"/>
                </a:cxn>
                <a:cxn ang="0">
                  <a:pos x="517" y="268"/>
                </a:cxn>
                <a:cxn ang="0">
                  <a:pos x="495" y="217"/>
                </a:cxn>
                <a:cxn ang="0">
                  <a:pos x="474" y="204"/>
                </a:cxn>
                <a:cxn ang="0">
                  <a:pos x="439" y="176"/>
                </a:cxn>
                <a:cxn ang="0">
                  <a:pos x="459" y="124"/>
                </a:cxn>
                <a:cxn ang="0">
                  <a:pos x="404" y="79"/>
                </a:cxn>
                <a:cxn ang="0">
                  <a:pos x="382" y="67"/>
                </a:cxn>
                <a:cxn ang="0">
                  <a:pos x="420" y="161"/>
                </a:cxn>
                <a:cxn ang="0">
                  <a:pos x="376" y="158"/>
                </a:cxn>
                <a:cxn ang="0">
                  <a:pos x="351" y="104"/>
                </a:cxn>
                <a:cxn ang="0">
                  <a:pos x="312" y="54"/>
                </a:cxn>
                <a:cxn ang="0">
                  <a:pos x="271" y="44"/>
                </a:cxn>
                <a:cxn ang="0">
                  <a:pos x="227" y="74"/>
                </a:cxn>
                <a:cxn ang="0">
                  <a:pos x="196" y="129"/>
                </a:cxn>
                <a:cxn ang="0">
                  <a:pos x="180" y="175"/>
                </a:cxn>
                <a:cxn ang="0">
                  <a:pos x="246" y="213"/>
                </a:cxn>
                <a:cxn ang="0">
                  <a:pos x="202" y="217"/>
                </a:cxn>
                <a:cxn ang="0">
                  <a:pos x="168" y="297"/>
                </a:cxn>
                <a:cxn ang="0">
                  <a:pos x="217" y="365"/>
                </a:cxn>
                <a:cxn ang="0">
                  <a:pos x="189" y="413"/>
                </a:cxn>
                <a:cxn ang="0">
                  <a:pos x="224" y="483"/>
                </a:cxn>
                <a:cxn ang="0">
                  <a:pos x="273" y="517"/>
                </a:cxn>
                <a:cxn ang="0">
                  <a:pos x="320" y="499"/>
                </a:cxn>
                <a:cxn ang="0">
                  <a:pos x="392" y="471"/>
                </a:cxn>
                <a:cxn ang="0">
                  <a:pos x="427" y="468"/>
                </a:cxn>
                <a:cxn ang="0">
                  <a:pos x="425" y="519"/>
                </a:cxn>
                <a:cxn ang="0">
                  <a:pos x="349" y="551"/>
                </a:cxn>
                <a:cxn ang="0">
                  <a:pos x="258" y="559"/>
                </a:cxn>
                <a:cxn ang="0">
                  <a:pos x="163" y="534"/>
                </a:cxn>
                <a:cxn ang="0">
                  <a:pos x="78" y="473"/>
                </a:cxn>
                <a:cxn ang="0">
                  <a:pos x="24" y="393"/>
                </a:cxn>
                <a:cxn ang="0">
                  <a:pos x="1" y="300"/>
                </a:cxn>
                <a:cxn ang="0">
                  <a:pos x="11" y="205"/>
                </a:cxn>
                <a:cxn ang="0">
                  <a:pos x="55" y="115"/>
                </a:cxn>
                <a:cxn ang="0">
                  <a:pos x="125" y="47"/>
                </a:cxn>
                <a:cxn ang="0">
                  <a:pos x="213" y="8"/>
                </a:cxn>
              </a:cxnLst>
              <a:rect l="0" t="0" r="r" b="b"/>
              <a:pathLst>
                <a:path w="558" h="560">
                  <a:moveTo>
                    <a:pt x="72" y="393"/>
                  </a:moveTo>
                  <a:lnTo>
                    <a:pt x="85" y="415"/>
                  </a:lnTo>
                  <a:lnTo>
                    <a:pt x="100" y="435"/>
                  </a:lnTo>
                  <a:lnTo>
                    <a:pt x="117" y="452"/>
                  </a:lnTo>
                  <a:lnTo>
                    <a:pt x="135" y="468"/>
                  </a:lnTo>
                  <a:lnTo>
                    <a:pt x="154" y="482"/>
                  </a:lnTo>
                  <a:lnTo>
                    <a:pt x="176" y="493"/>
                  </a:lnTo>
                  <a:lnTo>
                    <a:pt x="136" y="393"/>
                  </a:lnTo>
                  <a:lnTo>
                    <a:pt x="72" y="393"/>
                  </a:lnTo>
                  <a:close/>
                  <a:moveTo>
                    <a:pt x="53" y="218"/>
                  </a:moveTo>
                  <a:lnTo>
                    <a:pt x="49" y="227"/>
                  </a:lnTo>
                  <a:lnTo>
                    <a:pt x="46" y="237"/>
                  </a:lnTo>
                  <a:lnTo>
                    <a:pt x="44" y="249"/>
                  </a:lnTo>
                  <a:lnTo>
                    <a:pt x="43" y="262"/>
                  </a:lnTo>
                  <a:lnTo>
                    <a:pt x="43" y="276"/>
                  </a:lnTo>
                  <a:lnTo>
                    <a:pt x="43" y="290"/>
                  </a:lnTo>
                  <a:lnTo>
                    <a:pt x="44" y="304"/>
                  </a:lnTo>
                  <a:lnTo>
                    <a:pt x="45" y="317"/>
                  </a:lnTo>
                  <a:lnTo>
                    <a:pt x="48" y="329"/>
                  </a:lnTo>
                  <a:lnTo>
                    <a:pt x="51" y="340"/>
                  </a:lnTo>
                  <a:lnTo>
                    <a:pt x="54" y="349"/>
                  </a:lnTo>
                  <a:lnTo>
                    <a:pt x="128" y="349"/>
                  </a:lnTo>
                  <a:lnTo>
                    <a:pt x="128" y="218"/>
                  </a:lnTo>
                  <a:lnTo>
                    <a:pt x="53" y="218"/>
                  </a:lnTo>
                  <a:close/>
                  <a:moveTo>
                    <a:pt x="176" y="67"/>
                  </a:moveTo>
                  <a:lnTo>
                    <a:pt x="156" y="78"/>
                  </a:lnTo>
                  <a:lnTo>
                    <a:pt x="138" y="90"/>
                  </a:lnTo>
                  <a:lnTo>
                    <a:pt x="121" y="104"/>
                  </a:lnTo>
                  <a:lnTo>
                    <a:pt x="106" y="119"/>
                  </a:lnTo>
                  <a:lnTo>
                    <a:pt x="92" y="136"/>
                  </a:lnTo>
                  <a:lnTo>
                    <a:pt x="79" y="154"/>
                  </a:lnTo>
                  <a:lnTo>
                    <a:pt x="68" y="175"/>
                  </a:lnTo>
                  <a:lnTo>
                    <a:pt x="134" y="175"/>
                  </a:lnTo>
                  <a:lnTo>
                    <a:pt x="154" y="121"/>
                  </a:lnTo>
                  <a:lnTo>
                    <a:pt x="176" y="67"/>
                  </a:lnTo>
                  <a:close/>
                  <a:moveTo>
                    <a:pt x="284" y="0"/>
                  </a:moveTo>
                  <a:lnTo>
                    <a:pt x="308" y="2"/>
                  </a:lnTo>
                  <a:lnTo>
                    <a:pt x="333" y="5"/>
                  </a:lnTo>
                  <a:lnTo>
                    <a:pt x="357" y="11"/>
                  </a:lnTo>
                  <a:lnTo>
                    <a:pt x="380" y="19"/>
                  </a:lnTo>
                  <a:lnTo>
                    <a:pt x="404" y="29"/>
                  </a:lnTo>
                  <a:lnTo>
                    <a:pt x="426" y="41"/>
                  </a:lnTo>
                  <a:lnTo>
                    <a:pt x="447" y="56"/>
                  </a:lnTo>
                  <a:lnTo>
                    <a:pt x="466" y="71"/>
                  </a:lnTo>
                  <a:lnTo>
                    <a:pt x="484" y="88"/>
                  </a:lnTo>
                  <a:lnTo>
                    <a:pt x="499" y="107"/>
                  </a:lnTo>
                  <a:lnTo>
                    <a:pt x="514" y="127"/>
                  </a:lnTo>
                  <a:lnTo>
                    <a:pt x="526" y="148"/>
                  </a:lnTo>
                  <a:lnTo>
                    <a:pt x="537" y="170"/>
                  </a:lnTo>
                  <a:lnTo>
                    <a:pt x="545" y="193"/>
                  </a:lnTo>
                  <a:lnTo>
                    <a:pt x="552" y="217"/>
                  </a:lnTo>
                  <a:lnTo>
                    <a:pt x="556" y="242"/>
                  </a:lnTo>
                  <a:lnTo>
                    <a:pt x="558" y="266"/>
                  </a:lnTo>
                  <a:lnTo>
                    <a:pt x="558" y="292"/>
                  </a:lnTo>
                  <a:lnTo>
                    <a:pt x="556" y="317"/>
                  </a:lnTo>
                  <a:lnTo>
                    <a:pt x="551" y="343"/>
                  </a:lnTo>
                  <a:lnTo>
                    <a:pt x="544" y="369"/>
                  </a:lnTo>
                  <a:lnTo>
                    <a:pt x="535" y="395"/>
                  </a:lnTo>
                  <a:lnTo>
                    <a:pt x="524" y="382"/>
                  </a:lnTo>
                  <a:lnTo>
                    <a:pt x="515" y="370"/>
                  </a:lnTo>
                  <a:lnTo>
                    <a:pt x="517" y="345"/>
                  </a:lnTo>
                  <a:lnTo>
                    <a:pt x="518" y="319"/>
                  </a:lnTo>
                  <a:lnTo>
                    <a:pt x="518" y="294"/>
                  </a:lnTo>
                  <a:lnTo>
                    <a:pt x="517" y="268"/>
                  </a:lnTo>
                  <a:lnTo>
                    <a:pt x="514" y="243"/>
                  </a:lnTo>
                  <a:lnTo>
                    <a:pt x="511" y="216"/>
                  </a:lnTo>
                  <a:lnTo>
                    <a:pt x="502" y="218"/>
                  </a:lnTo>
                  <a:lnTo>
                    <a:pt x="495" y="217"/>
                  </a:lnTo>
                  <a:lnTo>
                    <a:pt x="489" y="216"/>
                  </a:lnTo>
                  <a:lnTo>
                    <a:pt x="484" y="213"/>
                  </a:lnTo>
                  <a:lnTo>
                    <a:pt x="479" y="209"/>
                  </a:lnTo>
                  <a:lnTo>
                    <a:pt x="474" y="204"/>
                  </a:lnTo>
                  <a:lnTo>
                    <a:pt x="469" y="200"/>
                  </a:lnTo>
                  <a:lnTo>
                    <a:pt x="460" y="192"/>
                  </a:lnTo>
                  <a:lnTo>
                    <a:pt x="450" y="185"/>
                  </a:lnTo>
                  <a:lnTo>
                    <a:pt x="439" y="176"/>
                  </a:lnTo>
                  <a:lnTo>
                    <a:pt x="493" y="176"/>
                  </a:lnTo>
                  <a:lnTo>
                    <a:pt x="483" y="157"/>
                  </a:lnTo>
                  <a:lnTo>
                    <a:pt x="471" y="140"/>
                  </a:lnTo>
                  <a:lnTo>
                    <a:pt x="459" y="124"/>
                  </a:lnTo>
                  <a:lnTo>
                    <a:pt x="445" y="110"/>
                  </a:lnTo>
                  <a:lnTo>
                    <a:pt x="430" y="97"/>
                  </a:lnTo>
                  <a:lnTo>
                    <a:pt x="414" y="85"/>
                  </a:lnTo>
                  <a:lnTo>
                    <a:pt x="404" y="79"/>
                  </a:lnTo>
                  <a:lnTo>
                    <a:pt x="393" y="73"/>
                  </a:lnTo>
                  <a:lnTo>
                    <a:pt x="383" y="69"/>
                  </a:lnTo>
                  <a:lnTo>
                    <a:pt x="383" y="68"/>
                  </a:lnTo>
                  <a:lnTo>
                    <a:pt x="382" y="67"/>
                  </a:lnTo>
                  <a:lnTo>
                    <a:pt x="382" y="68"/>
                  </a:lnTo>
                  <a:lnTo>
                    <a:pt x="383" y="69"/>
                  </a:lnTo>
                  <a:lnTo>
                    <a:pt x="419" y="159"/>
                  </a:lnTo>
                  <a:lnTo>
                    <a:pt x="420" y="161"/>
                  </a:lnTo>
                  <a:lnTo>
                    <a:pt x="420" y="164"/>
                  </a:lnTo>
                  <a:lnTo>
                    <a:pt x="421" y="168"/>
                  </a:lnTo>
                  <a:lnTo>
                    <a:pt x="398" y="163"/>
                  </a:lnTo>
                  <a:lnTo>
                    <a:pt x="376" y="158"/>
                  </a:lnTo>
                  <a:lnTo>
                    <a:pt x="371" y="145"/>
                  </a:lnTo>
                  <a:lnTo>
                    <a:pt x="365" y="131"/>
                  </a:lnTo>
                  <a:lnTo>
                    <a:pt x="359" y="118"/>
                  </a:lnTo>
                  <a:lnTo>
                    <a:pt x="351" y="104"/>
                  </a:lnTo>
                  <a:lnTo>
                    <a:pt x="342" y="90"/>
                  </a:lnTo>
                  <a:lnTo>
                    <a:pt x="333" y="76"/>
                  </a:lnTo>
                  <a:lnTo>
                    <a:pt x="322" y="64"/>
                  </a:lnTo>
                  <a:lnTo>
                    <a:pt x="312" y="54"/>
                  </a:lnTo>
                  <a:lnTo>
                    <a:pt x="302" y="48"/>
                  </a:lnTo>
                  <a:lnTo>
                    <a:pt x="292" y="44"/>
                  </a:lnTo>
                  <a:lnTo>
                    <a:pt x="281" y="42"/>
                  </a:lnTo>
                  <a:lnTo>
                    <a:pt x="271" y="44"/>
                  </a:lnTo>
                  <a:lnTo>
                    <a:pt x="260" y="47"/>
                  </a:lnTo>
                  <a:lnTo>
                    <a:pt x="249" y="53"/>
                  </a:lnTo>
                  <a:lnTo>
                    <a:pt x="239" y="62"/>
                  </a:lnTo>
                  <a:lnTo>
                    <a:pt x="227" y="74"/>
                  </a:lnTo>
                  <a:lnTo>
                    <a:pt x="217" y="86"/>
                  </a:lnTo>
                  <a:lnTo>
                    <a:pt x="209" y="100"/>
                  </a:lnTo>
                  <a:lnTo>
                    <a:pt x="202" y="114"/>
                  </a:lnTo>
                  <a:lnTo>
                    <a:pt x="196" y="129"/>
                  </a:lnTo>
                  <a:lnTo>
                    <a:pt x="190" y="144"/>
                  </a:lnTo>
                  <a:lnTo>
                    <a:pt x="186" y="154"/>
                  </a:lnTo>
                  <a:lnTo>
                    <a:pt x="184" y="164"/>
                  </a:lnTo>
                  <a:lnTo>
                    <a:pt x="180" y="175"/>
                  </a:lnTo>
                  <a:lnTo>
                    <a:pt x="290" y="175"/>
                  </a:lnTo>
                  <a:lnTo>
                    <a:pt x="275" y="189"/>
                  </a:lnTo>
                  <a:lnTo>
                    <a:pt x="261" y="201"/>
                  </a:lnTo>
                  <a:lnTo>
                    <a:pt x="246" y="213"/>
                  </a:lnTo>
                  <a:lnTo>
                    <a:pt x="242" y="215"/>
                  </a:lnTo>
                  <a:lnTo>
                    <a:pt x="236" y="216"/>
                  </a:lnTo>
                  <a:lnTo>
                    <a:pt x="230" y="217"/>
                  </a:lnTo>
                  <a:lnTo>
                    <a:pt x="202" y="217"/>
                  </a:lnTo>
                  <a:lnTo>
                    <a:pt x="173" y="217"/>
                  </a:lnTo>
                  <a:lnTo>
                    <a:pt x="169" y="244"/>
                  </a:lnTo>
                  <a:lnTo>
                    <a:pt x="167" y="271"/>
                  </a:lnTo>
                  <a:lnTo>
                    <a:pt x="168" y="297"/>
                  </a:lnTo>
                  <a:lnTo>
                    <a:pt x="170" y="324"/>
                  </a:lnTo>
                  <a:lnTo>
                    <a:pt x="173" y="351"/>
                  </a:lnTo>
                  <a:lnTo>
                    <a:pt x="211" y="351"/>
                  </a:lnTo>
                  <a:lnTo>
                    <a:pt x="217" y="365"/>
                  </a:lnTo>
                  <a:lnTo>
                    <a:pt x="222" y="378"/>
                  </a:lnTo>
                  <a:lnTo>
                    <a:pt x="227" y="393"/>
                  </a:lnTo>
                  <a:lnTo>
                    <a:pt x="183" y="393"/>
                  </a:lnTo>
                  <a:lnTo>
                    <a:pt x="189" y="413"/>
                  </a:lnTo>
                  <a:lnTo>
                    <a:pt x="196" y="432"/>
                  </a:lnTo>
                  <a:lnTo>
                    <a:pt x="204" y="450"/>
                  </a:lnTo>
                  <a:lnTo>
                    <a:pt x="213" y="467"/>
                  </a:lnTo>
                  <a:lnTo>
                    <a:pt x="224" y="483"/>
                  </a:lnTo>
                  <a:lnTo>
                    <a:pt x="238" y="498"/>
                  </a:lnTo>
                  <a:lnTo>
                    <a:pt x="249" y="507"/>
                  </a:lnTo>
                  <a:lnTo>
                    <a:pt x="262" y="514"/>
                  </a:lnTo>
                  <a:lnTo>
                    <a:pt x="273" y="517"/>
                  </a:lnTo>
                  <a:lnTo>
                    <a:pt x="285" y="517"/>
                  </a:lnTo>
                  <a:lnTo>
                    <a:pt x="297" y="514"/>
                  </a:lnTo>
                  <a:lnTo>
                    <a:pt x="308" y="508"/>
                  </a:lnTo>
                  <a:lnTo>
                    <a:pt x="320" y="499"/>
                  </a:lnTo>
                  <a:lnTo>
                    <a:pt x="329" y="490"/>
                  </a:lnTo>
                  <a:lnTo>
                    <a:pt x="337" y="480"/>
                  </a:lnTo>
                  <a:lnTo>
                    <a:pt x="345" y="471"/>
                  </a:lnTo>
                  <a:lnTo>
                    <a:pt x="392" y="471"/>
                  </a:lnTo>
                  <a:lnTo>
                    <a:pt x="382" y="492"/>
                  </a:lnTo>
                  <a:lnTo>
                    <a:pt x="384" y="494"/>
                  </a:lnTo>
                  <a:lnTo>
                    <a:pt x="404" y="481"/>
                  </a:lnTo>
                  <a:lnTo>
                    <a:pt x="427" y="468"/>
                  </a:lnTo>
                  <a:lnTo>
                    <a:pt x="440" y="482"/>
                  </a:lnTo>
                  <a:lnTo>
                    <a:pt x="454" y="496"/>
                  </a:lnTo>
                  <a:lnTo>
                    <a:pt x="440" y="508"/>
                  </a:lnTo>
                  <a:lnTo>
                    <a:pt x="425" y="519"/>
                  </a:lnTo>
                  <a:lnTo>
                    <a:pt x="408" y="529"/>
                  </a:lnTo>
                  <a:lnTo>
                    <a:pt x="390" y="537"/>
                  </a:lnTo>
                  <a:lnTo>
                    <a:pt x="370" y="545"/>
                  </a:lnTo>
                  <a:lnTo>
                    <a:pt x="349" y="551"/>
                  </a:lnTo>
                  <a:lnTo>
                    <a:pt x="327" y="556"/>
                  </a:lnTo>
                  <a:lnTo>
                    <a:pt x="305" y="559"/>
                  </a:lnTo>
                  <a:lnTo>
                    <a:pt x="282" y="560"/>
                  </a:lnTo>
                  <a:lnTo>
                    <a:pt x="258" y="559"/>
                  </a:lnTo>
                  <a:lnTo>
                    <a:pt x="235" y="557"/>
                  </a:lnTo>
                  <a:lnTo>
                    <a:pt x="211" y="551"/>
                  </a:lnTo>
                  <a:lnTo>
                    <a:pt x="186" y="544"/>
                  </a:lnTo>
                  <a:lnTo>
                    <a:pt x="163" y="534"/>
                  </a:lnTo>
                  <a:lnTo>
                    <a:pt x="139" y="522"/>
                  </a:lnTo>
                  <a:lnTo>
                    <a:pt x="116" y="507"/>
                  </a:lnTo>
                  <a:lnTo>
                    <a:pt x="96" y="491"/>
                  </a:lnTo>
                  <a:lnTo>
                    <a:pt x="78" y="473"/>
                  </a:lnTo>
                  <a:lnTo>
                    <a:pt x="62" y="455"/>
                  </a:lnTo>
                  <a:lnTo>
                    <a:pt x="47" y="435"/>
                  </a:lnTo>
                  <a:lnTo>
                    <a:pt x="35" y="414"/>
                  </a:lnTo>
                  <a:lnTo>
                    <a:pt x="24" y="393"/>
                  </a:lnTo>
                  <a:lnTo>
                    <a:pt x="15" y="370"/>
                  </a:lnTo>
                  <a:lnTo>
                    <a:pt x="9" y="347"/>
                  </a:lnTo>
                  <a:lnTo>
                    <a:pt x="4" y="324"/>
                  </a:lnTo>
                  <a:lnTo>
                    <a:pt x="1" y="300"/>
                  </a:lnTo>
                  <a:lnTo>
                    <a:pt x="0" y="276"/>
                  </a:lnTo>
                  <a:lnTo>
                    <a:pt x="2" y="252"/>
                  </a:lnTo>
                  <a:lnTo>
                    <a:pt x="5" y="229"/>
                  </a:lnTo>
                  <a:lnTo>
                    <a:pt x="11" y="205"/>
                  </a:lnTo>
                  <a:lnTo>
                    <a:pt x="19" y="182"/>
                  </a:lnTo>
                  <a:lnTo>
                    <a:pt x="28" y="159"/>
                  </a:lnTo>
                  <a:lnTo>
                    <a:pt x="40" y="137"/>
                  </a:lnTo>
                  <a:lnTo>
                    <a:pt x="55" y="115"/>
                  </a:lnTo>
                  <a:lnTo>
                    <a:pt x="70" y="96"/>
                  </a:lnTo>
                  <a:lnTo>
                    <a:pt x="87" y="78"/>
                  </a:lnTo>
                  <a:lnTo>
                    <a:pt x="106" y="61"/>
                  </a:lnTo>
                  <a:lnTo>
                    <a:pt x="125" y="47"/>
                  </a:lnTo>
                  <a:lnTo>
                    <a:pt x="146" y="34"/>
                  </a:lnTo>
                  <a:lnTo>
                    <a:pt x="167" y="24"/>
                  </a:lnTo>
                  <a:lnTo>
                    <a:pt x="190" y="15"/>
                  </a:lnTo>
                  <a:lnTo>
                    <a:pt x="213" y="8"/>
                  </a:lnTo>
                  <a:lnTo>
                    <a:pt x="236" y="4"/>
                  </a:lnTo>
                  <a:lnTo>
                    <a:pt x="260" y="1"/>
                  </a:lnTo>
                  <a:lnTo>
                    <a:pt x="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32">
              <a:extLst>
                <a:ext uri="{FF2B5EF4-FFF2-40B4-BE49-F238E27FC236}">
                  <a16:creationId xmlns:a16="http://schemas.microsoft.com/office/drawing/2014/main" id="{3FE7B213-4A95-4E04-AD40-BC8FDF7EB7F9}"/>
                </a:ext>
              </a:extLst>
            </p:cNvPr>
            <p:cNvSpPr>
              <a:spLocks noEditPoints="1"/>
            </p:cNvSpPr>
            <p:nvPr/>
          </p:nvSpPr>
          <p:spPr bwMode="auto">
            <a:xfrm>
              <a:off x="9277350" y="2016125"/>
              <a:ext cx="531813" cy="539750"/>
            </a:xfrm>
            <a:custGeom>
              <a:avLst/>
              <a:gdLst/>
              <a:ahLst/>
              <a:cxnLst>
                <a:cxn ang="0">
                  <a:pos x="106" y="34"/>
                </a:cxn>
                <a:cxn ang="0">
                  <a:pos x="77" y="45"/>
                </a:cxn>
                <a:cxn ang="0">
                  <a:pos x="54" y="64"/>
                </a:cxn>
                <a:cxn ang="0">
                  <a:pos x="39" y="90"/>
                </a:cxn>
                <a:cxn ang="0">
                  <a:pos x="33" y="121"/>
                </a:cxn>
                <a:cxn ang="0">
                  <a:pos x="39" y="153"/>
                </a:cxn>
                <a:cxn ang="0">
                  <a:pos x="54" y="179"/>
                </a:cxn>
                <a:cxn ang="0">
                  <a:pos x="77" y="198"/>
                </a:cxn>
                <a:cxn ang="0">
                  <a:pos x="105" y="208"/>
                </a:cxn>
                <a:cxn ang="0">
                  <a:pos x="137" y="208"/>
                </a:cxn>
                <a:cxn ang="0">
                  <a:pos x="166" y="198"/>
                </a:cxn>
                <a:cxn ang="0">
                  <a:pos x="189" y="178"/>
                </a:cxn>
                <a:cxn ang="0">
                  <a:pos x="204" y="152"/>
                </a:cxn>
                <a:cxn ang="0">
                  <a:pos x="210" y="121"/>
                </a:cxn>
                <a:cxn ang="0">
                  <a:pos x="204" y="91"/>
                </a:cxn>
                <a:cxn ang="0">
                  <a:pos x="189" y="65"/>
                </a:cxn>
                <a:cxn ang="0">
                  <a:pos x="166" y="45"/>
                </a:cxn>
                <a:cxn ang="0">
                  <a:pos x="137" y="34"/>
                </a:cxn>
                <a:cxn ang="0">
                  <a:pos x="128" y="0"/>
                </a:cxn>
                <a:cxn ang="0">
                  <a:pos x="160" y="6"/>
                </a:cxn>
                <a:cxn ang="0">
                  <a:pos x="190" y="21"/>
                </a:cxn>
                <a:cxn ang="0">
                  <a:pos x="214" y="42"/>
                </a:cxn>
                <a:cxn ang="0">
                  <a:pos x="231" y="68"/>
                </a:cxn>
                <a:cxn ang="0">
                  <a:pos x="240" y="97"/>
                </a:cxn>
                <a:cxn ang="0">
                  <a:pos x="241" y="129"/>
                </a:cxn>
                <a:cxn ang="0">
                  <a:pos x="234" y="164"/>
                </a:cxn>
                <a:cxn ang="0">
                  <a:pos x="281" y="240"/>
                </a:cxn>
                <a:cxn ang="0">
                  <a:pos x="328" y="310"/>
                </a:cxn>
                <a:cxn ang="0">
                  <a:pos x="312" y="326"/>
                </a:cxn>
                <a:cxn ang="0">
                  <a:pos x="292" y="340"/>
                </a:cxn>
                <a:cxn ang="0">
                  <a:pos x="186" y="225"/>
                </a:cxn>
                <a:cxn ang="0">
                  <a:pos x="152" y="239"/>
                </a:cxn>
                <a:cxn ang="0">
                  <a:pos x="116" y="243"/>
                </a:cxn>
                <a:cxn ang="0">
                  <a:pos x="79" y="236"/>
                </a:cxn>
                <a:cxn ang="0">
                  <a:pos x="50" y="220"/>
                </a:cxn>
                <a:cxn ang="0">
                  <a:pos x="27" y="198"/>
                </a:cxn>
                <a:cxn ang="0">
                  <a:pos x="9" y="169"/>
                </a:cxn>
                <a:cxn ang="0">
                  <a:pos x="0" y="138"/>
                </a:cxn>
                <a:cxn ang="0">
                  <a:pos x="1" y="105"/>
                </a:cxn>
                <a:cxn ang="0">
                  <a:pos x="9" y="74"/>
                </a:cxn>
                <a:cxn ang="0">
                  <a:pos x="26" y="45"/>
                </a:cxn>
                <a:cxn ang="0">
                  <a:pos x="51" y="22"/>
                </a:cxn>
                <a:cxn ang="0">
                  <a:pos x="80" y="7"/>
                </a:cxn>
                <a:cxn ang="0">
                  <a:pos x="112" y="0"/>
                </a:cxn>
              </a:cxnLst>
              <a:rect l="0" t="0" r="r" b="b"/>
              <a:pathLst>
                <a:path w="335" h="340">
                  <a:moveTo>
                    <a:pt x="122" y="33"/>
                  </a:moveTo>
                  <a:lnTo>
                    <a:pt x="106" y="34"/>
                  </a:lnTo>
                  <a:lnTo>
                    <a:pt x="91" y="38"/>
                  </a:lnTo>
                  <a:lnTo>
                    <a:pt x="77" y="45"/>
                  </a:lnTo>
                  <a:lnTo>
                    <a:pt x="65" y="54"/>
                  </a:lnTo>
                  <a:lnTo>
                    <a:pt x="54" y="64"/>
                  </a:lnTo>
                  <a:lnTo>
                    <a:pt x="45" y="76"/>
                  </a:lnTo>
                  <a:lnTo>
                    <a:pt x="39" y="90"/>
                  </a:lnTo>
                  <a:lnTo>
                    <a:pt x="35" y="106"/>
                  </a:lnTo>
                  <a:lnTo>
                    <a:pt x="33" y="121"/>
                  </a:lnTo>
                  <a:lnTo>
                    <a:pt x="35" y="137"/>
                  </a:lnTo>
                  <a:lnTo>
                    <a:pt x="39" y="153"/>
                  </a:lnTo>
                  <a:lnTo>
                    <a:pt x="45" y="166"/>
                  </a:lnTo>
                  <a:lnTo>
                    <a:pt x="54" y="179"/>
                  </a:lnTo>
                  <a:lnTo>
                    <a:pt x="64" y="189"/>
                  </a:lnTo>
                  <a:lnTo>
                    <a:pt x="77" y="198"/>
                  </a:lnTo>
                  <a:lnTo>
                    <a:pt x="90" y="204"/>
                  </a:lnTo>
                  <a:lnTo>
                    <a:pt x="105" y="208"/>
                  </a:lnTo>
                  <a:lnTo>
                    <a:pt x="121" y="210"/>
                  </a:lnTo>
                  <a:lnTo>
                    <a:pt x="137" y="208"/>
                  </a:lnTo>
                  <a:lnTo>
                    <a:pt x="152" y="204"/>
                  </a:lnTo>
                  <a:lnTo>
                    <a:pt x="166" y="198"/>
                  </a:lnTo>
                  <a:lnTo>
                    <a:pt x="178" y="189"/>
                  </a:lnTo>
                  <a:lnTo>
                    <a:pt x="189" y="178"/>
                  </a:lnTo>
                  <a:lnTo>
                    <a:pt x="198" y="166"/>
                  </a:lnTo>
                  <a:lnTo>
                    <a:pt x="204" y="152"/>
                  </a:lnTo>
                  <a:lnTo>
                    <a:pt x="208" y="137"/>
                  </a:lnTo>
                  <a:lnTo>
                    <a:pt x="210" y="121"/>
                  </a:lnTo>
                  <a:lnTo>
                    <a:pt x="208" y="106"/>
                  </a:lnTo>
                  <a:lnTo>
                    <a:pt x="204" y="91"/>
                  </a:lnTo>
                  <a:lnTo>
                    <a:pt x="198" y="77"/>
                  </a:lnTo>
                  <a:lnTo>
                    <a:pt x="189" y="65"/>
                  </a:lnTo>
                  <a:lnTo>
                    <a:pt x="178" y="54"/>
                  </a:lnTo>
                  <a:lnTo>
                    <a:pt x="166" y="45"/>
                  </a:lnTo>
                  <a:lnTo>
                    <a:pt x="152" y="38"/>
                  </a:lnTo>
                  <a:lnTo>
                    <a:pt x="137" y="34"/>
                  </a:lnTo>
                  <a:lnTo>
                    <a:pt x="122" y="33"/>
                  </a:lnTo>
                  <a:close/>
                  <a:moveTo>
                    <a:pt x="128" y="0"/>
                  </a:moveTo>
                  <a:lnTo>
                    <a:pt x="144" y="2"/>
                  </a:lnTo>
                  <a:lnTo>
                    <a:pt x="160" y="6"/>
                  </a:lnTo>
                  <a:lnTo>
                    <a:pt x="176" y="12"/>
                  </a:lnTo>
                  <a:lnTo>
                    <a:pt x="190" y="21"/>
                  </a:lnTo>
                  <a:lnTo>
                    <a:pt x="203" y="31"/>
                  </a:lnTo>
                  <a:lnTo>
                    <a:pt x="214" y="42"/>
                  </a:lnTo>
                  <a:lnTo>
                    <a:pt x="224" y="54"/>
                  </a:lnTo>
                  <a:lnTo>
                    <a:pt x="231" y="68"/>
                  </a:lnTo>
                  <a:lnTo>
                    <a:pt x="237" y="82"/>
                  </a:lnTo>
                  <a:lnTo>
                    <a:pt x="240" y="97"/>
                  </a:lnTo>
                  <a:lnTo>
                    <a:pt x="241" y="113"/>
                  </a:lnTo>
                  <a:lnTo>
                    <a:pt x="241" y="129"/>
                  </a:lnTo>
                  <a:lnTo>
                    <a:pt x="238" y="146"/>
                  </a:lnTo>
                  <a:lnTo>
                    <a:pt x="234" y="164"/>
                  </a:lnTo>
                  <a:lnTo>
                    <a:pt x="228" y="182"/>
                  </a:lnTo>
                  <a:lnTo>
                    <a:pt x="281" y="240"/>
                  </a:lnTo>
                  <a:lnTo>
                    <a:pt x="335" y="299"/>
                  </a:lnTo>
                  <a:lnTo>
                    <a:pt x="328" y="310"/>
                  </a:lnTo>
                  <a:lnTo>
                    <a:pt x="321" y="319"/>
                  </a:lnTo>
                  <a:lnTo>
                    <a:pt x="312" y="326"/>
                  </a:lnTo>
                  <a:lnTo>
                    <a:pt x="303" y="334"/>
                  </a:lnTo>
                  <a:lnTo>
                    <a:pt x="292" y="340"/>
                  </a:lnTo>
                  <a:lnTo>
                    <a:pt x="239" y="283"/>
                  </a:lnTo>
                  <a:lnTo>
                    <a:pt x="186" y="225"/>
                  </a:lnTo>
                  <a:lnTo>
                    <a:pt x="169" y="233"/>
                  </a:lnTo>
                  <a:lnTo>
                    <a:pt x="152" y="239"/>
                  </a:lnTo>
                  <a:lnTo>
                    <a:pt x="134" y="243"/>
                  </a:lnTo>
                  <a:lnTo>
                    <a:pt x="116" y="243"/>
                  </a:lnTo>
                  <a:lnTo>
                    <a:pt x="98" y="241"/>
                  </a:lnTo>
                  <a:lnTo>
                    <a:pt x="79" y="236"/>
                  </a:lnTo>
                  <a:lnTo>
                    <a:pt x="64" y="229"/>
                  </a:lnTo>
                  <a:lnTo>
                    <a:pt x="50" y="220"/>
                  </a:lnTo>
                  <a:lnTo>
                    <a:pt x="38" y="210"/>
                  </a:lnTo>
                  <a:lnTo>
                    <a:pt x="27" y="198"/>
                  </a:lnTo>
                  <a:lnTo>
                    <a:pt x="17" y="184"/>
                  </a:lnTo>
                  <a:lnTo>
                    <a:pt x="9" y="169"/>
                  </a:lnTo>
                  <a:lnTo>
                    <a:pt x="4" y="153"/>
                  </a:lnTo>
                  <a:lnTo>
                    <a:pt x="0" y="138"/>
                  </a:lnTo>
                  <a:lnTo>
                    <a:pt x="0" y="121"/>
                  </a:lnTo>
                  <a:lnTo>
                    <a:pt x="1" y="105"/>
                  </a:lnTo>
                  <a:lnTo>
                    <a:pt x="4" y="89"/>
                  </a:lnTo>
                  <a:lnTo>
                    <a:pt x="9" y="74"/>
                  </a:lnTo>
                  <a:lnTo>
                    <a:pt x="17" y="59"/>
                  </a:lnTo>
                  <a:lnTo>
                    <a:pt x="26" y="45"/>
                  </a:lnTo>
                  <a:lnTo>
                    <a:pt x="38" y="33"/>
                  </a:lnTo>
                  <a:lnTo>
                    <a:pt x="51" y="22"/>
                  </a:lnTo>
                  <a:lnTo>
                    <a:pt x="65" y="13"/>
                  </a:lnTo>
                  <a:lnTo>
                    <a:pt x="80" y="7"/>
                  </a:lnTo>
                  <a:lnTo>
                    <a:pt x="96" y="2"/>
                  </a:lnTo>
                  <a:lnTo>
                    <a:pt x="112" y="0"/>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40">
              <a:extLst>
                <a:ext uri="{FF2B5EF4-FFF2-40B4-BE49-F238E27FC236}">
                  <a16:creationId xmlns:a16="http://schemas.microsoft.com/office/drawing/2014/main" id="{569C644C-9BE4-47EF-815A-E318E77B529A}"/>
                </a:ext>
              </a:extLst>
            </p:cNvPr>
            <p:cNvSpPr>
              <a:spLocks/>
            </p:cNvSpPr>
            <p:nvPr/>
          </p:nvSpPr>
          <p:spPr bwMode="auto">
            <a:xfrm>
              <a:off x="9356725" y="2087563"/>
              <a:ext cx="234950" cy="157163"/>
            </a:xfrm>
            <a:custGeom>
              <a:avLst/>
              <a:gdLst/>
              <a:ahLst/>
              <a:cxnLst>
                <a:cxn ang="0">
                  <a:pos x="74" y="0"/>
                </a:cxn>
                <a:cxn ang="0">
                  <a:pos x="85" y="1"/>
                </a:cxn>
                <a:cxn ang="0">
                  <a:pos x="97" y="4"/>
                </a:cxn>
                <a:cxn ang="0">
                  <a:pos x="108" y="9"/>
                </a:cxn>
                <a:cxn ang="0">
                  <a:pos x="118" y="16"/>
                </a:cxn>
                <a:cxn ang="0">
                  <a:pos x="128" y="24"/>
                </a:cxn>
                <a:cxn ang="0">
                  <a:pos x="136" y="35"/>
                </a:cxn>
                <a:cxn ang="0">
                  <a:pos x="142" y="47"/>
                </a:cxn>
                <a:cxn ang="0">
                  <a:pos x="147" y="59"/>
                </a:cxn>
                <a:cxn ang="0">
                  <a:pos x="148" y="72"/>
                </a:cxn>
                <a:cxn ang="0">
                  <a:pos x="148" y="85"/>
                </a:cxn>
                <a:cxn ang="0">
                  <a:pos x="144" y="99"/>
                </a:cxn>
                <a:cxn ang="0">
                  <a:pos x="132" y="82"/>
                </a:cxn>
                <a:cxn ang="0">
                  <a:pos x="120" y="69"/>
                </a:cxn>
                <a:cxn ang="0">
                  <a:pos x="109" y="57"/>
                </a:cxn>
                <a:cxn ang="0">
                  <a:pos x="97" y="48"/>
                </a:cxn>
                <a:cxn ang="0">
                  <a:pos x="85" y="42"/>
                </a:cxn>
                <a:cxn ang="0">
                  <a:pos x="72" y="38"/>
                </a:cxn>
                <a:cxn ang="0">
                  <a:pos x="59" y="36"/>
                </a:cxn>
                <a:cxn ang="0">
                  <a:pos x="46" y="37"/>
                </a:cxn>
                <a:cxn ang="0">
                  <a:pos x="32" y="41"/>
                </a:cxn>
                <a:cxn ang="0">
                  <a:pos x="16" y="47"/>
                </a:cxn>
                <a:cxn ang="0">
                  <a:pos x="0" y="55"/>
                </a:cxn>
                <a:cxn ang="0">
                  <a:pos x="5" y="42"/>
                </a:cxn>
                <a:cxn ang="0">
                  <a:pos x="11" y="31"/>
                </a:cxn>
                <a:cxn ang="0">
                  <a:pos x="19" y="23"/>
                </a:cxn>
                <a:cxn ang="0">
                  <a:pos x="27" y="15"/>
                </a:cxn>
                <a:cxn ang="0">
                  <a:pos x="37" y="9"/>
                </a:cxn>
                <a:cxn ang="0">
                  <a:pos x="49" y="4"/>
                </a:cxn>
                <a:cxn ang="0">
                  <a:pos x="61" y="1"/>
                </a:cxn>
                <a:cxn ang="0">
                  <a:pos x="74" y="0"/>
                </a:cxn>
              </a:cxnLst>
              <a:rect l="0" t="0" r="r" b="b"/>
              <a:pathLst>
                <a:path w="148" h="99">
                  <a:moveTo>
                    <a:pt x="74" y="0"/>
                  </a:moveTo>
                  <a:lnTo>
                    <a:pt x="85" y="1"/>
                  </a:lnTo>
                  <a:lnTo>
                    <a:pt x="97" y="4"/>
                  </a:lnTo>
                  <a:lnTo>
                    <a:pt x="108" y="9"/>
                  </a:lnTo>
                  <a:lnTo>
                    <a:pt x="118" y="16"/>
                  </a:lnTo>
                  <a:lnTo>
                    <a:pt x="128" y="24"/>
                  </a:lnTo>
                  <a:lnTo>
                    <a:pt x="136" y="35"/>
                  </a:lnTo>
                  <a:lnTo>
                    <a:pt x="142" y="47"/>
                  </a:lnTo>
                  <a:lnTo>
                    <a:pt x="147" y="59"/>
                  </a:lnTo>
                  <a:lnTo>
                    <a:pt x="148" y="72"/>
                  </a:lnTo>
                  <a:lnTo>
                    <a:pt x="148" y="85"/>
                  </a:lnTo>
                  <a:lnTo>
                    <a:pt x="144" y="99"/>
                  </a:lnTo>
                  <a:lnTo>
                    <a:pt x="132" y="82"/>
                  </a:lnTo>
                  <a:lnTo>
                    <a:pt x="120" y="69"/>
                  </a:lnTo>
                  <a:lnTo>
                    <a:pt x="109" y="57"/>
                  </a:lnTo>
                  <a:lnTo>
                    <a:pt x="97" y="48"/>
                  </a:lnTo>
                  <a:lnTo>
                    <a:pt x="85" y="42"/>
                  </a:lnTo>
                  <a:lnTo>
                    <a:pt x="72" y="38"/>
                  </a:lnTo>
                  <a:lnTo>
                    <a:pt x="59" y="36"/>
                  </a:lnTo>
                  <a:lnTo>
                    <a:pt x="46" y="37"/>
                  </a:lnTo>
                  <a:lnTo>
                    <a:pt x="32" y="41"/>
                  </a:lnTo>
                  <a:lnTo>
                    <a:pt x="16" y="47"/>
                  </a:lnTo>
                  <a:lnTo>
                    <a:pt x="0" y="55"/>
                  </a:lnTo>
                  <a:lnTo>
                    <a:pt x="5" y="42"/>
                  </a:lnTo>
                  <a:lnTo>
                    <a:pt x="11" y="31"/>
                  </a:lnTo>
                  <a:lnTo>
                    <a:pt x="19" y="23"/>
                  </a:lnTo>
                  <a:lnTo>
                    <a:pt x="27" y="15"/>
                  </a:lnTo>
                  <a:lnTo>
                    <a:pt x="37" y="9"/>
                  </a:lnTo>
                  <a:lnTo>
                    <a:pt x="49" y="4"/>
                  </a:lnTo>
                  <a:lnTo>
                    <a:pt x="61" y="1"/>
                  </a:lnTo>
                  <a:lnTo>
                    <a:pt x="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5173B199-E132-4A60-8499-F137236AF325}"/>
              </a:ext>
            </a:extLst>
          </p:cNvPr>
          <p:cNvSpPr txBox="1"/>
          <p:nvPr/>
        </p:nvSpPr>
        <p:spPr>
          <a:xfrm>
            <a:off x="4649929" y="837229"/>
            <a:ext cx="3378200" cy="219290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300"/>
              </a:spcBef>
            </a:pPr>
            <a:r>
              <a:rPr lang="en-AU" sz="1600" b="1" dirty="0">
                <a:solidFill>
                  <a:srgbClr val="783875"/>
                </a:solidFill>
                <a:latin typeface="Arial" panose="020B0604020202020204" pitchFamily="34" charset="0"/>
                <a:cs typeface="Arial" panose="020B0604020202020204" pitchFamily="34" charset="0"/>
              </a:rPr>
              <a:t>The Future Builder</a:t>
            </a:r>
            <a:endParaRPr lang="en-US" sz="1600" dirty="0">
              <a:solidFill>
                <a:srgbClr val="783875"/>
              </a:solidFill>
              <a:latin typeface="Arial" panose="020B0604020202020204" pitchFamily="34" charset="0"/>
              <a:cs typeface="Arial" panose="020B0604020202020204" pitchFamily="34" charset="0"/>
            </a:endParaRPr>
          </a:p>
          <a:p>
            <a:pPr>
              <a:spcBef>
                <a:spcPts val="300"/>
              </a:spcBef>
            </a:pPr>
            <a:endParaRPr lang="en-AU" sz="1200" b="1" dirty="0">
              <a:solidFill>
                <a:srgbClr val="7030A0"/>
              </a:solidFill>
              <a:latin typeface="Arial" panose="020B0604020202020204" pitchFamily="34" charset="0"/>
              <a:cs typeface="Arial" panose="020B0604020202020204" pitchFamily="34" charset="0"/>
            </a:endParaRPr>
          </a:p>
          <a:p>
            <a:pPr>
              <a:spcBef>
                <a:spcPts val="300"/>
              </a:spcBef>
            </a:pPr>
            <a:r>
              <a:rPr lang="en-AU" sz="1200" b="1" i="1" dirty="0">
                <a:solidFill>
                  <a:srgbClr val="00A88F"/>
                </a:solidFill>
                <a:latin typeface="Arial" panose="020B0604020202020204" pitchFamily="34" charset="0"/>
                <a:cs typeface="Arial" panose="020B0604020202020204" pitchFamily="34" charset="0"/>
              </a:rPr>
              <a:t>A little about me:</a:t>
            </a:r>
            <a:r>
              <a:rPr lang="en-US" sz="1200" dirty="0">
                <a:solidFill>
                  <a:srgbClr val="00A88F"/>
                </a:solidFill>
                <a:latin typeface="Arial" panose="020B0604020202020204" pitchFamily="34" charset="0"/>
                <a:cs typeface="Arial" panose="020B0604020202020204" pitchFamily="34" charset="0"/>
              </a:rPr>
              <a:t>​</a:t>
            </a:r>
          </a:p>
          <a:p>
            <a:pPr marL="285750" indent="-285750">
              <a:spcBef>
                <a:spcPts val="300"/>
              </a:spcBef>
              <a:buChar char="•"/>
            </a:pPr>
            <a:r>
              <a:rPr lang="en-AU" sz="1200" dirty="0">
                <a:latin typeface="Arial" panose="020B0604020202020204" pitchFamily="34" charset="0"/>
                <a:cs typeface="Arial" panose="020B0604020202020204" pitchFamily="34" charset="0"/>
              </a:rPr>
              <a:t>I’m excited by the prospect of growing something sustainable</a:t>
            </a:r>
            <a:r>
              <a:rPr lang="en-US" sz="1200" dirty="0">
                <a:latin typeface="Arial" panose="020B0604020202020204" pitchFamily="34" charset="0"/>
                <a:cs typeface="Arial" panose="020B0604020202020204" pitchFamily="34" charset="0"/>
              </a:rPr>
              <a:t>​</a:t>
            </a:r>
          </a:p>
          <a:p>
            <a:pPr marL="285750" indent="-285750">
              <a:spcBef>
                <a:spcPts val="300"/>
              </a:spcBef>
              <a:buChar char="•"/>
            </a:pPr>
            <a:r>
              <a:rPr lang="en-AU" sz="1200" dirty="0">
                <a:latin typeface="Arial" panose="020B0604020202020204" pitchFamily="34" charset="0"/>
                <a:cs typeface="Arial" panose="020B0604020202020204" pitchFamily="34" charset="0"/>
              </a:rPr>
              <a:t>My commitment is to the public sector and our role to build vibrant communities</a:t>
            </a:r>
            <a:r>
              <a:rPr lang="en-US" sz="1200" dirty="0">
                <a:latin typeface="Arial" panose="020B0604020202020204" pitchFamily="34" charset="0"/>
                <a:cs typeface="Arial" panose="020B0604020202020204" pitchFamily="34" charset="0"/>
              </a:rPr>
              <a:t>​ for our citizens</a:t>
            </a:r>
          </a:p>
          <a:p>
            <a:pPr marL="285750" indent="-285750">
              <a:spcBef>
                <a:spcPts val="300"/>
              </a:spcBef>
              <a:buChar char="•"/>
            </a:pPr>
            <a:r>
              <a:rPr lang="en-AU" sz="1200" dirty="0">
                <a:latin typeface="Arial" panose="020B0604020202020204" pitchFamily="34" charset="0"/>
                <a:cs typeface="Arial" panose="020B0604020202020204" pitchFamily="34" charset="0"/>
              </a:rPr>
              <a:t>I’m relationship driven and value the importance of partnership</a:t>
            </a:r>
            <a:endParaRPr lang="en-US" sz="12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1353A01C-E9B1-445B-9286-F49801BF8D69}"/>
              </a:ext>
              <a:ext uri="{C183D7F6-B498-43B3-948B-1728B52AA6E4}">
                <adec:decorative xmlns:adec="http://schemas.microsoft.com/office/drawing/2017/decorative" val="1"/>
              </a:ext>
            </a:extLst>
          </p:cNvPr>
          <p:cNvGrpSpPr/>
          <p:nvPr/>
        </p:nvGrpSpPr>
        <p:grpSpPr>
          <a:xfrm>
            <a:off x="10715470" y="887576"/>
            <a:ext cx="683964" cy="687429"/>
            <a:chOff x="1814513" y="1060450"/>
            <a:chExt cx="755651" cy="755650"/>
          </a:xfrm>
          <a:solidFill>
            <a:srgbClr val="00A88F"/>
          </a:solidFill>
        </p:grpSpPr>
        <p:sp>
          <p:nvSpPr>
            <p:cNvPr id="22" name="Freeform 76">
              <a:extLst>
                <a:ext uri="{FF2B5EF4-FFF2-40B4-BE49-F238E27FC236}">
                  <a16:creationId xmlns:a16="http://schemas.microsoft.com/office/drawing/2014/main" id="{0116914E-E71C-48FF-9B82-04B05B72A4C8}"/>
                </a:ext>
              </a:extLst>
            </p:cNvPr>
            <p:cNvSpPr>
              <a:spLocks/>
            </p:cNvSpPr>
            <p:nvPr/>
          </p:nvSpPr>
          <p:spPr bwMode="auto">
            <a:xfrm>
              <a:off x="2111376" y="1060450"/>
              <a:ext cx="458788" cy="460375"/>
            </a:xfrm>
            <a:custGeom>
              <a:avLst/>
              <a:gdLst>
                <a:gd name="T0" fmla="*/ 145 w 289"/>
                <a:gd name="T1" fmla="*/ 0 h 290"/>
                <a:gd name="T2" fmla="*/ 172 w 289"/>
                <a:gd name="T3" fmla="*/ 4 h 290"/>
                <a:gd name="T4" fmla="*/ 197 w 289"/>
                <a:gd name="T5" fmla="*/ 15 h 290"/>
                <a:gd name="T6" fmla="*/ 251 w 289"/>
                <a:gd name="T7" fmla="*/ 54 h 290"/>
                <a:gd name="T8" fmla="*/ 268 w 289"/>
                <a:gd name="T9" fmla="*/ 69 h 290"/>
                <a:gd name="T10" fmla="*/ 280 w 289"/>
                <a:gd name="T11" fmla="*/ 88 h 290"/>
                <a:gd name="T12" fmla="*/ 288 w 289"/>
                <a:gd name="T13" fmla="*/ 109 h 290"/>
                <a:gd name="T14" fmla="*/ 289 w 289"/>
                <a:gd name="T15" fmla="*/ 132 h 290"/>
                <a:gd name="T16" fmla="*/ 284 w 289"/>
                <a:gd name="T17" fmla="*/ 154 h 290"/>
                <a:gd name="T18" fmla="*/ 274 w 289"/>
                <a:gd name="T19" fmla="*/ 175 h 290"/>
                <a:gd name="T20" fmla="*/ 203 w 289"/>
                <a:gd name="T21" fmla="*/ 276 h 290"/>
                <a:gd name="T22" fmla="*/ 197 w 289"/>
                <a:gd name="T23" fmla="*/ 282 h 290"/>
                <a:gd name="T24" fmla="*/ 192 w 289"/>
                <a:gd name="T25" fmla="*/ 286 h 290"/>
                <a:gd name="T26" fmla="*/ 186 w 289"/>
                <a:gd name="T27" fmla="*/ 288 h 290"/>
                <a:gd name="T28" fmla="*/ 178 w 289"/>
                <a:gd name="T29" fmla="*/ 290 h 290"/>
                <a:gd name="T30" fmla="*/ 170 w 289"/>
                <a:gd name="T31" fmla="*/ 288 h 290"/>
                <a:gd name="T32" fmla="*/ 163 w 289"/>
                <a:gd name="T33" fmla="*/ 284 h 290"/>
                <a:gd name="T34" fmla="*/ 153 w 289"/>
                <a:gd name="T35" fmla="*/ 273 h 290"/>
                <a:gd name="T36" fmla="*/ 151 w 289"/>
                <a:gd name="T37" fmla="*/ 259 h 290"/>
                <a:gd name="T38" fmla="*/ 155 w 289"/>
                <a:gd name="T39" fmla="*/ 246 h 290"/>
                <a:gd name="T40" fmla="*/ 226 w 289"/>
                <a:gd name="T41" fmla="*/ 142 h 290"/>
                <a:gd name="T42" fmla="*/ 230 w 289"/>
                <a:gd name="T43" fmla="*/ 134 h 290"/>
                <a:gd name="T44" fmla="*/ 232 w 289"/>
                <a:gd name="T45" fmla="*/ 127 h 290"/>
                <a:gd name="T46" fmla="*/ 232 w 289"/>
                <a:gd name="T47" fmla="*/ 119 h 290"/>
                <a:gd name="T48" fmla="*/ 230 w 289"/>
                <a:gd name="T49" fmla="*/ 111 h 290"/>
                <a:gd name="T50" fmla="*/ 224 w 289"/>
                <a:gd name="T51" fmla="*/ 106 h 290"/>
                <a:gd name="T52" fmla="*/ 218 w 289"/>
                <a:gd name="T53" fmla="*/ 100 h 290"/>
                <a:gd name="T54" fmla="*/ 165 w 289"/>
                <a:gd name="T55" fmla="*/ 63 h 290"/>
                <a:gd name="T56" fmla="*/ 149 w 289"/>
                <a:gd name="T57" fmla="*/ 58 h 290"/>
                <a:gd name="T58" fmla="*/ 136 w 289"/>
                <a:gd name="T59" fmla="*/ 60 h 290"/>
                <a:gd name="T60" fmla="*/ 124 w 289"/>
                <a:gd name="T61" fmla="*/ 71 h 290"/>
                <a:gd name="T62" fmla="*/ 51 w 289"/>
                <a:gd name="T63" fmla="*/ 173 h 290"/>
                <a:gd name="T64" fmla="*/ 42 w 289"/>
                <a:gd name="T65" fmla="*/ 182 h 290"/>
                <a:gd name="T66" fmla="*/ 26 w 289"/>
                <a:gd name="T67" fmla="*/ 186 h 290"/>
                <a:gd name="T68" fmla="*/ 13 w 289"/>
                <a:gd name="T69" fmla="*/ 180 h 290"/>
                <a:gd name="T70" fmla="*/ 3 w 289"/>
                <a:gd name="T71" fmla="*/ 169 h 290"/>
                <a:gd name="T72" fmla="*/ 0 w 289"/>
                <a:gd name="T73" fmla="*/ 155 h 290"/>
                <a:gd name="T74" fmla="*/ 5 w 289"/>
                <a:gd name="T75" fmla="*/ 142 h 290"/>
                <a:gd name="T76" fmla="*/ 76 w 289"/>
                <a:gd name="T77" fmla="*/ 38 h 290"/>
                <a:gd name="T78" fmla="*/ 96 w 289"/>
                <a:gd name="T79" fmla="*/ 17 h 290"/>
                <a:gd name="T80" fmla="*/ 119 w 289"/>
                <a:gd name="T81" fmla="*/ 6 h 290"/>
                <a:gd name="T82" fmla="*/ 145 w 289"/>
                <a:gd name="T8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90">
                  <a:moveTo>
                    <a:pt x="145" y="0"/>
                  </a:moveTo>
                  <a:lnTo>
                    <a:pt x="172" y="4"/>
                  </a:lnTo>
                  <a:lnTo>
                    <a:pt x="197" y="15"/>
                  </a:lnTo>
                  <a:lnTo>
                    <a:pt x="251" y="54"/>
                  </a:lnTo>
                  <a:lnTo>
                    <a:pt x="268" y="69"/>
                  </a:lnTo>
                  <a:lnTo>
                    <a:pt x="280" y="88"/>
                  </a:lnTo>
                  <a:lnTo>
                    <a:pt x="288" y="109"/>
                  </a:lnTo>
                  <a:lnTo>
                    <a:pt x="289" y="132"/>
                  </a:lnTo>
                  <a:lnTo>
                    <a:pt x="284" y="154"/>
                  </a:lnTo>
                  <a:lnTo>
                    <a:pt x="274" y="175"/>
                  </a:lnTo>
                  <a:lnTo>
                    <a:pt x="203" y="276"/>
                  </a:lnTo>
                  <a:lnTo>
                    <a:pt x="197" y="282"/>
                  </a:lnTo>
                  <a:lnTo>
                    <a:pt x="192" y="286"/>
                  </a:lnTo>
                  <a:lnTo>
                    <a:pt x="186" y="288"/>
                  </a:lnTo>
                  <a:lnTo>
                    <a:pt x="178" y="290"/>
                  </a:lnTo>
                  <a:lnTo>
                    <a:pt x="170" y="288"/>
                  </a:lnTo>
                  <a:lnTo>
                    <a:pt x="163" y="284"/>
                  </a:lnTo>
                  <a:lnTo>
                    <a:pt x="153" y="273"/>
                  </a:lnTo>
                  <a:lnTo>
                    <a:pt x="151" y="259"/>
                  </a:lnTo>
                  <a:lnTo>
                    <a:pt x="155" y="246"/>
                  </a:lnTo>
                  <a:lnTo>
                    <a:pt x="226" y="142"/>
                  </a:lnTo>
                  <a:lnTo>
                    <a:pt x="230" y="134"/>
                  </a:lnTo>
                  <a:lnTo>
                    <a:pt x="232" y="127"/>
                  </a:lnTo>
                  <a:lnTo>
                    <a:pt x="232" y="119"/>
                  </a:lnTo>
                  <a:lnTo>
                    <a:pt x="230" y="111"/>
                  </a:lnTo>
                  <a:lnTo>
                    <a:pt x="224" y="106"/>
                  </a:lnTo>
                  <a:lnTo>
                    <a:pt x="218" y="100"/>
                  </a:lnTo>
                  <a:lnTo>
                    <a:pt x="165" y="63"/>
                  </a:lnTo>
                  <a:lnTo>
                    <a:pt x="149" y="58"/>
                  </a:lnTo>
                  <a:lnTo>
                    <a:pt x="136" y="60"/>
                  </a:lnTo>
                  <a:lnTo>
                    <a:pt x="124" y="71"/>
                  </a:lnTo>
                  <a:lnTo>
                    <a:pt x="51" y="173"/>
                  </a:lnTo>
                  <a:lnTo>
                    <a:pt x="42" y="182"/>
                  </a:lnTo>
                  <a:lnTo>
                    <a:pt x="26" y="186"/>
                  </a:lnTo>
                  <a:lnTo>
                    <a:pt x="13" y="180"/>
                  </a:lnTo>
                  <a:lnTo>
                    <a:pt x="3" y="169"/>
                  </a:lnTo>
                  <a:lnTo>
                    <a:pt x="0" y="155"/>
                  </a:lnTo>
                  <a:lnTo>
                    <a:pt x="5" y="142"/>
                  </a:lnTo>
                  <a:lnTo>
                    <a:pt x="76" y="38"/>
                  </a:lnTo>
                  <a:lnTo>
                    <a:pt x="96" y="17"/>
                  </a:lnTo>
                  <a:lnTo>
                    <a:pt x="119" y="6"/>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77">
              <a:extLst>
                <a:ext uri="{FF2B5EF4-FFF2-40B4-BE49-F238E27FC236}">
                  <a16:creationId xmlns:a16="http://schemas.microsoft.com/office/drawing/2014/main" id="{A99B3B08-33C6-4C1A-A202-3A7B5FC4848E}"/>
                </a:ext>
              </a:extLst>
            </p:cNvPr>
            <p:cNvSpPr>
              <a:spLocks/>
            </p:cNvSpPr>
            <p:nvPr/>
          </p:nvSpPr>
          <p:spPr bwMode="auto">
            <a:xfrm>
              <a:off x="1814513" y="1358900"/>
              <a:ext cx="457200" cy="457200"/>
            </a:xfrm>
            <a:custGeom>
              <a:avLst/>
              <a:gdLst>
                <a:gd name="T0" fmla="*/ 154 w 288"/>
                <a:gd name="T1" fmla="*/ 0 h 288"/>
                <a:gd name="T2" fmla="*/ 169 w 288"/>
                <a:gd name="T3" fmla="*/ 2 h 288"/>
                <a:gd name="T4" fmla="*/ 181 w 288"/>
                <a:gd name="T5" fmla="*/ 12 h 288"/>
                <a:gd name="T6" fmla="*/ 185 w 288"/>
                <a:gd name="T7" fmla="*/ 27 h 288"/>
                <a:gd name="T8" fmla="*/ 183 w 288"/>
                <a:gd name="T9" fmla="*/ 40 h 288"/>
                <a:gd name="T10" fmla="*/ 173 w 288"/>
                <a:gd name="T11" fmla="*/ 52 h 288"/>
                <a:gd name="T12" fmla="*/ 69 w 288"/>
                <a:gd name="T13" fmla="*/ 123 h 288"/>
                <a:gd name="T14" fmla="*/ 60 w 288"/>
                <a:gd name="T15" fmla="*/ 134 h 288"/>
                <a:gd name="T16" fmla="*/ 58 w 288"/>
                <a:gd name="T17" fmla="*/ 150 h 288"/>
                <a:gd name="T18" fmla="*/ 62 w 288"/>
                <a:gd name="T19" fmla="*/ 163 h 288"/>
                <a:gd name="T20" fmla="*/ 100 w 288"/>
                <a:gd name="T21" fmla="*/ 219 h 288"/>
                <a:gd name="T22" fmla="*/ 106 w 288"/>
                <a:gd name="T23" fmla="*/ 225 h 288"/>
                <a:gd name="T24" fmla="*/ 112 w 288"/>
                <a:gd name="T25" fmla="*/ 228 h 288"/>
                <a:gd name="T26" fmla="*/ 119 w 288"/>
                <a:gd name="T27" fmla="*/ 230 h 288"/>
                <a:gd name="T28" fmla="*/ 127 w 288"/>
                <a:gd name="T29" fmla="*/ 230 h 288"/>
                <a:gd name="T30" fmla="*/ 135 w 288"/>
                <a:gd name="T31" fmla="*/ 230 h 288"/>
                <a:gd name="T32" fmla="*/ 140 w 288"/>
                <a:gd name="T33" fmla="*/ 227 h 288"/>
                <a:gd name="T34" fmla="*/ 244 w 288"/>
                <a:gd name="T35" fmla="*/ 156 h 288"/>
                <a:gd name="T36" fmla="*/ 258 w 288"/>
                <a:gd name="T37" fmla="*/ 150 h 288"/>
                <a:gd name="T38" fmla="*/ 273 w 288"/>
                <a:gd name="T39" fmla="*/ 152 h 288"/>
                <a:gd name="T40" fmla="*/ 284 w 288"/>
                <a:gd name="T41" fmla="*/ 161 h 288"/>
                <a:gd name="T42" fmla="*/ 288 w 288"/>
                <a:gd name="T43" fmla="*/ 177 h 288"/>
                <a:gd name="T44" fmla="*/ 286 w 288"/>
                <a:gd name="T45" fmla="*/ 190 h 288"/>
                <a:gd name="T46" fmla="*/ 277 w 288"/>
                <a:gd name="T47" fmla="*/ 202 h 288"/>
                <a:gd name="T48" fmla="*/ 173 w 288"/>
                <a:gd name="T49" fmla="*/ 273 h 288"/>
                <a:gd name="T50" fmla="*/ 150 w 288"/>
                <a:gd name="T51" fmla="*/ 284 h 288"/>
                <a:gd name="T52" fmla="*/ 125 w 288"/>
                <a:gd name="T53" fmla="*/ 288 h 288"/>
                <a:gd name="T54" fmla="*/ 108 w 288"/>
                <a:gd name="T55" fmla="*/ 286 h 288"/>
                <a:gd name="T56" fmla="*/ 87 w 288"/>
                <a:gd name="T57" fmla="*/ 280 h 288"/>
                <a:gd name="T58" fmla="*/ 68 w 288"/>
                <a:gd name="T59" fmla="*/ 267 h 288"/>
                <a:gd name="T60" fmla="*/ 52 w 288"/>
                <a:gd name="T61" fmla="*/ 252 h 288"/>
                <a:gd name="T62" fmla="*/ 16 w 288"/>
                <a:gd name="T63" fmla="*/ 196 h 288"/>
                <a:gd name="T64" fmla="*/ 4 w 288"/>
                <a:gd name="T65" fmla="*/ 171 h 288"/>
                <a:gd name="T66" fmla="*/ 0 w 288"/>
                <a:gd name="T67" fmla="*/ 144 h 288"/>
                <a:gd name="T68" fmla="*/ 4 w 288"/>
                <a:gd name="T69" fmla="*/ 119 h 288"/>
                <a:gd name="T70" fmla="*/ 18 w 288"/>
                <a:gd name="T71" fmla="*/ 96 h 288"/>
                <a:gd name="T72" fmla="*/ 37 w 288"/>
                <a:gd name="T73" fmla="*/ 77 h 288"/>
                <a:gd name="T74" fmla="*/ 140 w 288"/>
                <a:gd name="T75" fmla="*/ 4 h 288"/>
                <a:gd name="T76" fmla="*/ 154 w 288"/>
                <a:gd name="T7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288">
                  <a:moveTo>
                    <a:pt x="154" y="0"/>
                  </a:moveTo>
                  <a:lnTo>
                    <a:pt x="169" y="2"/>
                  </a:lnTo>
                  <a:lnTo>
                    <a:pt x="181" y="12"/>
                  </a:lnTo>
                  <a:lnTo>
                    <a:pt x="185" y="27"/>
                  </a:lnTo>
                  <a:lnTo>
                    <a:pt x="183" y="40"/>
                  </a:lnTo>
                  <a:lnTo>
                    <a:pt x="173" y="52"/>
                  </a:lnTo>
                  <a:lnTo>
                    <a:pt x="69" y="123"/>
                  </a:lnTo>
                  <a:lnTo>
                    <a:pt x="60" y="134"/>
                  </a:lnTo>
                  <a:lnTo>
                    <a:pt x="58" y="150"/>
                  </a:lnTo>
                  <a:lnTo>
                    <a:pt x="62" y="163"/>
                  </a:lnTo>
                  <a:lnTo>
                    <a:pt x="100" y="219"/>
                  </a:lnTo>
                  <a:lnTo>
                    <a:pt x="106" y="225"/>
                  </a:lnTo>
                  <a:lnTo>
                    <a:pt x="112" y="228"/>
                  </a:lnTo>
                  <a:lnTo>
                    <a:pt x="119" y="230"/>
                  </a:lnTo>
                  <a:lnTo>
                    <a:pt x="127" y="230"/>
                  </a:lnTo>
                  <a:lnTo>
                    <a:pt x="135" y="230"/>
                  </a:lnTo>
                  <a:lnTo>
                    <a:pt x="140" y="227"/>
                  </a:lnTo>
                  <a:lnTo>
                    <a:pt x="244" y="156"/>
                  </a:lnTo>
                  <a:lnTo>
                    <a:pt x="258" y="150"/>
                  </a:lnTo>
                  <a:lnTo>
                    <a:pt x="273" y="152"/>
                  </a:lnTo>
                  <a:lnTo>
                    <a:pt x="284" y="161"/>
                  </a:lnTo>
                  <a:lnTo>
                    <a:pt x="288" y="177"/>
                  </a:lnTo>
                  <a:lnTo>
                    <a:pt x="286" y="190"/>
                  </a:lnTo>
                  <a:lnTo>
                    <a:pt x="277" y="202"/>
                  </a:lnTo>
                  <a:lnTo>
                    <a:pt x="173" y="273"/>
                  </a:lnTo>
                  <a:lnTo>
                    <a:pt x="150" y="284"/>
                  </a:lnTo>
                  <a:lnTo>
                    <a:pt x="125" y="288"/>
                  </a:lnTo>
                  <a:lnTo>
                    <a:pt x="108" y="286"/>
                  </a:lnTo>
                  <a:lnTo>
                    <a:pt x="87" y="280"/>
                  </a:lnTo>
                  <a:lnTo>
                    <a:pt x="68" y="267"/>
                  </a:lnTo>
                  <a:lnTo>
                    <a:pt x="52" y="252"/>
                  </a:lnTo>
                  <a:lnTo>
                    <a:pt x="16" y="196"/>
                  </a:lnTo>
                  <a:lnTo>
                    <a:pt x="4" y="171"/>
                  </a:lnTo>
                  <a:lnTo>
                    <a:pt x="0" y="144"/>
                  </a:lnTo>
                  <a:lnTo>
                    <a:pt x="4" y="119"/>
                  </a:lnTo>
                  <a:lnTo>
                    <a:pt x="18" y="96"/>
                  </a:lnTo>
                  <a:lnTo>
                    <a:pt x="37" y="77"/>
                  </a:lnTo>
                  <a:lnTo>
                    <a:pt x="140" y="4"/>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78">
              <a:extLst>
                <a:ext uri="{FF2B5EF4-FFF2-40B4-BE49-F238E27FC236}">
                  <a16:creationId xmlns:a16="http://schemas.microsoft.com/office/drawing/2014/main" id="{99AD3934-D5D4-421E-8AE1-9822C154E9FC}"/>
                </a:ext>
              </a:extLst>
            </p:cNvPr>
            <p:cNvSpPr>
              <a:spLocks/>
            </p:cNvSpPr>
            <p:nvPr/>
          </p:nvSpPr>
          <p:spPr bwMode="auto">
            <a:xfrm>
              <a:off x="2055813" y="1304925"/>
              <a:ext cx="301625" cy="301625"/>
            </a:xfrm>
            <a:custGeom>
              <a:avLst/>
              <a:gdLst>
                <a:gd name="T0" fmla="*/ 165 w 190"/>
                <a:gd name="T1" fmla="*/ 0 h 190"/>
                <a:gd name="T2" fmla="*/ 180 w 190"/>
                <a:gd name="T3" fmla="*/ 5 h 190"/>
                <a:gd name="T4" fmla="*/ 188 w 190"/>
                <a:gd name="T5" fmla="*/ 17 h 190"/>
                <a:gd name="T6" fmla="*/ 190 w 190"/>
                <a:gd name="T7" fmla="*/ 30 h 190"/>
                <a:gd name="T8" fmla="*/ 186 w 190"/>
                <a:gd name="T9" fmla="*/ 44 h 190"/>
                <a:gd name="T10" fmla="*/ 129 w 190"/>
                <a:gd name="T11" fmla="*/ 120 h 190"/>
                <a:gd name="T12" fmla="*/ 123 w 190"/>
                <a:gd name="T13" fmla="*/ 126 h 190"/>
                <a:gd name="T14" fmla="*/ 46 w 190"/>
                <a:gd name="T15" fmla="*/ 184 h 190"/>
                <a:gd name="T16" fmla="*/ 40 w 190"/>
                <a:gd name="T17" fmla="*/ 188 h 190"/>
                <a:gd name="T18" fmla="*/ 35 w 190"/>
                <a:gd name="T19" fmla="*/ 190 h 190"/>
                <a:gd name="T20" fmla="*/ 29 w 190"/>
                <a:gd name="T21" fmla="*/ 190 h 190"/>
                <a:gd name="T22" fmla="*/ 23 w 190"/>
                <a:gd name="T23" fmla="*/ 190 h 190"/>
                <a:gd name="T24" fmla="*/ 15 w 190"/>
                <a:gd name="T25" fmla="*/ 186 h 190"/>
                <a:gd name="T26" fmla="*/ 12 w 190"/>
                <a:gd name="T27" fmla="*/ 184 h 190"/>
                <a:gd name="T28" fmla="*/ 6 w 190"/>
                <a:gd name="T29" fmla="*/ 178 h 190"/>
                <a:gd name="T30" fmla="*/ 0 w 190"/>
                <a:gd name="T31" fmla="*/ 165 h 190"/>
                <a:gd name="T32" fmla="*/ 2 w 190"/>
                <a:gd name="T33" fmla="*/ 149 h 190"/>
                <a:gd name="T34" fmla="*/ 12 w 190"/>
                <a:gd name="T35" fmla="*/ 138 h 190"/>
                <a:gd name="T36" fmla="*/ 84 w 190"/>
                <a:gd name="T37" fmla="*/ 84 h 190"/>
                <a:gd name="T38" fmla="*/ 140 w 190"/>
                <a:gd name="T39" fmla="*/ 9 h 190"/>
                <a:gd name="T40" fmla="*/ 152 w 190"/>
                <a:gd name="T41" fmla="*/ 1 h 190"/>
                <a:gd name="T42" fmla="*/ 165 w 190"/>
                <a:gd name="T4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0" h="190">
                  <a:moveTo>
                    <a:pt x="165" y="0"/>
                  </a:moveTo>
                  <a:lnTo>
                    <a:pt x="180" y="5"/>
                  </a:lnTo>
                  <a:lnTo>
                    <a:pt x="188" y="17"/>
                  </a:lnTo>
                  <a:lnTo>
                    <a:pt x="190" y="30"/>
                  </a:lnTo>
                  <a:lnTo>
                    <a:pt x="186" y="44"/>
                  </a:lnTo>
                  <a:lnTo>
                    <a:pt x="129" y="120"/>
                  </a:lnTo>
                  <a:lnTo>
                    <a:pt x="123" y="126"/>
                  </a:lnTo>
                  <a:lnTo>
                    <a:pt x="46" y="184"/>
                  </a:lnTo>
                  <a:lnTo>
                    <a:pt x="40" y="188"/>
                  </a:lnTo>
                  <a:lnTo>
                    <a:pt x="35" y="190"/>
                  </a:lnTo>
                  <a:lnTo>
                    <a:pt x="29" y="190"/>
                  </a:lnTo>
                  <a:lnTo>
                    <a:pt x="23" y="190"/>
                  </a:lnTo>
                  <a:lnTo>
                    <a:pt x="15" y="186"/>
                  </a:lnTo>
                  <a:lnTo>
                    <a:pt x="12" y="184"/>
                  </a:lnTo>
                  <a:lnTo>
                    <a:pt x="6" y="178"/>
                  </a:lnTo>
                  <a:lnTo>
                    <a:pt x="0" y="165"/>
                  </a:lnTo>
                  <a:lnTo>
                    <a:pt x="2" y="149"/>
                  </a:lnTo>
                  <a:lnTo>
                    <a:pt x="12" y="138"/>
                  </a:lnTo>
                  <a:lnTo>
                    <a:pt x="84" y="84"/>
                  </a:lnTo>
                  <a:lnTo>
                    <a:pt x="140" y="9"/>
                  </a:lnTo>
                  <a:lnTo>
                    <a:pt x="152" y="1"/>
                  </a:lnTo>
                  <a:lnTo>
                    <a:pt x="1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79">
              <a:extLst>
                <a:ext uri="{FF2B5EF4-FFF2-40B4-BE49-F238E27FC236}">
                  <a16:creationId xmlns:a16="http://schemas.microsoft.com/office/drawing/2014/main" id="{F7575363-0F50-4CA7-9C4B-689E2388E37F}"/>
                </a:ext>
              </a:extLst>
            </p:cNvPr>
            <p:cNvSpPr>
              <a:spLocks/>
            </p:cNvSpPr>
            <p:nvPr/>
          </p:nvSpPr>
          <p:spPr bwMode="auto">
            <a:xfrm>
              <a:off x="2317751" y="1639888"/>
              <a:ext cx="66675" cy="176212"/>
            </a:xfrm>
            <a:custGeom>
              <a:avLst/>
              <a:gdLst>
                <a:gd name="T0" fmla="*/ 8 w 42"/>
                <a:gd name="T1" fmla="*/ 0 h 111"/>
                <a:gd name="T2" fmla="*/ 40 w 42"/>
                <a:gd name="T3" fmla="*/ 82 h 111"/>
                <a:gd name="T4" fmla="*/ 42 w 42"/>
                <a:gd name="T5" fmla="*/ 88 h 111"/>
                <a:gd name="T6" fmla="*/ 42 w 42"/>
                <a:gd name="T7" fmla="*/ 96 h 111"/>
                <a:gd name="T8" fmla="*/ 40 w 42"/>
                <a:gd name="T9" fmla="*/ 101 h 111"/>
                <a:gd name="T10" fmla="*/ 35 w 42"/>
                <a:gd name="T11" fmla="*/ 107 h 111"/>
                <a:gd name="T12" fmla="*/ 29 w 42"/>
                <a:gd name="T13" fmla="*/ 109 h 111"/>
                <a:gd name="T14" fmla="*/ 23 w 42"/>
                <a:gd name="T15" fmla="*/ 111 h 111"/>
                <a:gd name="T16" fmla="*/ 15 w 42"/>
                <a:gd name="T17" fmla="*/ 111 h 111"/>
                <a:gd name="T18" fmla="*/ 10 w 42"/>
                <a:gd name="T19" fmla="*/ 109 h 111"/>
                <a:gd name="T20" fmla="*/ 6 w 42"/>
                <a:gd name="T21" fmla="*/ 103 h 111"/>
                <a:gd name="T22" fmla="*/ 2 w 42"/>
                <a:gd name="T23" fmla="*/ 98 h 111"/>
                <a:gd name="T24" fmla="*/ 0 w 42"/>
                <a:gd name="T25" fmla="*/ 94 h 111"/>
                <a:gd name="T26" fmla="*/ 0 w 42"/>
                <a:gd name="T27" fmla="*/ 88 h 111"/>
                <a:gd name="T28" fmla="*/ 8 w 42"/>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1">
                  <a:moveTo>
                    <a:pt x="8" y="0"/>
                  </a:moveTo>
                  <a:lnTo>
                    <a:pt x="40" y="82"/>
                  </a:lnTo>
                  <a:lnTo>
                    <a:pt x="42" y="88"/>
                  </a:lnTo>
                  <a:lnTo>
                    <a:pt x="42" y="96"/>
                  </a:lnTo>
                  <a:lnTo>
                    <a:pt x="40" y="101"/>
                  </a:lnTo>
                  <a:lnTo>
                    <a:pt x="35" y="107"/>
                  </a:lnTo>
                  <a:lnTo>
                    <a:pt x="29" y="109"/>
                  </a:lnTo>
                  <a:lnTo>
                    <a:pt x="23" y="111"/>
                  </a:lnTo>
                  <a:lnTo>
                    <a:pt x="15" y="111"/>
                  </a:lnTo>
                  <a:lnTo>
                    <a:pt x="10" y="109"/>
                  </a:lnTo>
                  <a:lnTo>
                    <a:pt x="6" y="103"/>
                  </a:lnTo>
                  <a:lnTo>
                    <a:pt x="2" y="98"/>
                  </a:lnTo>
                  <a:lnTo>
                    <a:pt x="0" y="94"/>
                  </a:lnTo>
                  <a:lnTo>
                    <a:pt x="0" y="88"/>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80">
              <a:extLst>
                <a:ext uri="{FF2B5EF4-FFF2-40B4-BE49-F238E27FC236}">
                  <a16:creationId xmlns:a16="http://schemas.microsoft.com/office/drawing/2014/main" id="{E745BA7A-9AE9-4131-A1E0-56ADE0BDEDD7}"/>
                </a:ext>
              </a:extLst>
            </p:cNvPr>
            <p:cNvSpPr>
              <a:spLocks/>
            </p:cNvSpPr>
            <p:nvPr/>
          </p:nvSpPr>
          <p:spPr bwMode="auto">
            <a:xfrm>
              <a:off x="2393951" y="1563688"/>
              <a:ext cx="176213" cy="69850"/>
            </a:xfrm>
            <a:custGeom>
              <a:avLst/>
              <a:gdLst>
                <a:gd name="T0" fmla="*/ 88 w 111"/>
                <a:gd name="T1" fmla="*/ 0 h 44"/>
                <a:gd name="T2" fmla="*/ 94 w 111"/>
                <a:gd name="T3" fmla="*/ 2 h 44"/>
                <a:gd name="T4" fmla="*/ 102 w 111"/>
                <a:gd name="T5" fmla="*/ 4 h 44"/>
                <a:gd name="T6" fmla="*/ 106 w 111"/>
                <a:gd name="T7" fmla="*/ 7 h 44"/>
                <a:gd name="T8" fmla="*/ 110 w 111"/>
                <a:gd name="T9" fmla="*/ 13 h 44"/>
                <a:gd name="T10" fmla="*/ 111 w 111"/>
                <a:gd name="T11" fmla="*/ 21 h 44"/>
                <a:gd name="T12" fmla="*/ 110 w 111"/>
                <a:gd name="T13" fmla="*/ 27 h 44"/>
                <a:gd name="T14" fmla="*/ 108 w 111"/>
                <a:gd name="T15" fmla="*/ 32 h 44"/>
                <a:gd name="T16" fmla="*/ 104 w 111"/>
                <a:gd name="T17" fmla="*/ 38 h 44"/>
                <a:gd name="T18" fmla="*/ 98 w 111"/>
                <a:gd name="T19" fmla="*/ 42 h 44"/>
                <a:gd name="T20" fmla="*/ 92 w 111"/>
                <a:gd name="T21" fmla="*/ 44 h 44"/>
                <a:gd name="T22" fmla="*/ 87 w 111"/>
                <a:gd name="T23" fmla="*/ 42 h 44"/>
                <a:gd name="T24" fmla="*/ 83 w 111"/>
                <a:gd name="T25" fmla="*/ 42 h 44"/>
                <a:gd name="T26" fmla="*/ 0 w 111"/>
                <a:gd name="T27" fmla="*/ 7 h 44"/>
                <a:gd name="T28" fmla="*/ 88 w 111"/>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44">
                  <a:moveTo>
                    <a:pt x="88" y="0"/>
                  </a:moveTo>
                  <a:lnTo>
                    <a:pt x="94" y="2"/>
                  </a:lnTo>
                  <a:lnTo>
                    <a:pt x="102" y="4"/>
                  </a:lnTo>
                  <a:lnTo>
                    <a:pt x="106" y="7"/>
                  </a:lnTo>
                  <a:lnTo>
                    <a:pt x="110" y="13"/>
                  </a:lnTo>
                  <a:lnTo>
                    <a:pt x="111" y="21"/>
                  </a:lnTo>
                  <a:lnTo>
                    <a:pt x="110" y="27"/>
                  </a:lnTo>
                  <a:lnTo>
                    <a:pt x="108" y="32"/>
                  </a:lnTo>
                  <a:lnTo>
                    <a:pt x="104" y="38"/>
                  </a:lnTo>
                  <a:lnTo>
                    <a:pt x="98" y="42"/>
                  </a:lnTo>
                  <a:lnTo>
                    <a:pt x="92" y="44"/>
                  </a:lnTo>
                  <a:lnTo>
                    <a:pt x="87" y="42"/>
                  </a:lnTo>
                  <a:lnTo>
                    <a:pt x="83" y="42"/>
                  </a:lnTo>
                  <a:lnTo>
                    <a:pt x="0" y="7"/>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8" name="TextBox 27">
            <a:extLst>
              <a:ext uri="{FF2B5EF4-FFF2-40B4-BE49-F238E27FC236}">
                <a16:creationId xmlns:a16="http://schemas.microsoft.com/office/drawing/2014/main" id="{B67CCBCF-F16B-480D-80CD-DB427291E5D7}"/>
              </a:ext>
            </a:extLst>
          </p:cNvPr>
          <p:cNvSpPr txBox="1"/>
          <p:nvPr/>
        </p:nvSpPr>
        <p:spPr>
          <a:xfrm>
            <a:off x="8433866" y="846733"/>
            <a:ext cx="3276600" cy="200824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300"/>
              </a:spcBef>
            </a:pPr>
            <a:r>
              <a:rPr lang="en-AU" sz="1600" b="1">
                <a:solidFill>
                  <a:srgbClr val="783875"/>
                </a:solidFill>
                <a:latin typeface="Arial" panose="020B0604020202020204" pitchFamily="34" charset="0"/>
                <a:cs typeface="Arial" panose="020B0604020202020204" pitchFamily="34" charset="0"/>
              </a:rPr>
              <a:t>The Sceptic</a:t>
            </a:r>
            <a:endParaRPr lang="en-US" sz="1600">
              <a:solidFill>
                <a:srgbClr val="783875"/>
              </a:solidFill>
              <a:latin typeface="Arial" panose="020B0604020202020204" pitchFamily="34" charset="0"/>
              <a:cs typeface="Arial" panose="020B0604020202020204" pitchFamily="34" charset="0"/>
            </a:endParaRPr>
          </a:p>
          <a:p>
            <a:pPr>
              <a:spcBef>
                <a:spcPts val="300"/>
              </a:spcBef>
            </a:pPr>
            <a:endParaRPr lang="en-AU" sz="1200" b="1">
              <a:solidFill>
                <a:srgbClr val="7030A0"/>
              </a:solidFill>
              <a:latin typeface="Arial" panose="020B0604020202020204" pitchFamily="34" charset="0"/>
              <a:cs typeface="Arial" panose="020B0604020202020204" pitchFamily="34" charset="0"/>
            </a:endParaRPr>
          </a:p>
          <a:p>
            <a:pPr>
              <a:spcBef>
                <a:spcPts val="300"/>
              </a:spcBef>
            </a:pPr>
            <a:r>
              <a:rPr lang="en-AU" sz="1200" b="1" i="1">
                <a:solidFill>
                  <a:srgbClr val="00A88F"/>
                </a:solidFill>
                <a:latin typeface="Arial" panose="020B0604020202020204" pitchFamily="34" charset="0"/>
                <a:cs typeface="Arial" panose="020B0604020202020204" pitchFamily="34" charset="0"/>
              </a:rPr>
              <a:t>A little about me:</a:t>
            </a:r>
            <a:r>
              <a:rPr lang="en-US" sz="1200">
                <a:solidFill>
                  <a:srgbClr val="00A88F"/>
                </a:solidFill>
                <a:latin typeface="Arial" panose="020B0604020202020204" pitchFamily="34" charset="0"/>
                <a:cs typeface="Arial" panose="020B0604020202020204" pitchFamily="34" charset="0"/>
              </a:rPr>
              <a:t>​</a:t>
            </a:r>
          </a:p>
          <a:p>
            <a:pPr marL="171450" lvl="2" indent="-171450">
              <a:spcBef>
                <a:spcPts val="300"/>
              </a:spcBef>
              <a:buChar char="•"/>
            </a:pPr>
            <a:r>
              <a:rPr lang="en-AU" sz="1200">
                <a:latin typeface="Arial" panose="020B0604020202020204" pitchFamily="34" charset="0"/>
                <a:cs typeface="Arial" panose="020B0604020202020204" pitchFamily="34" charset="0"/>
              </a:rPr>
              <a:t>I’m cautious about change and likely to resist it strongly – that comes from my passion and commitment for what I do</a:t>
            </a:r>
          </a:p>
          <a:p>
            <a:pPr marL="171450" lvl="2" indent="-171450">
              <a:spcBef>
                <a:spcPts val="300"/>
              </a:spcBef>
              <a:buChar char="•"/>
            </a:pPr>
            <a:r>
              <a:rPr lang="en-AU" sz="1200">
                <a:latin typeface="Arial" panose="020B0604020202020204" pitchFamily="34" charset="0"/>
                <a:cs typeface="Arial" panose="020B0604020202020204" pitchFamily="34" charset="0"/>
              </a:rPr>
              <a:t>My scepticism comes from not wanting to be disappointed (again)</a:t>
            </a:r>
            <a:endParaRPr lang="en-US" sz="1200">
              <a:latin typeface="Arial" panose="020B0604020202020204" pitchFamily="34" charset="0"/>
              <a:cs typeface="Arial" panose="020B0604020202020204" pitchFamily="34" charset="0"/>
            </a:endParaRPr>
          </a:p>
          <a:p>
            <a:pPr marL="171450" lvl="2" indent="-171450">
              <a:spcBef>
                <a:spcPts val="300"/>
              </a:spcBef>
              <a:buChar char="•"/>
            </a:pPr>
            <a:r>
              <a:rPr lang="en-AU" sz="1200">
                <a:latin typeface="Arial" panose="020B0604020202020204" pitchFamily="34" charset="0"/>
                <a:cs typeface="Arial" panose="020B0604020202020204" pitchFamily="34" charset="0"/>
              </a:rPr>
              <a:t>I’m fiercely loyal once you win me over</a:t>
            </a:r>
          </a:p>
        </p:txBody>
      </p:sp>
      <p:sp>
        <p:nvSpPr>
          <p:cNvPr id="3" name="Rectangle 2">
            <a:extLst>
              <a:ext uri="{FF2B5EF4-FFF2-40B4-BE49-F238E27FC236}">
                <a16:creationId xmlns:a16="http://schemas.microsoft.com/office/drawing/2014/main" id="{873F889D-0617-4332-98F1-C663D299CCA0}"/>
              </a:ext>
            </a:extLst>
          </p:cNvPr>
          <p:cNvSpPr/>
          <p:nvPr/>
        </p:nvSpPr>
        <p:spPr>
          <a:xfrm>
            <a:off x="-144020" y="3389944"/>
            <a:ext cx="4221504" cy="2600712"/>
          </a:xfrm>
          <a:prstGeom prst="rect">
            <a:avLst/>
          </a:prstGeom>
          <a:ln>
            <a:noFill/>
          </a:ln>
        </p:spPr>
        <p:txBody>
          <a:bodyPr wrap="square">
            <a:spAutoFit/>
          </a:bodyPr>
          <a:lstStyle/>
          <a:p>
            <a:pPr marL="1255713" indent="-174625">
              <a:spcBef>
                <a:spcPts val="300"/>
              </a:spcBef>
            </a:pPr>
            <a:r>
              <a:rPr lang="en-AU" sz="1600" b="1" dirty="0">
                <a:solidFill>
                  <a:srgbClr val="783875"/>
                </a:solidFill>
                <a:latin typeface="Arial" panose="020B0604020202020204" pitchFamily="34" charset="0"/>
                <a:cs typeface="Arial" panose="020B0604020202020204" pitchFamily="34" charset="0"/>
              </a:rPr>
              <a:t>The Questioning Maverick</a:t>
            </a:r>
          </a:p>
          <a:p>
            <a:pPr marL="1255713" indent="-174625">
              <a:spcBef>
                <a:spcPts val="300"/>
              </a:spcBef>
            </a:pPr>
            <a:endParaRPr lang="en-AU" sz="1200" b="1" dirty="0">
              <a:solidFill>
                <a:srgbClr val="7030A0"/>
              </a:solidFill>
              <a:latin typeface="Arial" panose="020B0604020202020204" pitchFamily="34" charset="0"/>
              <a:cs typeface="Arial" panose="020B0604020202020204" pitchFamily="34" charset="0"/>
            </a:endParaRPr>
          </a:p>
          <a:p>
            <a:pPr marL="1255713" indent="-174625">
              <a:spcBef>
                <a:spcPts val="300"/>
              </a:spcBef>
            </a:pPr>
            <a:r>
              <a:rPr lang="en-AU" sz="1200" b="1" i="1" dirty="0">
                <a:solidFill>
                  <a:srgbClr val="00A88F"/>
                </a:solidFill>
                <a:latin typeface="Arial" panose="020B0604020202020204" pitchFamily="34" charset="0"/>
                <a:cs typeface="Arial" panose="020B0604020202020204" pitchFamily="34" charset="0"/>
              </a:rPr>
              <a:t>A little about me:</a:t>
            </a:r>
          </a:p>
          <a:p>
            <a:pPr marL="1255713" indent="-174625">
              <a:spcBef>
                <a:spcPts val="300"/>
              </a:spcBef>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I like to think outside the box and explore new ideas and concepts</a:t>
            </a:r>
          </a:p>
          <a:p>
            <a:pPr marL="1255713" indent="-174625">
              <a:spcBef>
                <a:spcPts val="300"/>
              </a:spcBef>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You’ll know quickly what causes me frustration about today</a:t>
            </a:r>
          </a:p>
          <a:p>
            <a:pPr marL="1255713" indent="-174625">
              <a:spcBef>
                <a:spcPts val="300"/>
              </a:spcBef>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If you can persuade me of the value, I’ll be your advocate and ask the tough questions</a:t>
            </a:r>
          </a:p>
          <a:p>
            <a:pPr marL="1255713" indent="-174625">
              <a:spcBef>
                <a:spcPts val="300"/>
              </a:spcBef>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I love the debate and challenging the status quo</a:t>
            </a:r>
            <a:endParaRPr lang="en-AU" sz="1200" dirty="0">
              <a:latin typeface="Arial" panose="020B0604020202020204" pitchFamily="34" charset="0"/>
              <a:cs typeface="Arial" panose="020B0604020202020204" pitchFamily="34" charset="0"/>
            </a:endParaRPr>
          </a:p>
        </p:txBody>
      </p:sp>
      <p:sp>
        <p:nvSpPr>
          <p:cNvPr id="29" name="Freeform 4845">
            <a:extLst>
              <a:ext uri="{FF2B5EF4-FFF2-40B4-BE49-F238E27FC236}">
                <a16:creationId xmlns:a16="http://schemas.microsoft.com/office/drawing/2014/main" id="{A41C8A4B-C04E-4F29-9291-DEB63608809E}"/>
              </a:ext>
              <a:ext uri="{C183D7F6-B498-43B3-948B-1728B52AA6E4}">
                <adec:decorative xmlns:adec="http://schemas.microsoft.com/office/drawing/2017/decorative" val="1"/>
              </a:ext>
            </a:extLst>
          </p:cNvPr>
          <p:cNvSpPr>
            <a:spLocks noEditPoints="1"/>
          </p:cNvSpPr>
          <p:nvPr/>
        </p:nvSpPr>
        <p:spPr bwMode="auto">
          <a:xfrm>
            <a:off x="3628163" y="3387177"/>
            <a:ext cx="486708" cy="640561"/>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rgbClr val="00A88F"/>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166575D-30C3-4241-B8E8-2825FCA1D9F8}"/>
              </a:ext>
            </a:extLst>
          </p:cNvPr>
          <p:cNvSpPr/>
          <p:nvPr/>
        </p:nvSpPr>
        <p:spPr>
          <a:xfrm>
            <a:off x="3635763" y="3421988"/>
            <a:ext cx="4390295" cy="2100575"/>
          </a:xfrm>
          <a:prstGeom prst="rect">
            <a:avLst/>
          </a:prstGeom>
          <a:ln>
            <a:noFill/>
          </a:ln>
        </p:spPr>
        <p:txBody>
          <a:bodyPr wrap="square" lIns="0" tIns="0" rIns="0" bIns="0">
            <a:noAutofit/>
          </a:bodyPr>
          <a:lstStyle/>
          <a:p>
            <a:pPr marL="1255713" indent="-174625">
              <a:spcBef>
                <a:spcPts val="300"/>
              </a:spcBef>
            </a:pPr>
            <a:r>
              <a:rPr lang="en-AU" sz="1600" b="1" dirty="0">
                <a:solidFill>
                  <a:srgbClr val="783875"/>
                </a:solidFill>
                <a:latin typeface="Arial" panose="020B0604020202020204" pitchFamily="34" charset="0"/>
                <a:cs typeface="Arial" panose="020B0604020202020204" pitchFamily="34" charset="0"/>
              </a:rPr>
              <a:t>The Racer</a:t>
            </a:r>
          </a:p>
          <a:p>
            <a:pPr marL="1255713" indent="-174625">
              <a:spcBef>
                <a:spcPts val="300"/>
              </a:spcBef>
            </a:pPr>
            <a:endParaRPr lang="en-AU" sz="1200" b="1" dirty="0">
              <a:solidFill>
                <a:srgbClr val="7030A0"/>
              </a:solidFill>
              <a:latin typeface="Arial" panose="020B0604020202020204" pitchFamily="34" charset="0"/>
              <a:cs typeface="Arial" panose="020B0604020202020204" pitchFamily="34" charset="0"/>
            </a:endParaRPr>
          </a:p>
          <a:p>
            <a:pPr marL="1255713" indent="-174625">
              <a:spcBef>
                <a:spcPts val="300"/>
              </a:spcBef>
            </a:pPr>
            <a:r>
              <a:rPr lang="en-AU" sz="1200" b="1" i="1" dirty="0">
                <a:solidFill>
                  <a:srgbClr val="00A88F"/>
                </a:solidFill>
                <a:latin typeface="Arial" panose="020B0604020202020204" pitchFamily="34" charset="0"/>
                <a:cs typeface="Arial" panose="020B0604020202020204" pitchFamily="34" charset="0"/>
              </a:rPr>
              <a:t>A little about me:</a:t>
            </a:r>
          </a:p>
          <a:p>
            <a:pPr marL="1255713" indent="-174625">
              <a:spcBef>
                <a:spcPts val="300"/>
              </a:spcBef>
              <a:buFont typeface="Arial" pitchFamily="34" charset="0"/>
              <a:buChar char="•"/>
            </a:pPr>
            <a:r>
              <a:rPr lang="en-AU" sz="1200" dirty="0">
                <a:latin typeface="Arial" panose="020B0604020202020204" pitchFamily="34" charset="0"/>
                <a:cs typeface="Arial" panose="020B0604020202020204" pitchFamily="34" charset="0"/>
              </a:rPr>
              <a:t>My focus is on ‘getting it done’ </a:t>
            </a:r>
          </a:p>
          <a:p>
            <a:pPr marL="1255713" indent="-174625">
              <a:spcBef>
                <a:spcPts val="300"/>
              </a:spcBef>
              <a:buFont typeface="Arial" pitchFamily="34" charset="0"/>
              <a:buChar char="•"/>
            </a:pPr>
            <a:r>
              <a:rPr lang="en-AU" sz="1200" dirty="0">
                <a:latin typeface="Arial" panose="020B0604020202020204" pitchFamily="34" charset="0"/>
                <a:cs typeface="Arial" panose="020B0604020202020204" pitchFamily="34" charset="0"/>
              </a:rPr>
              <a:t>I’m often balancing multiple challenges at the same time, and generally think I’m doing a great job of that</a:t>
            </a:r>
          </a:p>
          <a:p>
            <a:pPr marL="1255713" indent="-174625">
              <a:spcBef>
                <a:spcPts val="300"/>
              </a:spcBef>
              <a:buFont typeface="Arial" pitchFamily="34" charset="0"/>
              <a:buChar char="•"/>
            </a:pPr>
            <a:r>
              <a:rPr lang="en-AU" sz="1200" dirty="0">
                <a:latin typeface="Arial" panose="020B0604020202020204" pitchFamily="34" charset="0"/>
                <a:cs typeface="Arial" panose="020B0604020202020204" pitchFamily="34" charset="0"/>
              </a:rPr>
              <a:t>Detail is not my friend – give me the big picture arguments but make sure they’re tied to outcomes and impact</a:t>
            </a:r>
          </a:p>
        </p:txBody>
      </p:sp>
      <p:grpSp>
        <p:nvGrpSpPr>
          <p:cNvPr id="30" name="Group 29">
            <a:extLst>
              <a:ext uri="{FF2B5EF4-FFF2-40B4-BE49-F238E27FC236}">
                <a16:creationId xmlns:a16="http://schemas.microsoft.com/office/drawing/2014/main" id="{493976EE-3453-4CD7-9C36-A54164D791F1}"/>
              </a:ext>
              <a:ext uri="{C183D7F6-B498-43B3-948B-1728B52AA6E4}">
                <adec:decorative xmlns:adec="http://schemas.microsoft.com/office/drawing/2017/decorative" val="1"/>
              </a:ext>
            </a:extLst>
          </p:cNvPr>
          <p:cNvGrpSpPr/>
          <p:nvPr/>
        </p:nvGrpSpPr>
        <p:grpSpPr>
          <a:xfrm rot="1106401">
            <a:off x="7218471" y="3500900"/>
            <a:ext cx="457386" cy="718267"/>
            <a:chOff x="17942554" y="7138867"/>
            <a:chExt cx="358943" cy="574306"/>
          </a:xfrm>
          <a:solidFill>
            <a:srgbClr val="00A88F"/>
          </a:solidFill>
        </p:grpSpPr>
        <p:sp>
          <p:nvSpPr>
            <p:cNvPr id="31" name="Freeform 93">
              <a:extLst>
                <a:ext uri="{FF2B5EF4-FFF2-40B4-BE49-F238E27FC236}">
                  <a16:creationId xmlns:a16="http://schemas.microsoft.com/office/drawing/2014/main" id="{97DF4675-7436-4E09-9CC0-7BCC97575F3C}"/>
                </a:ext>
              </a:extLst>
            </p:cNvPr>
            <p:cNvSpPr>
              <a:spLocks noEditPoints="1"/>
            </p:cNvSpPr>
            <p:nvPr/>
          </p:nvSpPr>
          <p:spPr bwMode="auto">
            <a:xfrm>
              <a:off x="17942554" y="7138867"/>
              <a:ext cx="358943" cy="574306"/>
            </a:xfrm>
            <a:custGeom>
              <a:avLst/>
              <a:gdLst>
                <a:gd name="T0" fmla="*/ 73 w 340"/>
                <a:gd name="T1" fmla="*/ 333 h 544"/>
                <a:gd name="T2" fmla="*/ 73 w 340"/>
                <a:gd name="T3" fmla="*/ 333 h 544"/>
                <a:gd name="T4" fmla="*/ 132 w 340"/>
                <a:gd name="T5" fmla="*/ 280 h 544"/>
                <a:gd name="T6" fmla="*/ 136 w 340"/>
                <a:gd name="T7" fmla="*/ 272 h 544"/>
                <a:gd name="T8" fmla="*/ 132 w 340"/>
                <a:gd name="T9" fmla="*/ 263 h 544"/>
                <a:gd name="T10" fmla="*/ 73 w 340"/>
                <a:gd name="T11" fmla="*/ 211 h 544"/>
                <a:gd name="T12" fmla="*/ 46 w 340"/>
                <a:gd name="T13" fmla="*/ 151 h 544"/>
                <a:gd name="T14" fmla="*/ 46 w 340"/>
                <a:gd name="T15" fmla="*/ 68 h 544"/>
                <a:gd name="T16" fmla="*/ 295 w 340"/>
                <a:gd name="T17" fmla="*/ 68 h 544"/>
                <a:gd name="T18" fmla="*/ 295 w 340"/>
                <a:gd name="T19" fmla="*/ 151 h 544"/>
                <a:gd name="T20" fmla="*/ 268 w 340"/>
                <a:gd name="T21" fmla="*/ 211 h 544"/>
                <a:gd name="T22" fmla="*/ 208 w 340"/>
                <a:gd name="T23" fmla="*/ 263 h 544"/>
                <a:gd name="T24" fmla="*/ 204 w 340"/>
                <a:gd name="T25" fmla="*/ 272 h 544"/>
                <a:gd name="T26" fmla="*/ 208 w 340"/>
                <a:gd name="T27" fmla="*/ 280 h 544"/>
                <a:gd name="T28" fmla="*/ 268 w 340"/>
                <a:gd name="T29" fmla="*/ 333 h 544"/>
                <a:gd name="T30" fmla="*/ 295 w 340"/>
                <a:gd name="T31" fmla="*/ 392 h 544"/>
                <a:gd name="T32" fmla="*/ 295 w 340"/>
                <a:gd name="T33" fmla="*/ 476 h 544"/>
                <a:gd name="T34" fmla="*/ 46 w 340"/>
                <a:gd name="T35" fmla="*/ 476 h 544"/>
                <a:gd name="T36" fmla="*/ 46 w 340"/>
                <a:gd name="T37" fmla="*/ 392 h 544"/>
                <a:gd name="T38" fmla="*/ 73 w 340"/>
                <a:gd name="T39" fmla="*/ 333 h 544"/>
                <a:gd name="T40" fmla="*/ 318 w 340"/>
                <a:gd name="T41" fmla="*/ 478 h 544"/>
                <a:gd name="T42" fmla="*/ 318 w 340"/>
                <a:gd name="T43" fmla="*/ 478 h 544"/>
                <a:gd name="T44" fmla="*/ 318 w 340"/>
                <a:gd name="T45" fmla="*/ 392 h 544"/>
                <a:gd name="T46" fmla="*/ 283 w 340"/>
                <a:gd name="T47" fmla="*/ 315 h 544"/>
                <a:gd name="T48" fmla="*/ 233 w 340"/>
                <a:gd name="T49" fmla="*/ 272 h 544"/>
                <a:gd name="T50" fmla="*/ 283 w 340"/>
                <a:gd name="T51" fmla="*/ 228 h 544"/>
                <a:gd name="T52" fmla="*/ 318 w 340"/>
                <a:gd name="T53" fmla="*/ 151 h 544"/>
                <a:gd name="T54" fmla="*/ 318 w 340"/>
                <a:gd name="T55" fmla="*/ 66 h 544"/>
                <a:gd name="T56" fmla="*/ 340 w 340"/>
                <a:gd name="T57" fmla="*/ 34 h 544"/>
                <a:gd name="T58" fmla="*/ 306 w 340"/>
                <a:gd name="T59" fmla="*/ 0 h 544"/>
                <a:gd name="T60" fmla="*/ 34 w 340"/>
                <a:gd name="T61" fmla="*/ 0 h 544"/>
                <a:gd name="T62" fmla="*/ 0 w 340"/>
                <a:gd name="T63" fmla="*/ 34 h 544"/>
                <a:gd name="T64" fmla="*/ 23 w 340"/>
                <a:gd name="T65" fmla="*/ 66 h 544"/>
                <a:gd name="T66" fmla="*/ 23 w 340"/>
                <a:gd name="T67" fmla="*/ 151 h 544"/>
                <a:gd name="T68" fmla="*/ 58 w 340"/>
                <a:gd name="T69" fmla="*/ 228 h 544"/>
                <a:gd name="T70" fmla="*/ 108 w 340"/>
                <a:gd name="T71" fmla="*/ 272 h 544"/>
                <a:gd name="T72" fmla="*/ 58 w 340"/>
                <a:gd name="T73" fmla="*/ 315 h 544"/>
                <a:gd name="T74" fmla="*/ 23 w 340"/>
                <a:gd name="T75" fmla="*/ 392 h 544"/>
                <a:gd name="T76" fmla="*/ 23 w 340"/>
                <a:gd name="T77" fmla="*/ 478 h 544"/>
                <a:gd name="T78" fmla="*/ 0 w 340"/>
                <a:gd name="T79" fmla="*/ 510 h 544"/>
                <a:gd name="T80" fmla="*/ 34 w 340"/>
                <a:gd name="T81" fmla="*/ 544 h 544"/>
                <a:gd name="T82" fmla="*/ 306 w 340"/>
                <a:gd name="T83" fmla="*/ 544 h 544"/>
                <a:gd name="T84" fmla="*/ 340 w 340"/>
                <a:gd name="T85" fmla="*/ 510 h 544"/>
                <a:gd name="T86" fmla="*/ 318 w 340"/>
                <a:gd name="T87" fmla="*/ 47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0" h="544">
                  <a:moveTo>
                    <a:pt x="73" y="333"/>
                  </a:moveTo>
                  <a:lnTo>
                    <a:pt x="73" y="333"/>
                  </a:lnTo>
                  <a:lnTo>
                    <a:pt x="132" y="280"/>
                  </a:lnTo>
                  <a:cubicBezTo>
                    <a:pt x="135" y="278"/>
                    <a:pt x="136" y="275"/>
                    <a:pt x="136" y="272"/>
                  </a:cubicBezTo>
                  <a:cubicBezTo>
                    <a:pt x="136" y="269"/>
                    <a:pt x="135" y="265"/>
                    <a:pt x="132" y="263"/>
                  </a:cubicBezTo>
                  <a:lnTo>
                    <a:pt x="73" y="211"/>
                  </a:lnTo>
                  <a:cubicBezTo>
                    <a:pt x="56" y="196"/>
                    <a:pt x="46" y="174"/>
                    <a:pt x="46" y="151"/>
                  </a:cubicBezTo>
                  <a:lnTo>
                    <a:pt x="46" y="68"/>
                  </a:lnTo>
                  <a:lnTo>
                    <a:pt x="295" y="68"/>
                  </a:lnTo>
                  <a:lnTo>
                    <a:pt x="295" y="151"/>
                  </a:lnTo>
                  <a:cubicBezTo>
                    <a:pt x="295" y="174"/>
                    <a:pt x="285" y="196"/>
                    <a:pt x="268" y="211"/>
                  </a:cubicBezTo>
                  <a:lnTo>
                    <a:pt x="208" y="263"/>
                  </a:lnTo>
                  <a:cubicBezTo>
                    <a:pt x="206" y="265"/>
                    <a:pt x="204" y="269"/>
                    <a:pt x="204" y="272"/>
                  </a:cubicBezTo>
                  <a:cubicBezTo>
                    <a:pt x="204" y="275"/>
                    <a:pt x="206" y="278"/>
                    <a:pt x="208" y="280"/>
                  </a:cubicBezTo>
                  <a:lnTo>
                    <a:pt x="268" y="333"/>
                  </a:lnTo>
                  <a:cubicBezTo>
                    <a:pt x="285" y="348"/>
                    <a:pt x="295" y="369"/>
                    <a:pt x="295" y="392"/>
                  </a:cubicBezTo>
                  <a:lnTo>
                    <a:pt x="295" y="476"/>
                  </a:lnTo>
                  <a:lnTo>
                    <a:pt x="46" y="476"/>
                  </a:lnTo>
                  <a:lnTo>
                    <a:pt x="46" y="392"/>
                  </a:lnTo>
                  <a:cubicBezTo>
                    <a:pt x="46" y="369"/>
                    <a:pt x="56" y="348"/>
                    <a:pt x="73" y="333"/>
                  </a:cubicBezTo>
                  <a:close/>
                  <a:moveTo>
                    <a:pt x="318" y="478"/>
                  </a:moveTo>
                  <a:lnTo>
                    <a:pt x="318" y="478"/>
                  </a:lnTo>
                  <a:lnTo>
                    <a:pt x="318" y="392"/>
                  </a:lnTo>
                  <a:cubicBezTo>
                    <a:pt x="318" y="363"/>
                    <a:pt x="305" y="335"/>
                    <a:pt x="283" y="315"/>
                  </a:cubicBezTo>
                  <a:lnTo>
                    <a:pt x="233" y="272"/>
                  </a:lnTo>
                  <a:lnTo>
                    <a:pt x="283" y="228"/>
                  </a:lnTo>
                  <a:cubicBezTo>
                    <a:pt x="305" y="209"/>
                    <a:pt x="318" y="181"/>
                    <a:pt x="318" y="151"/>
                  </a:cubicBezTo>
                  <a:lnTo>
                    <a:pt x="318" y="66"/>
                  </a:lnTo>
                  <a:cubicBezTo>
                    <a:pt x="331" y="61"/>
                    <a:pt x="340" y="49"/>
                    <a:pt x="340" y="34"/>
                  </a:cubicBezTo>
                  <a:cubicBezTo>
                    <a:pt x="340" y="15"/>
                    <a:pt x="325" y="0"/>
                    <a:pt x="306" y="0"/>
                  </a:cubicBezTo>
                  <a:lnTo>
                    <a:pt x="34" y="0"/>
                  </a:lnTo>
                  <a:cubicBezTo>
                    <a:pt x="16" y="0"/>
                    <a:pt x="0" y="15"/>
                    <a:pt x="0" y="34"/>
                  </a:cubicBezTo>
                  <a:cubicBezTo>
                    <a:pt x="0" y="49"/>
                    <a:pt x="10" y="61"/>
                    <a:pt x="23" y="66"/>
                  </a:cubicBezTo>
                  <a:lnTo>
                    <a:pt x="23" y="151"/>
                  </a:lnTo>
                  <a:cubicBezTo>
                    <a:pt x="23" y="181"/>
                    <a:pt x="36" y="209"/>
                    <a:pt x="58" y="228"/>
                  </a:cubicBezTo>
                  <a:lnTo>
                    <a:pt x="108" y="272"/>
                  </a:lnTo>
                  <a:lnTo>
                    <a:pt x="58" y="315"/>
                  </a:lnTo>
                  <a:cubicBezTo>
                    <a:pt x="36" y="335"/>
                    <a:pt x="23" y="363"/>
                    <a:pt x="23" y="392"/>
                  </a:cubicBezTo>
                  <a:lnTo>
                    <a:pt x="23" y="478"/>
                  </a:lnTo>
                  <a:cubicBezTo>
                    <a:pt x="10" y="482"/>
                    <a:pt x="0" y="495"/>
                    <a:pt x="0" y="510"/>
                  </a:cubicBezTo>
                  <a:cubicBezTo>
                    <a:pt x="0" y="528"/>
                    <a:pt x="16" y="544"/>
                    <a:pt x="34" y="544"/>
                  </a:cubicBezTo>
                  <a:lnTo>
                    <a:pt x="306" y="544"/>
                  </a:lnTo>
                  <a:cubicBezTo>
                    <a:pt x="325" y="544"/>
                    <a:pt x="340" y="528"/>
                    <a:pt x="340" y="510"/>
                  </a:cubicBezTo>
                  <a:cubicBezTo>
                    <a:pt x="340" y="495"/>
                    <a:pt x="331" y="482"/>
                    <a:pt x="318" y="4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94">
              <a:extLst>
                <a:ext uri="{FF2B5EF4-FFF2-40B4-BE49-F238E27FC236}">
                  <a16:creationId xmlns:a16="http://schemas.microsoft.com/office/drawing/2014/main" id="{7424458E-236A-43F8-A4D8-42446C961E78}"/>
                </a:ext>
              </a:extLst>
            </p:cNvPr>
            <p:cNvSpPr>
              <a:spLocks/>
            </p:cNvSpPr>
            <p:nvPr/>
          </p:nvSpPr>
          <p:spPr bwMode="auto">
            <a:xfrm>
              <a:off x="18014341" y="7475139"/>
              <a:ext cx="215366" cy="143577"/>
            </a:xfrm>
            <a:custGeom>
              <a:avLst/>
              <a:gdLst>
                <a:gd name="T0" fmla="*/ 12 w 205"/>
                <a:gd name="T1" fmla="*/ 137 h 137"/>
                <a:gd name="T2" fmla="*/ 12 w 205"/>
                <a:gd name="T3" fmla="*/ 137 h 137"/>
                <a:gd name="T4" fmla="*/ 193 w 205"/>
                <a:gd name="T5" fmla="*/ 137 h 137"/>
                <a:gd name="T6" fmla="*/ 203 w 205"/>
                <a:gd name="T7" fmla="*/ 131 h 137"/>
                <a:gd name="T8" fmla="*/ 202 w 205"/>
                <a:gd name="T9" fmla="*/ 119 h 137"/>
                <a:gd name="T10" fmla="*/ 111 w 205"/>
                <a:gd name="T11" fmla="*/ 5 h 137"/>
                <a:gd name="T12" fmla="*/ 93 w 205"/>
                <a:gd name="T13" fmla="*/ 5 h 137"/>
                <a:gd name="T14" fmla="*/ 3 w 205"/>
                <a:gd name="T15" fmla="*/ 119 h 137"/>
                <a:gd name="T16" fmla="*/ 1 w 205"/>
                <a:gd name="T17" fmla="*/ 131 h 137"/>
                <a:gd name="T18" fmla="*/ 12 w 205"/>
                <a:gd name="T1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37">
                  <a:moveTo>
                    <a:pt x="12" y="137"/>
                  </a:moveTo>
                  <a:lnTo>
                    <a:pt x="12" y="137"/>
                  </a:lnTo>
                  <a:lnTo>
                    <a:pt x="193" y="137"/>
                  </a:lnTo>
                  <a:cubicBezTo>
                    <a:pt x="197" y="137"/>
                    <a:pt x="201" y="135"/>
                    <a:pt x="203" y="131"/>
                  </a:cubicBezTo>
                  <a:cubicBezTo>
                    <a:pt x="205" y="127"/>
                    <a:pt x="205" y="122"/>
                    <a:pt x="202" y="119"/>
                  </a:cubicBezTo>
                  <a:lnTo>
                    <a:pt x="111" y="5"/>
                  </a:lnTo>
                  <a:cubicBezTo>
                    <a:pt x="107" y="0"/>
                    <a:pt x="98" y="0"/>
                    <a:pt x="93" y="5"/>
                  </a:cubicBezTo>
                  <a:lnTo>
                    <a:pt x="3" y="119"/>
                  </a:lnTo>
                  <a:cubicBezTo>
                    <a:pt x="0" y="122"/>
                    <a:pt x="0" y="127"/>
                    <a:pt x="1" y="131"/>
                  </a:cubicBezTo>
                  <a:cubicBezTo>
                    <a:pt x="3" y="135"/>
                    <a:pt x="7" y="137"/>
                    <a:pt x="12" y="1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Freeform 95">
              <a:extLst>
                <a:ext uri="{FF2B5EF4-FFF2-40B4-BE49-F238E27FC236}">
                  <a16:creationId xmlns:a16="http://schemas.microsoft.com/office/drawing/2014/main" id="{97D463E1-310D-4634-9D6A-752E4EC34BED}"/>
                </a:ext>
              </a:extLst>
            </p:cNvPr>
            <p:cNvSpPr>
              <a:spLocks/>
            </p:cNvSpPr>
            <p:nvPr/>
          </p:nvSpPr>
          <p:spPr bwMode="auto">
            <a:xfrm>
              <a:off x="18059681" y="7331563"/>
              <a:ext cx="120907" cy="71789"/>
            </a:xfrm>
            <a:custGeom>
              <a:avLst/>
              <a:gdLst>
                <a:gd name="T0" fmla="*/ 57 w 115"/>
                <a:gd name="T1" fmla="*/ 68 h 68"/>
                <a:gd name="T2" fmla="*/ 57 w 115"/>
                <a:gd name="T3" fmla="*/ 68 h 68"/>
                <a:gd name="T4" fmla="*/ 65 w 115"/>
                <a:gd name="T5" fmla="*/ 65 h 68"/>
                <a:gd name="T6" fmla="*/ 111 w 115"/>
                <a:gd name="T7" fmla="*/ 20 h 68"/>
                <a:gd name="T8" fmla="*/ 113 w 115"/>
                <a:gd name="T9" fmla="*/ 7 h 68"/>
                <a:gd name="T10" fmla="*/ 103 w 115"/>
                <a:gd name="T11" fmla="*/ 0 h 68"/>
                <a:gd name="T12" fmla="*/ 12 w 115"/>
                <a:gd name="T13" fmla="*/ 0 h 68"/>
                <a:gd name="T14" fmla="*/ 2 w 115"/>
                <a:gd name="T15" fmla="*/ 7 h 68"/>
                <a:gd name="T16" fmla="*/ 4 w 115"/>
                <a:gd name="T17" fmla="*/ 20 h 68"/>
                <a:gd name="T18" fmla="*/ 49 w 115"/>
                <a:gd name="T19" fmla="*/ 65 h 68"/>
                <a:gd name="T20" fmla="*/ 57 w 115"/>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68">
                  <a:moveTo>
                    <a:pt x="57" y="68"/>
                  </a:moveTo>
                  <a:lnTo>
                    <a:pt x="57" y="68"/>
                  </a:lnTo>
                  <a:cubicBezTo>
                    <a:pt x="60" y="68"/>
                    <a:pt x="63" y="67"/>
                    <a:pt x="65" y="65"/>
                  </a:cubicBezTo>
                  <a:lnTo>
                    <a:pt x="111" y="20"/>
                  </a:lnTo>
                  <a:cubicBezTo>
                    <a:pt x="114" y="16"/>
                    <a:pt x="115" y="11"/>
                    <a:pt x="113" y="7"/>
                  </a:cubicBezTo>
                  <a:cubicBezTo>
                    <a:pt x="111" y="3"/>
                    <a:pt x="107" y="0"/>
                    <a:pt x="103" y="0"/>
                  </a:cubicBezTo>
                  <a:lnTo>
                    <a:pt x="12" y="0"/>
                  </a:lnTo>
                  <a:cubicBezTo>
                    <a:pt x="7" y="0"/>
                    <a:pt x="3" y="3"/>
                    <a:pt x="2" y="7"/>
                  </a:cubicBezTo>
                  <a:cubicBezTo>
                    <a:pt x="0" y="11"/>
                    <a:pt x="1" y="16"/>
                    <a:pt x="4" y="20"/>
                  </a:cubicBezTo>
                  <a:lnTo>
                    <a:pt x="49" y="65"/>
                  </a:lnTo>
                  <a:cubicBezTo>
                    <a:pt x="52" y="67"/>
                    <a:pt x="54" y="68"/>
                    <a:pt x="57" y="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70AE7CFA-0B75-4DC1-8EEA-0096DEDFB88F}"/>
              </a:ext>
            </a:extLst>
          </p:cNvPr>
          <p:cNvSpPr/>
          <p:nvPr/>
        </p:nvSpPr>
        <p:spPr>
          <a:xfrm>
            <a:off x="8558882" y="3431013"/>
            <a:ext cx="2933700" cy="2377574"/>
          </a:xfrm>
          <a:prstGeom prst="rect">
            <a:avLst/>
          </a:prstGeom>
          <a:ln>
            <a:noFill/>
          </a:ln>
        </p:spPr>
        <p:txBody>
          <a:bodyPr wrap="square" lIns="91440" tIns="45720" rIns="91440" bIns="45720" anchor="t">
            <a:spAutoFit/>
          </a:bodyPr>
          <a:lstStyle/>
          <a:p>
            <a:pPr marL="184150" indent="-184150">
              <a:spcBef>
                <a:spcPts val="300"/>
              </a:spcBef>
            </a:pPr>
            <a:r>
              <a:rPr lang="en-AU" sz="1600" b="1" dirty="0">
                <a:solidFill>
                  <a:srgbClr val="783875"/>
                </a:solidFill>
                <a:latin typeface="Arial" panose="020B0604020202020204" pitchFamily="34" charset="0"/>
                <a:cs typeface="Arial" panose="020B0604020202020204" pitchFamily="34" charset="0"/>
              </a:rPr>
              <a:t>The People Protector</a:t>
            </a:r>
            <a:endParaRPr lang="en-US" dirty="0"/>
          </a:p>
          <a:p>
            <a:pPr marL="184150" indent="-184150">
              <a:spcBef>
                <a:spcPts val="300"/>
              </a:spcBef>
            </a:pPr>
            <a:endParaRPr lang="en-AU" sz="1200" b="1" dirty="0">
              <a:solidFill>
                <a:srgbClr val="7030A0"/>
              </a:solidFill>
              <a:latin typeface="Arial" panose="020B0604020202020204" pitchFamily="34" charset="0"/>
              <a:cs typeface="Arial" panose="020B0604020202020204" pitchFamily="34" charset="0"/>
            </a:endParaRPr>
          </a:p>
          <a:p>
            <a:pPr marL="184150" indent="-184150">
              <a:spcBef>
                <a:spcPts val="300"/>
              </a:spcBef>
              <a:spcAft>
                <a:spcPts val="300"/>
              </a:spcAft>
            </a:pPr>
            <a:r>
              <a:rPr lang="en-AU" sz="1200" b="1" i="1" dirty="0">
                <a:solidFill>
                  <a:srgbClr val="00A88F"/>
                </a:solidFill>
                <a:latin typeface="Arial" panose="020B0604020202020204" pitchFamily="34" charset="0"/>
                <a:cs typeface="Arial" panose="020B0604020202020204" pitchFamily="34" charset="0"/>
              </a:rPr>
              <a:t>A little about me:</a:t>
            </a:r>
          </a:p>
          <a:p>
            <a:pPr marL="184150" indent="-184150">
              <a:spcAft>
                <a:spcPts val="300"/>
              </a:spcAft>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I’m motivated by care for people and am relationship driven</a:t>
            </a:r>
          </a:p>
          <a:p>
            <a:pPr marL="184150" indent="-184150">
              <a:spcAft>
                <a:spcPts val="300"/>
              </a:spcAft>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My networks are strong and influential because people trust me and my points of view</a:t>
            </a:r>
          </a:p>
          <a:p>
            <a:pPr marL="184150" indent="-184150">
              <a:spcAft>
                <a:spcPts val="300"/>
              </a:spcAft>
              <a:buFont typeface="Arial" panose="020B0604020202020204" pitchFamily="34" charset="0"/>
              <a:buChar char="•"/>
            </a:pPr>
            <a:r>
              <a:rPr lang="en-AU" sz="1200" dirty="0">
                <a:latin typeface="Arial"/>
                <a:cs typeface="Arial"/>
              </a:rPr>
              <a:t>Because I’m well connected, I generally know what’s going on – I have a good ‘ear to the ground’</a:t>
            </a:r>
          </a:p>
        </p:txBody>
      </p:sp>
      <p:grpSp>
        <p:nvGrpSpPr>
          <p:cNvPr id="36" name="Group 35">
            <a:extLst>
              <a:ext uri="{FF2B5EF4-FFF2-40B4-BE49-F238E27FC236}">
                <a16:creationId xmlns:a16="http://schemas.microsoft.com/office/drawing/2014/main" id="{E1016CF0-BECE-4141-ACA0-D3C101A626BD}"/>
              </a:ext>
              <a:ext uri="{C183D7F6-B498-43B3-948B-1728B52AA6E4}">
                <adec:decorative xmlns:adec="http://schemas.microsoft.com/office/drawing/2017/decorative" val="1"/>
              </a:ext>
            </a:extLst>
          </p:cNvPr>
          <p:cNvGrpSpPr/>
          <p:nvPr/>
        </p:nvGrpSpPr>
        <p:grpSpPr>
          <a:xfrm>
            <a:off x="10745249" y="3392708"/>
            <a:ext cx="768086" cy="694844"/>
            <a:chOff x="8556627" y="3436945"/>
            <a:chExt cx="1030286" cy="742949"/>
          </a:xfrm>
          <a:solidFill>
            <a:srgbClr val="00A88F"/>
          </a:solidFill>
        </p:grpSpPr>
        <p:sp>
          <p:nvSpPr>
            <p:cNvPr id="37" name="Freeform 93">
              <a:extLst>
                <a:ext uri="{FF2B5EF4-FFF2-40B4-BE49-F238E27FC236}">
                  <a16:creationId xmlns:a16="http://schemas.microsoft.com/office/drawing/2014/main" id="{B735BCEB-9152-4F4F-A476-8F209D4874BA}"/>
                </a:ext>
              </a:extLst>
            </p:cNvPr>
            <p:cNvSpPr>
              <a:spLocks/>
            </p:cNvSpPr>
            <p:nvPr/>
          </p:nvSpPr>
          <p:spPr bwMode="auto">
            <a:xfrm>
              <a:off x="8556627" y="3540130"/>
              <a:ext cx="493713" cy="639763"/>
            </a:xfrm>
            <a:custGeom>
              <a:avLst/>
              <a:gdLst>
                <a:gd name="T0" fmla="*/ 20 w 311"/>
                <a:gd name="T1" fmla="*/ 0 h 403"/>
                <a:gd name="T2" fmla="*/ 33 w 311"/>
                <a:gd name="T3" fmla="*/ 16 h 403"/>
                <a:gd name="T4" fmla="*/ 37 w 311"/>
                <a:gd name="T5" fmla="*/ 46 h 403"/>
                <a:gd name="T6" fmla="*/ 41 w 311"/>
                <a:gd name="T7" fmla="*/ 69 h 403"/>
                <a:gd name="T8" fmla="*/ 43 w 311"/>
                <a:gd name="T9" fmla="*/ 100 h 403"/>
                <a:gd name="T10" fmla="*/ 39 w 311"/>
                <a:gd name="T11" fmla="*/ 106 h 403"/>
                <a:gd name="T12" fmla="*/ 31 w 311"/>
                <a:gd name="T13" fmla="*/ 112 h 403"/>
                <a:gd name="T14" fmla="*/ 27 w 311"/>
                <a:gd name="T15" fmla="*/ 121 h 403"/>
                <a:gd name="T16" fmla="*/ 31 w 311"/>
                <a:gd name="T17" fmla="*/ 133 h 403"/>
                <a:gd name="T18" fmla="*/ 39 w 311"/>
                <a:gd name="T19" fmla="*/ 142 h 403"/>
                <a:gd name="T20" fmla="*/ 60 w 311"/>
                <a:gd name="T21" fmla="*/ 169 h 403"/>
                <a:gd name="T22" fmla="*/ 69 w 311"/>
                <a:gd name="T23" fmla="*/ 184 h 403"/>
                <a:gd name="T24" fmla="*/ 75 w 311"/>
                <a:gd name="T25" fmla="*/ 192 h 403"/>
                <a:gd name="T26" fmla="*/ 83 w 311"/>
                <a:gd name="T27" fmla="*/ 198 h 403"/>
                <a:gd name="T28" fmla="*/ 93 w 311"/>
                <a:gd name="T29" fmla="*/ 204 h 403"/>
                <a:gd name="T30" fmla="*/ 98 w 311"/>
                <a:gd name="T31" fmla="*/ 207 h 403"/>
                <a:gd name="T32" fmla="*/ 93 w 311"/>
                <a:gd name="T33" fmla="*/ 202 h 403"/>
                <a:gd name="T34" fmla="*/ 83 w 311"/>
                <a:gd name="T35" fmla="*/ 190 h 403"/>
                <a:gd name="T36" fmla="*/ 75 w 311"/>
                <a:gd name="T37" fmla="*/ 181 h 403"/>
                <a:gd name="T38" fmla="*/ 64 w 311"/>
                <a:gd name="T39" fmla="*/ 165 h 403"/>
                <a:gd name="T40" fmla="*/ 46 w 311"/>
                <a:gd name="T41" fmla="*/ 142 h 403"/>
                <a:gd name="T42" fmla="*/ 39 w 311"/>
                <a:gd name="T43" fmla="*/ 129 h 403"/>
                <a:gd name="T44" fmla="*/ 35 w 311"/>
                <a:gd name="T45" fmla="*/ 121 h 403"/>
                <a:gd name="T46" fmla="*/ 39 w 311"/>
                <a:gd name="T47" fmla="*/ 115 h 403"/>
                <a:gd name="T48" fmla="*/ 46 w 311"/>
                <a:gd name="T49" fmla="*/ 113 h 403"/>
                <a:gd name="T50" fmla="*/ 52 w 311"/>
                <a:gd name="T51" fmla="*/ 113 h 403"/>
                <a:gd name="T52" fmla="*/ 64 w 311"/>
                <a:gd name="T53" fmla="*/ 115 h 403"/>
                <a:gd name="T54" fmla="*/ 98 w 311"/>
                <a:gd name="T55" fmla="*/ 140 h 403"/>
                <a:gd name="T56" fmla="*/ 127 w 311"/>
                <a:gd name="T57" fmla="*/ 175 h 403"/>
                <a:gd name="T58" fmla="*/ 141 w 311"/>
                <a:gd name="T59" fmla="*/ 188 h 403"/>
                <a:gd name="T60" fmla="*/ 150 w 311"/>
                <a:gd name="T61" fmla="*/ 194 h 403"/>
                <a:gd name="T62" fmla="*/ 189 w 311"/>
                <a:gd name="T63" fmla="*/ 200 h 403"/>
                <a:gd name="T64" fmla="*/ 229 w 311"/>
                <a:gd name="T65" fmla="*/ 211 h 403"/>
                <a:gd name="T66" fmla="*/ 244 w 311"/>
                <a:gd name="T67" fmla="*/ 219 h 403"/>
                <a:gd name="T68" fmla="*/ 260 w 311"/>
                <a:gd name="T69" fmla="*/ 232 h 403"/>
                <a:gd name="T70" fmla="*/ 286 w 311"/>
                <a:gd name="T71" fmla="*/ 265 h 403"/>
                <a:gd name="T72" fmla="*/ 309 w 311"/>
                <a:gd name="T73" fmla="*/ 315 h 403"/>
                <a:gd name="T74" fmla="*/ 309 w 311"/>
                <a:gd name="T75" fmla="*/ 325 h 403"/>
                <a:gd name="T76" fmla="*/ 309 w 311"/>
                <a:gd name="T77" fmla="*/ 338 h 403"/>
                <a:gd name="T78" fmla="*/ 308 w 311"/>
                <a:gd name="T79" fmla="*/ 353 h 403"/>
                <a:gd name="T80" fmla="*/ 308 w 311"/>
                <a:gd name="T81" fmla="*/ 403 h 403"/>
                <a:gd name="T82" fmla="*/ 196 w 311"/>
                <a:gd name="T83" fmla="*/ 361 h 403"/>
                <a:gd name="T84" fmla="*/ 187 w 311"/>
                <a:gd name="T85" fmla="*/ 336 h 403"/>
                <a:gd name="T86" fmla="*/ 175 w 311"/>
                <a:gd name="T87" fmla="*/ 325 h 403"/>
                <a:gd name="T88" fmla="*/ 158 w 311"/>
                <a:gd name="T89" fmla="*/ 315 h 403"/>
                <a:gd name="T90" fmla="*/ 121 w 311"/>
                <a:gd name="T91" fmla="*/ 294 h 403"/>
                <a:gd name="T92" fmla="*/ 83 w 311"/>
                <a:gd name="T93" fmla="*/ 269 h 403"/>
                <a:gd name="T94" fmla="*/ 60 w 311"/>
                <a:gd name="T95" fmla="*/ 250 h 403"/>
                <a:gd name="T96" fmla="*/ 45 w 311"/>
                <a:gd name="T97" fmla="*/ 225 h 403"/>
                <a:gd name="T98" fmla="*/ 25 w 311"/>
                <a:gd name="T99" fmla="*/ 184 h 403"/>
                <a:gd name="T100" fmla="*/ 8 w 311"/>
                <a:gd name="T101" fmla="*/ 144 h 403"/>
                <a:gd name="T102" fmla="*/ 0 w 311"/>
                <a:gd name="T103" fmla="*/ 119 h 403"/>
                <a:gd name="T104" fmla="*/ 0 w 311"/>
                <a:gd name="T105" fmla="*/ 85 h 403"/>
                <a:gd name="T106" fmla="*/ 2 w 311"/>
                <a:gd name="T107" fmla="*/ 50 h 403"/>
                <a:gd name="T108" fmla="*/ 4 w 311"/>
                <a:gd name="T109" fmla="*/ 33 h 403"/>
                <a:gd name="T110" fmla="*/ 8 w 311"/>
                <a:gd name="T111" fmla="*/ 10 h 403"/>
                <a:gd name="T112" fmla="*/ 14 w 311"/>
                <a:gd name="T11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403">
                  <a:moveTo>
                    <a:pt x="16" y="0"/>
                  </a:moveTo>
                  <a:lnTo>
                    <a:pt x="20" y="0"/>
                  </a:lnTo>
                  <a:lnTo>
                    <a:pt x="27" y="6"/>
                  </a:lnTo>
                  <a:lnTo>
                    <a:pt x="33" y="16"/>
                  </a:lnTo>
                  <a:lnTo>
                    <a:pt x="35" y="29"/>
                  </a:lnTo>
                  <a:lnTo>
                    <a:pt x="37" y="46"/>
                  </a:lnTo>
                  <a:lnTo>
                    <a:pt x="39" y="56"/>
                  </a:lnTo>
                  <a:lnTo>
                    <a:pt x="41" y="69"/>
                  </a:lnTo>
                  <a:lnTo>
                    <a:pt x="43" y="87"/>
                  </a:lnTo>
                  <a:lnTo>
                    <a:pt x="43" y="100"/>
                  </a:lnTo>
                  <a:lnTo>
                    <a:pt x="45" y="106"/>
                  </a:lnTo>
                  <a:lnTo>
                    <a:pt x="39" y="106"/>
                  </a:lnTo>
                  <a:lnTo>
                    <a:pt x="35" y="108"/>
                  </a:lnTo>
                  <a:lnTo>
                    <a:pt x="31" y="112"/>
                  </a:lnTo>
                  <a:lnTo>
                    <a:pt x="29" y="115"/>
                  </a:lnTo>
                  <a:lnTo>
                    <a:pt x="27" y="121"/>
                  </a:lnTo>
                  <a:lnTo>
                    <a:pt x="29" y="127"/>
                  </a:lnTo>
                  <a:lnTo>
                    <a:pt x="31" y="133"/>
                  </a:lnTo>
                  <a:lnTo>
                    <a:pt x="35" y="138"/>
                  </a:lnTo>
                  <a:lnTo>
                    <a:pt x="39" y="142"/>
                  </a:lnTo>
                  <a:lnTo>
                    <a:pt x="52" y="158"/>
                  </a:lnTo>
                  <a:lnTo>
                    <a:pt x="60" y="169"/>
                  </a:lnTo>
                  <a:lnTo>
                    <a:pt x="68" y="181"/>
                  </a:lnTo>
                  <a:lnTo>
                    <a:pt x="69" y="184"/>
                  </a:lnTo>
                  <a:lnTo>
                    <a:pt x="71" y="188"/>
                  </a:lnTo>
                  <a:lnTo>
                    <a:pt x="75" y="192"/>
                  </a:lnTo>
                  <a:lnTo>
                    <a:pt x="79" y="194"/>
                  </a:lnTo>
                  <a:lnTo>
                    <a:pt x="83" y="198"/>
                  </a:lnTo>
                  <a:lnTo>
                    <a:pt x="87" y="200"/>
                  </a:lnTo>
                  <a:lnTo>
                    <a:pt x="93" y="204"/>
                  </a:lnTo>
                  <a:lnTo>
                    <a:pt x="96" y="206"/>
                  </a:lnTo>
                  <a:lnTo>
                    <a:pt x="98" y="207"/>
                  </a:lnTo>
                  <a:lnTo>
                    <a:pt x="100" y="207"/>
                  </a:lnTo>
                  <a:lnTo>
                    <a:pt x="93" y="202"/>
                  </a:lnTo>
                  <a:lnTo>
                    <a:pt x="87" y="196"/>
                  </a:lnTo>
                  <a:lnTo>
                    <a:pt x="83" y="190"/>
                  </a:lnTo>
                  <a:lnTo>
                    <a:pt x="79" y="186"/>
                  </a:lnTo>
                  <a:lnTo>
                    <a:pt x="75" y="181"/>
                  </a:lnTo>
                  <a:lnTo>
                    <a:pt x="71" y="175"/>
                  </a:lnTo>
                  <a:lnTo>
                    <a:pt x="64" y="165"/>
                  </a:lnTo>
                  <a:lnTo>
                    <a:pt x="56" y="154"/>
                  </a:lnTo>
                  <a:lnTo>
                    <a:pt x="46" y="142"/>
                  </a:lnTo>
                  <a:lnTo>
                    <a:pt x="41" y="133"/>
                  </a:lnTo>
                  <a:lnTo>
                    <a:pt x="39" y="129"/>
                  </a:lnTo>
                  <a:lnTo>
                    <a:pt x="35" y="125"/>
                  </a:lnTo>
                  <a:lnTo>
                    <a:pt x="35" y="121"/>
                  </a:lnTo>
                  <a:lnTo>
                    <a:pt x="37" y="117"/>
                  </a:lnTo>
                  <a:lnTo>
                    <a:pt x="39" y="115"/>
                  </a:lnTo>
                  <a:lnTo>
                    <a:pt x="43" y="113"/>
                  </a:lnTo>
                  <a:lnTo>
                    <a:pt x="46" y="113"/>
                  </a:lnTo>
                  <a:lnTo>
                    <a:pt x="50" y="112"/>
                  </a:lnTo>
                  <a:lnTo>
                    <a:pt x="52" y="113"/>
                  </a:lnTo>
                  <a:lnTo>
                    <a:pt x="56" y="113"/>
                  </a:lnTo>
                  <a:lnTo>
                    <a:pt x="64" y="115"/>
                  </a:lnTo>
                  <a:lnTo>
                    <a:pt x="79" y="125"/>
                  </a:lnTo>
                  <a:lnTo>
                    <a:pt x="98" y="140"/>
                  </a:lnTo>
                  <a:lnTo>
                    <a:pt x="119" y="165"/>
                  </a:lnTo>
                  <a:lnTo>
                    <a:pt x="127" y="175"/>
                  </a:lnTo>
                  <a:lnTo>
                    <a:pt x="135" y="183"/>
                  </a:lnTo>
                  <a:lnTo>
                    <a:pt x="141" y="188"/>
                  </a:lnTo>
                  <a:lnTo>
                    <a:pt x="146" y="192"/>
                  </a:lnTo>
                  <a:lnTo>
                    <a:pt x="150" y="194"/>
                  </a:lnTo>
                  <a:lnTo>
                    <a:pt x="156" y="196"/>
                  </a:lnTo>
                  <a:lnTo>
                    <a:pt x="189" y="200"/>
                  </a:lnTo>
                  <a:lnTo>
                    <a:pt x="213" y="206"/>
                  </a:lnTo>
                  <a:lnTo>
                    <a:pt x="229" y="211"/>
                  </a:lnTo>
                  <a:lnTo>
                    <a:pt x="240" y="217"/>
                  </a:lnTo>
                  <a:lnTo>
                    <a:pt x="244" y="219"/>
                  </a:lnTo>
                  <a:lnTo>
                    <a:pt x="250" y="225"/>
                  </a:lnTo>
                  <a:lnTo>
                    <a:pt x="260" y="232"/>
                  </a:lnTo>
                  <a:lnTo>
                    <a:pt x="273" y="248"/>
                  </a:lnTo>
                  <a:lnTo>
                    <a:pt x="286" y="265"/>
                  </a:lnTo>
                  <a:lnTo>
                    <a:pt x="300" y="288"/>
                  </a:lnTo>
                  <a:lnTo>
                    <a:pt x="309" y="315"/>
                  </a:lnTo>
                  <a:lnTo>
                    <a:pt x="309" y="319"/>
                  </a:lnTo>
                  <a:lnTo>
                    <a:pt x="309" y="325"/>
                  </a:lnTo>
                  <a:lnTo>
                    <a:pt x="311" y="332"/>
                  </a:lnTo>
                  <a:lnTo>
                    <a:pt x="309" y="338"/>
                  </a:lnTo>
                  <a:lnTo>
                    <a:pt x="309" y="344"/>
                  </a:lnTo>
                  <a:lnTo>
                    <a:pt x="308" y="353"/>
                  </a:lnTo>
                  <a:lnTo>
                    <a:pt x="308" y="365"/>
                  </a:lnTo>
                  <a:lnTo>
                    <a:pt x="308" y="403"/>
                  </a:lnTo>
                  <a:lnTo>
                    <a:pt x="196" y="401"/>
                  </a:lnTo>
                  <a:lnTo>
                    <a:pt x="196" y="361"/>
                  </a:lnTo>
                  <a:lnTo>
                    <a:pt x="194" y="348"/>
                  </a:lnTo>
                  <a:lnTo>
                    <a:pt x="187" y="336"/>
                  </a:lnTo>
                  <a:lnTo>
                    <a:pt x="179" y="328"/>
                  </a:lnTo>
                  <a:lnTo>
                    <a:pt x="175" y="325"/>
                  </a:lnTo>
                  <a:lnTo>
                    <a:pt x="169" y="323"/>
                  </a:lnTo>
                  <a:lnTo>
                    <a:pt x="158" y="315"/>
                  </a:lnTo>
                  <a:lnTo>
                    <a:pt x="142" y="305"/>
                  </a:lnTo>
                  <a:lnTo>
                    <a:pt x="121" y="294"/>
                  </a:lnTo>
                  <a:lnTo>
                    <a:pt x="102" y="280"/>
                  </a:lnTo>
                  <a:lnTo>
                    <a:pt x="83" y="269"/>
                  </a:lnTo>
                  <a:lnTo>
                    <a:pt x="68" y="257"/>
                  </a:lnTo>
                  <a:lnTo>
                    <a:pt x="60" y="250"/>
                  </a:lnTo>
                  <a:lnTo>
                    <a:pt x="52" y="240"/>
                  </a:lnTo>
                  <a:lnTo>
                    <a:pt x="45" y="225"/>
                  </a:lnTo>
                  <a:lnTo>
                    <a:pt x="35" y="206"/>
                  </a:lnTo>
                  <a:lnTo>
                    <a:pt x="25" y="184"/>
                  </a:lnTo>
                  <a:lnTo>
                    <a:pt x="16" y="163"/>
                  </a:lnTo>
                  <a:lnTo>
                    <a:pt x="8" y="144"/>
                  </a:lnTo>
                  <a:lnTo>
                    <a:pt x="2" y="129"/>
                  </a:lnTo>
                  <a:lnTo>
                    <a:pt x="0" y="119"/>
                  </a:lnTo>
                  <a:lnTo>
                    <a:pt x="0" y="104"/>
                  </a:lnTo>
                  <a:lnTo>
                    <a:pt x="0" y="85"/>
                  </a:lnTo>
                  <a:lnTo>
                    <a:pt x="2" y="65"/>
                  </a:lnTo>
                  <a:lnTo>
                    <a:pt x="2" y="50"/>
                  </a:lnTo>
                  <a:lnTo>
                    <a:pt x="4" y="39"/>
                  </a:lnTo>
                  <a:lnTo>
                    <a:pt x="4" y="33"/>
                  </a:lnTo>
                  <a:lnTo>
                    <a:pt x="6" y="21"/>
                  </a:lnTo>
                  <a:lnTo>
                    <a:pt x="8" y="10"/>
                  </a:lnTo>
                  <a:lnTo>
                    <a:pt x="10" y="2"/>
                  </a:lnTo>
                  <a:lnTo>
                    <a:pt x="14"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94">
              <a:extLst>
                <a:ext uri="{FF2B5EF4-FFF2-40B4-BE49-F238E27FC236}">
                  <a16:creationId xmlns:a16="http://schemas.microsoft.com/office/drawing/2014/main" id="{00F9DC2A-67E0-456D-9B2F-97A2D0921C27}"/>
                </a:ext>
              </a:extLst>
            </p:cNvPr>
            <p:cNvSpPr>
              <a:spLocks/>
            </p:cNvSpPr>
            <p:nvPr/>
          </p:nvSpPr>
          <p:spPr bwMode="auto">
            <a:xfrm>
              <a:off x="9096375" y="3540131"/>
              <a:ext cx="490538" cy="639763"/>
            </a:xfrm>
            <a:custGeom>
              <a:avLst/>
              <a:gdLst>
                <a:gd name="T0" fmla="*/ 298 w 309"/>
                <a:gd name="T1" fmla="*/ 0 h 403"/>
                <a:gd name="T2" fmla="*/ 304 w 309"/>
                <a:gd name="T3" fmla="*/ 10 h 403"/>
                <a:gd name="T4" fmla="*/ 305 w 309"/>
                <a:gd name="T5" fmla="*/ 33 h 403"/>
                <a:gd name="T6" fmla="*/ 307 w 309"/>
                <a:gd name="T7" fmla="*/ 56 h 403"/>
                <a:gd name="T8" fmla="*/ 309 w 309"/>
                <a:gd name="T9" fmla="*/ 125 h 403"/>
                <a:gd name="T10" fmla="*/ 296 w 309"/>
                <a:gd name="T11" fmla="*/ 158 h 403"/>
                <a:gd name="T12" fmla="*/ 277 w 309"/>
                <a:gd name="T13" fmla="*/ 202 h 403"/>
                <a:gd name="T14" fmla="*/ 257 w 309"/>
                <a:gd name="T15" fmla="*/ 240 h 403"/>
                <a:gd name="T16" fmla="*/ 242 w 309"/>
                <a:gd name="T17" fmla="*/ 257 h 403"/>
                <a:gd name="T18" fmla="*/ 209 w 309"/>
                <a:gd name="T19" fmla="*/ 280 h 403"/>
                <a:gd name="T20" fmla="*/ 169 w 309"/>
                <a:gd name="T21" fmla="*/ 305 h 403"/>
                <a:gd name="T22" fmla="*/ 140 w 309"/>
                <a:gd name="T23" fmla="*/ 323 h 403"/>
                <a:gd name="T24" fmla="*/ 131 w 309"/>
                <a:gd name="T25" fmla="*/ 328 h 403"/>
                <a:gd name="T26" fmla="*/ 117 w 309"/>
                <a:gd name="T27" fmla="*/ 348 h 403"/>
                <a:gd name="T28" fmla="*/ 113 w 309"/>
                <a:gd name="T29" fmla="*/ 401 h 403"/>
                <a:gd name="T30" fmla="*/ 4 w 309"/>
                <a:gd name="T31" fmla="*/ 365 h 403"/>
                <a:gd name="T32" fmla="*/ 0 w 309"/>
                <a:gd name="T33" fmla="*/ 344 h 403"/>
                <a:gd name="T34" fmla="*/ 0 w 309"/>
                <a:gd name="T35" fmla="*/ 332 h 403"/>
                <a:gd name="T36" fmla="*/ 0 w 309"/>
                <a:gd name="T37" fmla="*/ 319 h 403"/>
                <a:gd name="T38" fmla="*/ 10 w 309"/>
                <a:gd name="T39" fmla="*/ 288 h 403"/>
                <a:gd name="T40" fmla="*/ 37 w 309"/>
                <a:gd name="T41" fmla="*/ 248 h 403"/>
                <a:gd name="T42" fmla="*/ 62 w 309"/>
                <a:gd name="T43" fmla="*/ 225 h 403"/>
                <a:gd name="T44" fmla="*/ 71 w 309"/>
                <a:gd name="T45" fmla="*/ 217 h 403"/>
                <a:gd name="T46" fmla="*/ 98 w 309"/>
                <a:gd name="T47" fmla="*/ 206 h 403"/>
                <a:gd name="T48" fmla="*/ 154 w 309"/>
                <a:gd name="T49" fmla="*/ 196 h 403"/>
                <a:gd name="T50" fmla="*/ 165 w 309"/>
                <a:gd name="T51" fmla="*/ 192 h 403"/>
                <a:gd name="T52" fmla="*/ 175 w 309"/>
                <a:gd name="T53" fmla="*/ 183 h 403"/>
                <a:gd name="T54" fmla="*/ 190 w 309"/>
                <a:gd name="T55" fmla="*/ 165 h 403"/>
                <a:gd name="T56" fmla="*/ 233 w 309"/>
                <a:gd name="T57" fmla="*/ 125 h 403"/>
                <a:gd name="T58" fmla="*/ 256 w 309"/>
                <a:gd name="T59" fmla="*/ 113 h 403"/>
                <a:gd name="T60" fmla="*/ 261 w 309"/>
                <a:gd name="T61" fmla="*/ 112 h 403"/>
                <a:gd name="T62" fmla="*/ 269 w 309"/>
                <a:gd name="T63" fmla="*/ 113 h 403"/>
                <a:gd name="T64" fmla="*/ 275 w 309"/>
                <a:gd name="T65" fmla="*/ 117 h 403"/>
                <a:gd name="T66" fmla="*/ 275 w 309"/>
                <a:gd name="T67" fmla="*/ 125 h 403"/>
                <a:gd name="T68" fmla="*/ 269 w 309"/>
                <a:gd name="T69" fmla="*/ 133 h 403"/>
                <a:gd name="T70" fmla="*/ 254 w 309"/>
                <a:gd name="T71" fmla="*/ 154 h 403"/>
                <a:gd name="T72" fmla="*/ 238 w 309"/>
                <a:gd name="T73" fmla="*/ 175 h 403"/>
                <a:gd name="T74" fmla="*/ 231 w 309"/>
                <a:gd name="T75" fmla="*/ 186 h 403"/>
                <a:gd name="T76" fmla="*/ 223 w 309"/>
                <a:gd name="T77" fmla="*/ 196 h 403"/>
                <a:gd name="T78" fmla="*/ 211 w 309"/>
                <a:gd name="T79" fmla="*/ 207 h 403"/>
                <a:gd name="T80" fmla="*/ 215 w 309"/>
                <a:gd name="T81" fmla="*/ 206 h 403"/>
                <a:gd name="T82" fmla="*/ 223 w 309"/>
                <a:gd name="T83" fmla="*/ 200 h 403"/>
                <a:gd name="T84" fmla="*/ 233 w 309"/>
                <a:gd name="T85" fmla="*/ 194 h 403"/>
                <a:gd name="T86" fmla="*/ 238 w 309"/>
                <a:gd name="T87" fmla="*/ 188 h 403"/>
                <a:gd name="T88" fmla="*/ 244 w 309"/>
                <a:gd name="T89" fmla="*/ 181 h 403"/>
                <a:gd name="T90" fmla="*/ 259 w 309"/>
                <a:gd name="T91" fmla="*/ 158 h 403"/>
                <a:gd name="T92" fmla="*/ 275 w 309"/>
                <a:gd name="T93" fmla="*/ 138 h 403"/>
                <a:gd name="T94" fmla="*/ 282 w 309"/>
                <a:gd name="T95" fmla="*/ 127 h 403"/>
                <a:gd name="T96" fmla="*/ 282 w 309"/>
                <a:gd name="T97" fmla="*/ 115 h 403"/>
                <a:gd name="T98" fmla="*/ 275 w 309"/>
                <a:gd name="T99" fmla="*/ 108 h 403"/>
                <a:gd name="T100" fmla="*/ 265 w 309"/>
                <a:gd name="T101" fmla="*/ 106 h 403"/>
                <a:gd name="T102" fmla="*/ 269 w 309"/>
                <a:gd name="T103" fmla="*/ 87 h 403"/>
                <a:gd name="T104" fmla="*/ 271 w 309"/>
                <a:gd name="T105" fmla="*/ 56 h 403"/>
                <a:gd name="T106" fmla="*/ 275 w 309"/>
                <a:gd name="T107" fmla="*/ 29 h 403"/>
                <a:gd name="T108" fmla="*/ 282 w 309"/>
                <a:gd name="T109" fmla="*/ 6 h 403"/>
                <a:gd name="T110" fmla="*/ 294 w 309"/>
                <a:gd name="T11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9" h="403">
                  <a:moveTo>
                    <a:pt x="294" y="0"/>
                  </a:moveTo>
                  <a:lnTo>
                    <a:pt x="298" y="0"/>
                  </a:lnTo>
                  <a:lnTo>
                    <a:pt x="300" y="2"/>
                  </a:lnTo>
                  <a:lnTo>
                    <a:pt x="304" y="10"/>
                  </a:lnTo>
                  <a:lnTo>
                    <a:pt x="305" y="21"/>
                  </a:lnTo>
                  <a:lnTo>
                    <a:pt x="305" y="33"/>
                  </a:lnTo>
                  <a:lnTo>
                    <a:pt x="305" y="41"/>
                  </a:lnTo>
                  <a:lnTo>
                    <a:pt x="307" y="56"/>
                  </a:lnTo>
                  <a:lnTo>
                    <a:pt x="309" y="77"/>
                  </a:lnTo>
                  <a:lnTo>
                    <a:pt x="309" y="125"/>
                  </a:lnTo>
                  <a:lnTo>
                    <a:pt x="304" y="138"/>
                  </a:lnTo>
                  <a:lnTo>
                    <a:pt x="296" y="158"/>
                  </a:lnTo>
                  <a:lnTo>
                    <a:pt x="286" y="181"/>
                  </a:lnTo>
                  <a:lnTo>
                    <a:pt x="277" y="202"/>
                  </a:lnTo>
                  <a:lnTo>
                    <a:pt x="267" y="223"/>
                  </a:lnTo>
                  <a:lnTo>
                    <a:pt x="257" y="240"/>
                  </a:lnTo>
                  <a:lnTo>
                    <a:pt x="252" y="250"/>
                  </a:lnTo>
                  <a:lnTo>
                    <a:pt x="242" y="257"/>
                  </a:lnTo>
                  <a:lnTo>
                    <a:pt x="227" y="269"/>
                  </a:lnTo>
                  <a:lnTo>
                    <a:pt x="209" y="280"/>
                  </a:lnTo>
                  <a:lnTo>
                    <a:pt x="188" y="294"/>
                  </a:lnTo>
                  <a:lnTo>
                    <a:pt x="169" y="305"/>
                  </a:lnTo>
                  <a:lnTo>
                    <a:pt x="152" y="315"/>
                  </a:lnTo>
                  <a:lnTo>
                    <a:pt x="140" y="323"/>
                  </a:lnTo>
                  <a:lnTo>
                    <a:pt x="137" y="325"/>
                  </a:lnTo>
                  <a:lnTo>
                    <a:pt x="131" y="328"/>
                  </a:lnTo>
                  <a:lnTo>
                    <a:pt x="123" y="336"/>
                  </a:lnTo>
                  <a:lnTo>
                    <a:pt x="117" y="348"/>
                  </a:lnTo>
                  <a:lnTo>
                    <a:pt x="113" y="361"/>
                  </a:lnTo>
                  <a:lnTo>
                    <a:pt x="113" y="401"/>
                  </a:lnTo>
                  <a:lnTo>
                    <a:pt x="4" y="403"/>
                  </a:lnTo>
                  <a:lnTo>
                    <a:pt x="4" y="365"/>
                  </a:lnTo>
                  <a:lnTo>
                    <a:pt x="2" y="353"/>
                  </a:lnTo>
                  <a:lnTo>
                    <a:pt x="0" y="344"/>
                  </a:lnTo>
                  <a:lnTo>
                    <a:pt x="0" y="338"/>
                  </a:lnTo>
                  <a:lnTo>
                    <a:pt x="0" y="332"/>
                  </a:lnTo>
                  <a:lnTo>
                    <a:pt x="0" y="325"/>
                  </a:lnTo>
                  <a:lnTo>
                    <a:pt x="0" y="319"/>
                  </a:lnTo>
                  <a:lnTo>
                    <a:pt x="2" y="315"/>
                  </a:lnTo>
                  <a:lnTo>
                    <a:pt x="10" y="288"/>
                  </a:lnTo>
                  <a:lnTo>
                    <a:pt x="23" y="265"/>
                  </a:lnTo>
                  <a:lnTo>
                    <a:pt x="37" y="248"/>
                  </a:lnTo>
                  <a:lnTo>
                    <a:pt x="50" y="232"/>
                  </a:lnTo>
                  <a:lnTo>
                    <a:pt x="62" y="225"/>
                  </a:lnTo>
                  <a:lnTo>
                    <a:pt x="67" y="219"/>
                  </a:lnTo>
                  <a:lnTo>
                    <a:pt x="71" y="217"/>
                  </a:lnTo>
                  <a:lnTo>
                    <a:pt x="81" y="211"/>
                  </a:lnTo>
                  <a:lnTo>
                    <a:pt x="98" y="206"/>
                  </a:lnTo>
                  <a:lnTo>
                    <a:pt x="121" y="200"/>
                  </a:lnTo>
                  <a:lnTo>
                    <a:pt x="154" y="196"/>
                  </a:lnTo>
                  <a:lnTo>
                    <a:pt x="160" y="194"/>
                  </a:lnTo>
                  <a:lnTo>
                    <a:pt x="165" y="192"/>
                  </a:lnTo>
                  <a:lnTo>
                    <a:pt x="171" y="188"/>
                  </a:lnTo>
                  <a:lnTo>
                    <a:pt x="175" y="183"/>
                  </a:lnTo>
                  <a:lnTo>
                    <a:pt x="183" y="175"/>
                  </a:lnTo>
                  <a:lnTo>
                    <a:pt x="190" y="165"/>
                  </a:lnTo>
                  <a:lnTo>
                    <a:pt x="213" y="140"/>
                  </a:lnTo>
                  <a:lnTo>
                    <a:pt x="233" y="125"/>
                  </a:lnTo>
                  <a:lnTo>
                    <a:pt x="248" y="115"/>
                  </a:lnTo>
                  <a:lnTo>
                    <a:pt x="256" y="113"/>
                  </a:lnTo>
                  <a:lnTo>
                    <a:pt x="257" y="113"/>
                  </a:lnTo>
                  <a:lnTo>
                    <a:pt x="261" y="112"/>
                  </a:lnTo>
                  <a:lnTo>
                    <a:pt x="265" y="113"/>
                  </a:lnTo>
                  <a:lnTo>
                    <a:pt x="269" y="113"/>
                  </a:lnTo>
                  <a:lnTo>
                    <a:pt x="271" y="115"/>
                  </a:lnTo>
                  <a:lnTo>
                    <a:pt x="275" y="117"/>
                  </a:lnTo>
                  <a:lnTo>
                    <a:pt x="275" y="121"/>
                  </a:lnTo>
                  <a:lnTo>
                    <a:pt x="275" y="125"/>
                  </a:lnTo>
                  <a:lnTo>
                    <a:pt x="273" y="129"/>
                  </a:lnTo>
                  <a:lnTo>
                    <a:pt x="269" y="133"/>
                  </a:lnTo>
                  <a:lnTo>
                    <a:pt x="263" y="142"/>
                  </a:lnTo>
                  <a:lnTo>
                    <a:pt x="254" y="154"/>
                  </a:lnTo>
                  <a:lnTo>
                    <a:pt x="246" y="165"/>
                  </a:lnTo>
                  <a:lnTo>
                    <a:pt x="238" y="175"/>
                  </a:lnTo>
                  <a:lnTo>
                    <a:pt x="236" y="181"/>
                  </a:lnTo>
                  <a:lnTo>
                    <a:pt x="231" y="186"/>
                  </a:lnTo>
                  <a:lnTo>
                    <a:pt x="227" y="190"/>
                  </a:lnTo>
                  <a:lnTo>
                    <a:pt x="223" y="196"/>
                  </a:lnTo>
                  <a:lnTo>
                    <a:pt x="217" y="202"/>
                  </a:lnTo>
                  <a:lnTo>
                    <a:pt x="211" y="207"/>
                  </a:lnTo>
                  <a:lnTo>
                    <a:pt x="211" y="207"/>
                  </a:lnTo>
                  <a:lnTo>
                    <a:pt x="215" y="206"/>
                  </a:lnTo>
                  <a:lnTo>
                    <a:pt x="219" y="204"/>
                  </a:lnTo>
                  <a:lnTo>
                    <a:pt x="223" y="200"/>
                  </a:lnTo>
                  <a:lnTo>
                    <a:pt x="227" y="198"/>
                  </a:lnTo>
                  <a:lnTo>
                    <a:pt x="233" y="194"/>
                  </a:lnTo>
                  <a:lnTo>
                    <a:pt x="236" y="192"/>
                  </a:lnTo>
                  <a:lnTo>
                    <a:pt x="238" y="188"/>
                  </a:lnTo>
                  <a:lnTo>
                    <a:pt x="240" y="184"/>
                  </a:lnTo>
                  <a:lnTo>
                    <a:pt x="244" y="181"/>
                  </a:lnTo>
                  <a:lnTo>
                    <a:pt x="250" y="169"/>
                  </a:lnTo>
                  <a:lnTo>
                    <a:pt x="259" y="158"/>
                  </a:lnTo>
                  <a:lnTo>
                    <a:pt x="271" y="142"/>
                  </a:lnTo>
                  <a:lnTo>
                    <a:pt x="275" y="138"/>
                  </a:lnTo>
                  <a:lnTo>
                    <a:pt x="279" y="133"/>
                  </a:lnTo>
                  <a:lnTo>
                    <a:pt x="282" y="127"/>
                  </a:lnTo>
                  <a:lnTo>
                    <a:pt x="282" y="121"/>
                  </a:lnTo>
                  <a:lnTo>
                    <a:pt x="282" y="115"/>
                  </a:lnTo>
                  <a:lnTo>
                    <a:pt x="279" y="112"/>
                  </a:lnTo>
                  <a:lnTo>
                    <a:pt x="275" y="108"/>
                  </a:lnTo>
                  <a:lnTo>
                    <a:pt x="271" y="106"/>
                  </a:lnTo>
                  <a:lnTo>
                    <a:pt x="265" y="106"/>
                  </a:lnTo>
                  <a:lnTo>
                    <a:pt x="267" y="100"/>
                  </a:lnTo>
                  <a:lnTo>
                    <a:pt x="269" y="87"/>
                  </a:lnTo>
                  <a:lnTo>
                    <a:pt x="271" y="69"/>
                  </a:lnTo>
                  <a:lnTo>
                    <a:pt x="271" y="56"/>
                  </a:lnTo>
                  <a:lnTo>
                    <a:pt x="273" y="46"/>
                  </a:lnTo>
                  <a:lnTo>
                    <a:pt x="275" y="29"/>
                  </a:lnTo>
                  <a:lnTo>
                    <a:pt x="279" y="16"/>
                  </a:lnTo>
                  <a:lnTo>
                    <a:pt x="282" y="6"/>
                  </a:lnTo>
                  <a:lnTo>
                    <a:pt x="292" y="0"/>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 name="Freeform 95">
              <a:extLst>
                <a:ext uri="{FF2B5EF4-FFF2-40B4-BE49-F238E27FC236}">
                  <a16:creationId xmlns:a16="http://schemas.microsoft.com/office/drawing/2014/main" id="{8BBF47B0-BE46-4388-9731-099EE75947DF}"/>
                </a:ext>
              </a:extLst>
            </p:cNvPr>
            <p:cNvSpPr>
              <a:spLocks/>
            </p:cNvSpPr>
            <p:nvPr/>
          </p:nvSpPr>
          <p:spPr bwMode="auto">
            <a:xfrm>
              <a:off x="8901112" y="3436945"/>
              <a:ext cx="155574" cy="155575"/>
            </a:xfrm>
            <a:custGeom>
              <a:avLst/>
              <a:gdLst>
                <a:gd name="T0" fmla="*/ 48 w 98"/>
                <a:gd name="T1" fmla="*/ 0 h 98"/>
                <a:gd name="T2" fmla="*/ 68 w 98"/>
                <a:gd name="T3" fmla="*/ 4 h 98"/>
                <a:gd name="T4" fmla="*/ 83 w 98"/>
                <a:gd name="T5" fmla="*/ 15 h 98"/>
                <a:gd name="T6" fmla="*/ 94 w 98"/>
                <a:gd name="T7" fmla="*/ 31 h 98"/>
                <a:gd name="T8" fmla="*/ 98 w 98"/>
                <a:gd name="T9" fmla="*/ 50 h 98"/>
                <a:gd name="T10" fmla="*/ 94 w 98"/>
                <a:gd name="T11" fmla="*/ 69 h 98"/>
                <a:gd name="T12" fmla="*/ 83 w 98"/>
                <a:gd name="T13" fmla="*/ 84 h 98"/>
                <a:gd name="T14" fmla="*/ 68 w 98"/>
                <a:gd name="T15" fmla="*/ 94 h 98"/>
                <a:gd name="T16" fmla="*/ 48 w 98"/>
                <a:gd name="T17" fmla="*/ 98 h 98"/>
                <a:gd name="T18" fmla="*/ 29 w 98"/>
                <a:gd name="T19" fmla="*/ 94 h 98"/>
                <a:gd name="T20" fmla="*/ 14 w 98"/>
                <a:gd name="T21" fmla="*/ 84 h 98"/>
                <a:gd name="T22" fmla="*/ 4 w 98"/>
                <a:gd name="T23" fmla="*/ 69 h 98"/>
                <a:gd name="T24" fmla="*/ 0 w 98"/>
                <a:gd name="T25" fmla="*/ 50 h 98"/>
                <a:gd name="T26" fmla="*/ 4 w 98"/>
                <a:gd name="T27" fmla="*/ 31 h 98"/>
                <a:gd name="T28" fmla="*/ 14 w 98"/>
                <a:gd name="T29" fmla="*/ 15 h 98"/>
                <a:gd name="T30" fmla="*/ 29 w 98"/>
                <a:gd name="T31" fmla="*/ 4 h 98"/>
                <a:gd name="T32" fmla="*/ 48 w 98"/>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8">
                  <a:moveTo>
                    <a:pt x="48" y="0"/>
                  </a:moveTo>
                  <a:lnTo>
                    <a:pt x="68" y="4"/>
                  </a:lnTo>
                  <a:lnTo>
                    <a:pt x="83" y="15"/>
                  </a:lnTo>
                  <a:lnTo>
                    <a:pt x="94" y="31"/>
                  </a:lnTo>
                  <a:lnTo>
                    <a:pt x="98" y="50"/>
                  </a:lnTo>
                  <a:lnTo>
                    <a:pt x="94" y="69"/>
                  </a:lnTo>
                  <a:lnTo>
                    <a:pt x="83" y="84"/>
                  </a:lnTo>
                  <a:lnTo>
                    <a:pt x="68" y="94"/>
                  </a:lnTo>
                  <a:lnTo>
                    <a:pt x="48" y="98"/>
                  </a:lnTo>
                  <a:lnTo>
                    <a:pt x="29" y="94"/>
                  </a:lnTo>
                  <a:lnTo>
                    <a:pt x="14" y="84"/>
                  </a:lnTo>
                  <a:lnTo>
                    <a:pt x="4" y="69"/>
                  </a:lnTo>
                  <a:lnTo>
                    <a:pt x="0" y="50"/>
                  </a:lnTo>
                  <a:lnTo>
                    <a:pt x="4" y="31"/>
                  </a:lnTo>
                  <a:lnTo>
                    <a:pt x="14" y="15"/>
                  </a:lnTo>
                  <a:lnTo>
                    <a:pt x="29" y="4"/>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 name="Freeform 96">
              <a:extLst>
                <a:ext uri="{FF2B5EF4-FFF2-40B4-BE49-F238E27FC236}">
                  <a16:creationId xmlns:a16="http://schemas.microsoft.com/office/drawing/2014/main" id="{6CBDEA2E-780D-4F08-9BDD-5BF5A228DF3F}"/>
                </a:ext>
              </a:extLst>
            </p:cNvPr>
            <p:cNvSpPr>
              <a:spLocks/>
            </p:cNvSpPr>
            <p:nvPr/>
          </p:nvSpPr>
          <p:spPr bwMode="auto">
            <a:xfrm>
              <a:off x="9090025" y="3457581"/>
              <a:ext cx="152399" cy="152400"/>
            </a:xfrm>
            <a:custGeom>
              <a:avLst/>
              <a:gdLst>
                <a:gd name="T0" fmla="*/ 48 w 96"/>
                <a:gd name="T1" fmla="*/ 0 h 96"/>
                <a:gd name="T2" fmla="*/ 68 w 96"/>
                <a:gd name="T3" fmla="*/ 4 h 96"/>
                <a:gd name="T4" fmla="*/ 83 w 96"/>
                <a:gd name="T5" fmla="*/ 14 h 96"/>
                <a:gd name="T6" fmla="*/ 93 w 96"/>
                <a:gd name="T7" fmla="*/ 29 h 96"/>
                <a:gd name="T8" fmla="*/ 96 w 96"/>
                <a:gd name="T9" fmla="*/ 48 h 96"/>
                <a:gd name="T10" fmla="*/ 93 w 96"/>
                <a:gd name="T11" fmla="*/ 68 h 96"/>
                <a:gd name="T12" fmla="*/ 83 w 96"/>
                <a:gd name="T13" fmla="*/ 83 h 96"/>
                <a:gd name="T14" fmla="*/ 68 w 96"/>
                <a:gd name="T15" fmla="*/ 93 h 96"/>
                <a:gd name="T16" fmla="*/ 48 w 96"/>
                <a:gd name="T17" fmla="*/ 96 h 96"/>
                <a:gd name="T18" fmla="*/ 29 w 96"/>
                <a:gd name="T19" fmla="*/ 93 h 96"/>
                <a:gd name="T20" fmla="*/ 14 w 96"/>
                <a:gd name="T21" fmla="*/ 83 h 96"/>
                <a:gd name="T22" fmla="*/ 4 w 96"/>
                <a:gd name="T23" fmla="*/ 68 h 96"/>
                <a:gd name="T24" fmla="*/ 0 w 96"/>
                <a:gd name="T25" fmla="*/ 48 h 96"/>
                <a:gd name="T26" fmla="*/ 4 w 96"/>
                <a:gd name="T27" fmla="*/ 29 h 96"/>
                <a:gd name="T28" fmla="*/ 14 w 96"/>
                <a:gd name="T29" fmla="*/ 14 h 96"/>
                <a:gd name="T30" fmla="*/ 29 w 96"/>
                <a:gd name="T31" fmla="*/ 4 h 96"/>
                <a:gd name="T32" fmla="*/ 48 w 96"/>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0"/>
                  </a:moveTo>
                  <a:lnTo>
                    <a:pt x="68" y="4"/>
                  </a:lnTo>
                  <a:lnTo>
                    <a:pt x="83" y="14"/>
                  </a:lnTo>
                  <a:lnTo>
                    <a:pt x="93" y="29"/>
                  </a:lnTo>
                  <a:lnTo>
                    <a:pt x="96" y="48"/>
                  </a:lnTo>
                  <a:lnTo>
                    <a:pt x="93" y="68"/>
                  </a:lnTo>
                  <a:lnTo>
                    <a:pt x="83" y="83"/>
                  </a:lnTo>
                  <a:lnTo>
                    <a:pt x="68" y="93"/>
                  </a:lnTo>
                  <a:lnTo>
                    <a:pt x="48" y="96"/>
                  </a:lnTo>
                  <a:lnTo>
                    <a:pt x="29" y="93"/>
                  </a:lnTo>
                  <a:lnTo>
                    <a:pt x="14" y="83"/>
                  </a:lnTo>
                  <a:lnTo>
                    <a:pt x="4" y="68"/>
                  </a:lnTo>
                  <a:lnTo>
                    <a:pt x="0" y="48"/>
                  </a:lnTo>
                  <a:lnTo>
                    <a:pt x="4" y="29"/>
                  </a:lnTo>
                  <a:lnTo>
                    <a:pt x="14" y="14"/>
                  </a:lnTo>
                  <a:lnTo>
                    <a:pt x="29" y="4"/>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97">
              <a:extLst>
                <a:ext uri="{FF2B5EF4-FFF2-40B4-BE49-F238E27FC236}">
                  <a16:creationId xmlns:a16="http://schemas.microsoft.com/office/drawing/2014/main" id="{C55D65CF-3E8D-4F73-91AF-F550FE8B3BAD}"/>
                </a:ext>
              </a:extLst>
            </p:cNvPr>
            <p:cNvSpPr>
              <a:spLocks noEditPoints="1"/>
            </p:cNvSpPr>
            <p:nvPr/>
          </p:nvSpPr>
          <p:spPr bwMode="auto">
            <a:xfrm>
              <a:off x="8818563" y="3598863"/>
              <a:ext cx="506413" cy="285750"/>
            </a:xfrm>
            <a:custGeom>
              <a:avLst/>
              <a:gdLst>
                <a:gd name="T0" fmla="*/ 144 w 319"/>
                <a:gd name="T1" fmla="*/ 76 h 180"/>
                <a:gd name="T2" fmla="*/ 127 w 319"/>
                <a:gd name="T3" fmla="*/ 105 h 180"/>
                <a:gd name="T4" fmla="*/ 144 w 319"/>
                <a:gd name="T5" fmla="*/ 132 h 180"/>
                <a:gd name="T6" fmla="*/ 177 w 319"/>
                <a:gd name="T7" fmla="*/ 132 h 180"/>
                <a:gd name="T8" fmla="*/ 192 w 319"/>
                <a:gd name="T9" fmla="*/ 105 h 180"/>
                <a:gd name="T10" fmla="*/ 177 w 319"/>
                <a:gd name="T11" fmla="*/ 76 h 180"/>
                <a:gd name="T12" fmla="*/ 89 w 319"/>
                <a:gd name="T13" fmla="*/ 0 h 180"/>
                <a:gd name="T14" fmla="*/ 114 w 319"/>
                <a:gd name="T15" fmla="*/ 0 h 180"/>
                <a:gd name="T16" fmla="*/ 121 w 319"/>
                <a:gd name="T17" fmla="*/ 2 h 180"/>
                <a:gd name="T18" fmla="*/ 129 w 319"/>
                <a:gd name="T19" fmla="*/ 5 h 180"/>
                <a:gd name="T20" fmla="*/ 135 w 319"/>
                <a:gd name="T21" fmla="*/ 9 h 180"/>
                <a:gd name="T22" fmla="*/ 168 w 319"/>
                <a:gd name="T23" fmla="*/ 36 h 180"/>
                <a:gd name="T24" fmla="*/ 189 w 319"/>
                <a:gd name="T25" fmla="*/ 19 h 180"/>
                <a:gd name="T26" fmla="*/ 208 w 319"/>
                <a:gd name="T27" fmla="*/ 9 h 180"/>
                <a:gd name="T28" fmla="*/ 219 w 319"/>
                <a:gd name="T29" fmla="*/ 21 h 180"/>
                <a:gd name="T30" fmla="*/ 235 w 319"/>
                <a:gd name="T31" fmla="*/ 11 h 180"/>
                <a:gd name="T32" fmla="*/ 244 w 319"/>
                <a:gd name="T33" fmla="*/ 15 h 180"/>
                <a:gd name="T34" fmla="*/ 250 w 319"/>
                <a:gd name="T35" fmla="*/ 17 h 180"/>
                <a:gd name="T36" fmla="*/ 273 w 319"/>
                <a:gd name="T37" fmla="*/ 34 h 180"/>
                <a:gd name="T38" fmla="*/ 302 w 319"/>
                <a:gd name="T39" fmla="*/ 76 h 180"/>
                <a:gd name="T40" fmla="*/ 319 w 319"/>
                <a:gd name="T41" fmla="*/ 142 h 180"/>
                <a:gd name="T42" fmla="*/ 283 w 319"/>
                <a:gd name="T43" fmla="*/ 147 h 180"/>
                <a:gd name="T44" fmla="*/ 269 w 319"/>
                <a:gd name="T45" fmla="*/ 92 h 180"/>
                <a:gd name="T46" fmla="*/ 273 w 319"/>
                <a:gd name="T47" fmla="*/ 149 h 180"/>
                <a:gd name="T48" fmla="*/ 240 w 319"/>
                <a:gd name="T49" fmla="*/ 163 h 180"/>
                <a:gd name="T50" fmla="*/ 231 w 319"/>
                <a:gd name="T51" fmla="*/ 169 h 180"/>
                <a:gd name="T52" fmla="*/ 216 w 319"/>
                <a:gd name="T53" fmla="*/ 180 h 180"/>
                <a:gd name="T54" fmla="*/ 189 w 319"/>
                <a:gd name="T55" fmla="*/ 147 h 180"/>
                <a:gd name="T56" fmla="*/ 168 w 319"/>
                <a:gd name="T57" fmla="*/ 140 h 180"/>
                <a:gd name="T58" fmla="*/ 160 w 319"/>
                <a:gd name="T59" fmla="*/ 147 h 180"/>
                <a:gd name="T60" fmla="*/ 152 w 319"/>
                <a:gd name="T61" fmla="*/ 140 h 180"/>
                <a:gd name="T62" fmla="*/ 133 w 319"/>
                <a:gd name="T63" fmla="*/ 147 h 180"/>
                <a:gd name="T64" fmla="*/ 104 w 319"/>
                <a:gd name="T65" fmla="*/ 180 h 180"/>
                <a:gd name="T66" fmla="*/ 89 w 319"/>
                <a:gd name="T67" fmla="*/ 169 h 180"/>
                <a:gd name="T68" fmla="*/ 81 w 319"/>
                <a:gd name="T69" fmla="*/ 163 h 180"/>
                <a:gd name="T70" fmla="*/ 50 w 319"/>
                <a:gd name="T71" fmla="*/ 149 h 180"/>
                <a:gd name="T72" fmla="*/ 45 w 319"/>
                <a:gd name="T73" fmla="*/ 115 h 180"/>
                <a:gd name="T74" fmla="*/ 22 w 319"/>
                <a:gd name="T75" fmla="*/ 144 h 180"/>
                <a:gd name="T76" fmla="*/ 8 w 319"/>
                <a:gd name="T77" fmla="*/ 103 h 180"/>
                <a:gd name="T78" fmla="*/ 29 w 319"/>
                <a:gd name="T79" fmla="*/ 48 h 180"/>
                <a:gd name="T80" fmla="*/ 64 w 319"/>
                <a:gd name="T81" fmla="*/ 13 h 180"/>
                <a:gd name="T82" fmla="*/ 81 w 319"/>
                <a:gd name="T83" fmla="*/ 4 h 180"/>
                <a:gd name="T84" fmla="*/ 89 w 319"/>
                <a:gd name="T8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9" h="180">
                  <a:moveTo>
                    <a:pt x="160" y="71"/>
                  </a:moveTo>
                  <a:lnTo>
                    <a:pt x="144" y="76"/>
                  </a:lnTo>
                  <a:lnTo>
                    <a:pt x="131" y="88"/>
                  </a:lnTo>
                  <a:lnTo>
                    <a:pt x="127" y="105"/>
                  </a:lnTo>
                  <a:lnTo>
                    <a:pt x="131" y="121"/>
                  </a:lnTo>
                  <a:lnTo>
                    <a:pt x="144" y="132"/>
                  </a:lnTo>
                  <a:lnTo>
                    <a:pt x="160" y="138"/>
                  </a:lnTo>
                  <a:lnTo>
                    <a:pt x="177" y="132"/>
                  </a:lnTo>
                  <a:lnTo>
                    <a:pt x="189" y="121"/>
                  </a:lnTo>
                  <a:lnTo>
                    <a:pt x="192" y="105"/>
                  </a:lnTo>
                  <a:lnTo>
                    <a:pt x="189" y="88"/>
                  </a:lnTo>
                  <a:lnTo>
                    <a:pt x="177" y="76"/>
                  </a:lnTo>
                  <a:lnTo>
                    <a:pt x="160" y="71"/>
                  </a:lnTo>
                  <a:close/>
                  <a:moveTo>
                    <a:pt x="89" y="0"/>
                  </a:moveTo>
                  <a:lnTo>
                    <a:pt x="102" y="11"/>
                  </a:lnTo>
                  <a:lnTo>
                    <a:pt x="114" y="0"/>
                  </a:lnTo>
                  <a:lnTo>
                    <a:pt x="118" y="0"/>
                  </a:lnTo>
                  <a:lnTo>
                    <a:pt x="121" y="2"/>
                  </a:lnTo>
                  <a:lnTo>
                    <a:pt x="125" y="4"/>
                  </a:lnTo>
                  <a:lnTo>
                    <a:pt x="129" y="5"/>
                  </a:lnTo>
                  <a:lnTo>
                    <a:pt x="133" y="7"/>
                  </a:lnTo>
                  <a:lnTo>
                    <a:pt x="135" y="9"/>
                  </a:lnTo>
                  <a:lnTo>
                    <a:pt x="152" y="21"/>
                  </a:lnTo>
                  <a:lnTo>
                    <a:pt x="168" y="36"/>
                  </a:lnTo>
                  <a:lnTo>
                    <a:pt x="177" y="28"/>
                  </a:lnTo>
                  <a:lnTo>
                    <a:pt x="189" y="19"/>
                  </a:lnTo>
                  <a:lnTo>
                    <a:pt x="200" y="13"/>
                  </a:lnTo>
                  <a:lnTo>
                    <a:pt x="208" y="9"/>
                  </a:lnTo>
                  <a:lnTo>
                    <a:pt x="208" y="9"/>
                  </a:lnTo>
                  <a:lnTo>
                    <a:pt x="219" y="21"/>
                  </a:lnTo>
                  <a:lnTo>
                    <a:pt x="231" y="9"/>
                  </a:lnTo>
                  <a:lnTo>
                    <a:pt x="235" y="11"/>
                  </a:lnTo>
                  <a:lnTo>
                    <a:pt x="239" y="13"/>
                  </a:lnTo>
                  <a:lnTo>
                    <a:pt x="244" y="15"/>
                  </a:lnTo>
                  <a:lnTo>
                    <a:pt x="248" y="17"/>
                  </a:lnTo>
                  <a:lnTo>
                    <a:pt x="250" y="17"/>
                  </a:lnTo>
                  <a:lnTo>
                    <a:pt x="252" y="19"/>
                  </a:lnTo>
                  <a:lnTo>
                    <a:pt x="273" y="34"/>
                  </a:lnTo>
                  <a:lnTo>
                    <a:pt x="288" y="53"/>
                  </a:lnTo>
                  <a:lnTo>
                    <a:pt x="302" y="76"/>
                  </a:lnTo>
                  <a:lnTo>
                    <a:pt x="312" y="105"/>
                  </a:lnTo>
                  <a:lnTo>
                    <a:pt x="319" y="142"/>
                  </a:lnTo>
                  <a:lnTo>
                    <a:pt x="298" y="144"/>
                  </a:lnTo>
                  <a:lnTo>
                    <a:pt x="283" y="147"/>
                  </a:lnTo>
                  <a:lnTo>
                    <a:pt x="275" y="115"/>
                  </a:lnTo>
                  <a:lnTo>
                    <a:pt x="269" y="92"/>
                  </a:lnTo>
                  <a:lnTo>
                    <a:pt x="269" y="121"/>
                  </a:lnTo>
                  <a:lnTo>
                    <a:pt x="273" y="149"/>
                  </a:lnTo>
                  <a:lnTo>
                    <a:pt x="254" y="155"/>
                  </a:lnTo>
                  <a:lnTo>
                    <a:pt x="240" y="163"/>
                  </a:lnTo>
                  <a:lnTo>
                    <a:pt x="233" y="167"/>
                  </a:lnTo>
                  <a:lnTo>
                    <a:pt x="231" y="169"/>
                  </a:lnTo>
                  <a:lnTo>
                    <a:pt x="223" y="174"/>
                  </a:lnTo>
                  <a:lnTo>
                    <a:pt x="216" y="180"/>
                  </a:lnTo>
                  <a:lnTo>
                    <a:pt x="202" y="161"/>
                  </a:lnTo>
                  <a:lnTo>
                    <a:pt x="189" y="147"/>
                  </a:lnTo>
                  <a:lnTo>
                    <a:pt x="175" y="142"/>
                  </a:lnTo>
                  <a:lnTo>
                    <a:pt x="168" y="140"/>
                  </a:lnTo>
                  <a:lnTo>
                    <a:pt x="168" y="140"/>
                  </a:lnTo>
                  <a:lnTo>
                    <a:pt x="160" y="147"/>
                  </a:lnTo>
                  <a:lnTo>
                    <a:pt x="152" y="140"/>
                  </a:lnTo>
                  <a:lnTo>
                    <a:pt x="152" y="140"/>
                  </a:lnTo>
                  <a:lnTo>
                    <a:pt x="144" y="142"/>
                  </a:lnTo>
                  <a:lnTo>
                    <a:pt x="133" y="147"/>
                  </a:lnTo>
                  <a:lnTo>
                    <a:pt x="118" y="161"/>
                  </a:lnTo>
                  <a:lnTo>
                    <a:pt x="104" y="180"/>
                  </a:lnTo>
                  <a:lnTo>
                    <a:pt x="96" y="174"/>
                  </a:lnTo>
                  <a:lnTo>
                    <a:pt x="89" y="169"/>
                  </a:lnTo>
                  <a:lnTo>
                    <a:pt x="89" y="167"/>
                  </a:lnTo>
                  <a:lnTo>
                    <a:pt x="81" y="163"/>
                  </a:lnTo>
                  <a:lnTo>
                    <a:pt x="70" y="157"/>
                  </a:lnTo>
                  <a:lnTo>
                    <a:pt x="50" y="149"/>
                  </a:lnTo>
                  <a:lnTo>
                    <a:pt x="50" y="90"/>
                  </a:lnTo>
                  <a:lnTo>
                    <a:pt x="45" y="115"/>
                  </a:lnTo>
                  <a:lnTo>
                    <a:pt x="39" y="147"/>
                  </a:lnTo>
                  <a:lnTo>
                    <a:pt x="22" y="144"/>
                  </a:lnTo>
                  <a:lnTo>
                    <a:pt x="0" y="142"/>
                  </a:lnTo>
                  <a:lnTo>
                    <a:pt x="8" y="103"/>
                  </a:lnTo>
                  <a:lnTo>
                    <a:pt x="18" y="73"/>
                  </a:lnTo>
                  <a:lnTo>
                    <a:pt x="29" y="48"/>
                  </a:lnTo>
                  <a:lnTo>
                    <a:pt x="45" y="28"/>
                  </a:lnTo>
                  <a:lnTo>
                    <a:pt x="64" y="13"/>
                  </a:lnTo>
                  <a:lnTo>
                    <a:pt x="73" y="7"/>
                  </a:lnTo>
                  <a:lnTo>
                    <a:pt x="81" y="4"/>
                  </a:lnTo>
                  <a:lnTo>
                    <a:pt x="89" y="0"/>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53" name="Slide Number Placeholder 19">
            <a:extLst>
              <a:ext uri="{FF2B5EF4-FFF2-40B4-BE49-F238E27FC236}">
                <a16:creationId xmlns:a16="http://schemas.microsoft.com/office/drawing/2014/main" id="{A9366EC3-3C82-4169-B307-27AEC952C687}"/>
              </a:ext>
              <a:ext uri="{C183D7F6-B498-43B3-948B-1728B52AA6E4}">
                <adec:decorative xmlns:adec="http://schemas.microsoft.com/office/drawing/2017/decorative" val="0"/>
              </a:ext>
            </a:extLst>
          </p:cNvPr>
          <p:cNvSpPr txBox="1">
            <a:spLocks/>
          </p:cNvSpPr>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AEA0E0-5CC6-4BD0-905C-A0021E419432}" type="slidenum">
              <a:rPr lang="en-GB" smtClean="0"/>
              <a:pPr/>
              <a:t>4</a:t>
            </a:fld>
            <a:endParaRPr lang="en-GB" dirty="0"/>
          </a:p>
        </p:txBody>
      </p:sp>
      <p:pic>
        <p:nvPicPr>
          <p:cNvPr id="55" name="Picture 54" descr="Align icon">
            <a:extLst>
              <a:ext uri="{FF2B5EF4-FFF2-40B4-BE49-F238E27FC236}">
                <a16:creationId xmlns:a16="http://schemas.microsoft.com/office/drawing/2014/main" id="{28DA257F-B06A-48C3-8383-8AD444848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58" y="99519"/>
            <a:ext cx="846000" cy="846000"/>
          </a:xfrm>
          <a:prstGeom prst="rect">
            <a:avLst/>
          </a:prstGeom>
        </p:spPr>
      </p:pic>
    </p:spTree>
    <p:extLst>
      <p:ext uri="{BB962C8B-B14F-4D97-AF65-F5344CB8AC3E}">
        <p14:creationId xmlns:p14="http://schemas.microsoft.com/office/powerpoint/2010/main" val="420245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543" y="341074"/>
            <a:ext cx="4543425" cy="377223"/>
          </a:xfrm>
        </p:spPr>
        <p:txBody>
          <a:bodyPr>
            <a:noAutofit/>
          </a:bodyPr>
          <a:lstStyle/>
          <a:p>
            <a:pPr>
              <a:spcBef>
                <a:spcPts val="0"/>
              </a:spcBef>
              <a:buClr>
                <a:schemeClr val="accent2"/>
              </a:buClr>
              <a:buSzPts val="1800"/>
            </a:pPr>
            <a:r>
              <a:rPr lang="en-AU" sz="2800" b="1" dirty="0">
                <a:solidFill>
                  <a:srgbClr val="3E2C56"/>
                </a:solidFill>
                <a:latin typeface="Arial" panose="020B0604020202020204" pitchFamily="34" charset="0"/>
                <a:ea typeface="+mn-ea"/>
                <a:cs typeface="Arial" panose="020B0604020202020204" pitchFamily="34" charset="0"/>
              </a:rPr>
              <a:t>The Finance Pro</a:t>
            </a:r>
          </a:p>
        </p:txBody>
      </p:sp>
      <p:sp>
        <p:nvSpPr>
          <p:cNvPr id="23" name="TextBox 22"/>
          <p:cNvSpPr txBox="1"/>
          <p:nvPr/>
        </p:nvSpPr>
        <p:spPr>
          <a:xfrm>
            <a:off x="752932" y="876525"/>
            <a:ext cx="5056523" cy="4890727"/>
          </a:xfrm>
          <a:prstGeom prst="rect">
            <a:avLst/>
          </a:prstGeom>
          <a:noFill/>
          <a:ln>
            <a:noFill/>
          </a:ln>
        </p:spPr>
        <p:txBody>
          <a:bodyPr wrap="square" lIns="0" tIns="0" rIns="0" bIns="0" rtlCol="0" anchor="t" anchorCtr="0">
            <a:noAutofit/>
          </a:bodyPr>
          <a:lstStyle/>
          <a:p>
            <a:pPr marL="1080770" indent="-185420">
              <a:spcAft>
                <a:spcPts val="300"/>
              </a:spcAft>
            </a:pPr>
            <a:r>
              <a:rPr lang="en-AU" sz="1400" b="1" i="1" dirty="0">
                <a:solidFill>
                  <a:srgbClr val="00A88F"/>
                </a:solidFill>
                <a:latin typeface="Arial" panose="020B0604020202020204" pitchFamily="34" charset="0"/>
                <a:cs typeface="Arial" panose="020B0604020202020204" pitchFamily="34" charset="0"/>
              </a:rPr>
              <a:t>A little about me:</a:t>
            </a:r>
            <a:endParaRPr lang="en-US" sz="1400" dirty="0">
              <a:solidFill>
                <a:srgbClr val="00A88F"/>
              </a:solidFill>
              <a:latin typeface="Arial" panose="020B0604020202020204" pitchFamily="34" charset="0"/>
              <a:cs typeface="Arial" panose="020B0604020202020204" pitchFamily="34" charset="0"/>
            </a:endParaRPr>
          </a:p>
          <a:p>
            <a:pPr marL="1080770" indent="-18542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I bring a numbers lens to what I do, it's my language</a:t>
            </a:r>
          </a:p>
          <a:p>
            <a:pPr marL="1080770" indent="-18542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You'll often experience me erring on the side of resistance to change and being risk averse</a:t>
            </a:r>
          </a:p>
          <a:p>
            <a:pPr marL="1080770" indent="-18542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Don’t give me big ideas without a strong case to support it</a:t>
            </a:r>
            <a:endParaRPr lang="en-US" sz="1100" dirty="0">
              <a:latin typeface="Arial" panose="020B0604020202020204" pitchFamily="34" charset="0"/>
              <a:cs typeface="Arial" panose="020B0604020202020204" pitchFamily="34" charset="0"/>
            </a:endParaRPr>
          </a:p>
          <a:p>
            <a:pPr marL="1080770" indent="-185420">
              <a:spcAft>
                <a:spcPts val="300"/>
              </a:spcAft>
            </a:pPr>
            <a:endParaRPr lang="en-AU" sz="1050" dirty="0">
              <a:latin typeface="Arial" panose="020B0604020202020204" pitchFamily="34" charset="0"/>
              <a:cs typeface="Arial" panose="020B0604020202020204" pitchFamily="34" charset="0"/>
            </a:endParaRPr>
          </a:p>
          <a:p>
            <a:pPr marL="184150" indent="-184150">
              <a:spcAft>
                <a:spcPts val="300"/>
              </a:spcAft>
            </a:pPr>
            <a:r>
              <a:rPr lang="en-AU" sz="1400" b="1" i="1" dirty="0">
                <a:solidFill>
                  <a:srgbClr val="00A88F"/>
                </a:solidFill>
                <a:latin typeface="Arial" panose="020B0604020202020204" pitchFamily="34" charset="0"/>
                <a:cs typeface="Arial" panose="020B0604020202020204" pitchFamily="34" charset="0"/>
              </a:rPr>
              <a:t>What does success look like?</a:t>
            </a:r>
          </a:p>
          <a:p>
            <a:pPr marL="184150" indent="-1841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Quantitative – on time, on budget</a:t>
            </a:r>
          </a:p>
          <a:p>
            <a:pPr marL="184150" indent="-1841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Qualitative – no mistakes, my reputation is enhanced by the translation of my thinking to other stakeholders</a:t>
            </a:r>
          </a:p>
          <a:p>
            <a:pPr>
              <a:spcAft>
                <a:spcPts val="300"/>
              </a:spcAft>
            </a:pPr>
            <a:endParaRPr lang="en-AU" sz="1050" dirty="0">
              <a:latin typeface="Arial" panose="020B0604020202020204" pitchFamily="34" charset="0"/>
              <a:cs typeface="Arial" panose="020B0604020202020204" pitchFamily="34" charset="0"/>
            </a:endParaRPr>
          </a:p>
          <a:p>
            <a:pPr marL="143510" indent="-143510">
              <a:spcAft>
                <a:spcPts val="300"/>
              </a:spcAft>
            </a:pPr>
            <a:r>
              <a:rPr lang="en-AU" sz="1400" b="1" i="1" dirty="0">
                <a:solidFill>
                  <a:srgbClr val="00A88F"/>
                </a:solidFill>
                <a:latin typeface="Arial" panose="020B0604020202020204" pitchFamily="34" charset="0"/>
                <a:cs typeface="Arial" panose="020B0604020202020204" pitchFamily="34" charset="0"/>
              </a:rPr>
              <a:t>And how I think, feel and act:</a:t>
            </a:r>
            <a:endParaRPr lang="en-AU" sz="1400" dirty="0">
              <a:solidFill>
                <a:srgbClr val="00A88F"/>
              </a:solidFill>
              <a:latin typeface="Arial" panose="020B0604020202020204" pitchFamily="34" charset="0"/>
              <a:cs typeface="Arial" panose="020B0604020202020204" pitchFamily="34" charset="0"/>
            </a:endParaRPr>
          </a:p>
          <a:p>
            <a:pPr marL="143510" indent="-143510">
              <a:spcAft>
                <a:spcPts val="300"/>
              </a:spcAft>
            </a:pPr>
            <a:r>
              <a:rPr lang="en-AU" sz="1100" b="1" dirty="0">
                <a:latin typeface="Arial" panose="020B0604020202020204" pitchFamily="34" charset="0"/>
                <a:cs typeface="Arial" panose="020B0604020202020204" pitchFamily="34" charset="0"/>
              </a:rPr>
              <a:t>Think</a:t>
            </a:r>
            <a:r>
              <a:rPr lang="en-AU" sz="1100" dirty="0">
                <a:latin typeface="Arial" panose="020B0604020202020204" pitchFamily="34" charset="0"/>
                <a:cs typeface="Arial" panose="020B0604020202020204" pitchFamily="34" charset="0"/>
              </a:rPr>
              <a:t> -  “I want to be a good public sector citizen” – I do that through achieving performance goals for me and the organisation</a:t>
            </a:r>
          </a:p>
          <a:p>
            <a:pPr marL="143510" indent="-143510">
              <a:spcAft>
                <a:spcPts val="300"/>
              </a:spcAft>
            </a:pPr>
            <a:r>
              <a:rPr lang="en-AU" sz="1100" b="1" dirty="0">
                <a:latin typeface="Arial" panose="020B0604020202020204" pitchFamily="34" charset="0"/>
                <a:cs typeface="Arial" panose="020B0604020202020204" pitchFamily="34" charset="0"/>
              </a:rPr>
              <a:t>Feel</a:t>
            </a:r>
            <a:r>
              <a:rPr lang="en-AU" sz="1100" dirty="0">
                <a:latin typeface="Arial" panose="020B0604020202020204" pitchFamily="34" charset="0"/>
                <a:cs typeface="Arial" panose="020B0604020202020204" pitchFamily="34" charset="0"/>
              </a:rPr>
              <a:t>  - “Confident that if we get the numbers right everything else will follow so help me tell that story well and achieve it”</a:t>
            </a:r>
          </a:p>
          <a:p>
            <a:pPr marL="143510" indent="-143510">
              <a:spcAft>
                <a:spcPts val="300"/>
              </a:spcAft>
            </a:pPr>
            <a:r>
              <a:rPr lang="en-AU" sz="1100" b="1" dirty="0">
                <a:latin typeface="Arial" panose="020B0604020202020204" pitchFamily="34" charset="0"/>
                <a:cs typeface="Arial" panose="020B0604020202020204" pitchFamily="34" charset="0"/>
              </a:rPr>
              <a:t>Do</a:t>
            </a:r>
            <a:r>
              <a:rPr lang="en-AU" sz="1100" dirty="0">
                <a:latin typeface="Arial" panose="020B0604020202020204" pitchFamily="34" charset="0"/>
                <a:cs typeface="Arial" panose="020B0604020202020204" pitchFamily="34" charset="0"/>
              </a:rPr>
              <a:t> - “I rely on my systems to maintain predictability and control”</a:t>
            </a:r>
          </a:p>
          <a:p>
            <a:pPr marL="143510" indent="-143510">
              <a:spcAft>
                <a:spcPts val="300"/>
              </a:spcAft>
            </a:pPr>
            <a:endParaRPr lang="en-AU" sz="1050" dirty="0">
              <a:latin typeface="Arial" panose="020B0604020202020204" pitchFamily="34" charset="0"/>
              <a:cs typeface="Arial" panose="020B0604020202020204" pitchFamily="34" charset="0"/>
            </a:endParaRPr>
          </a:p>
          <a:p>
            <a:pPr indent="-109855">
              <a:spcAft>
                <a:spcPts val="300"/>
              </a:spcAft>
            </a:pPr>
            <a:r>
              <a:rPr lang="en-AU" sz="1400" b="1" i="1" dirty="0">
                <a:solidFill>
                  <a:srgbClr val="00A88F"/>
                </a:solidFill>
                <a:latin typeface="Arial" panose="020B0604020202020204" pitchFamily="34" charset="0"/>
                <a:cs typeface="Arial" panose="020B0604020202020204" pitchFamily="34" charset="0"/>
              </a:rPr>
              <a:t>In the context of telling a story to me I need:</a:t>
            </a:r>
          </a:p>
          <a:p>
            <a:pPr marL="171450" indent="-1714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To see how the data translates to outcomes/impacts</a:t>
            </a:r>
          </a:p>
          <a:p>
            <a:pPr marL="171450" indent="-1714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For you to appreciate our context and make a call on what is pragmatic and practical – nothing abstract please</a:t>
            </a:r>
          </a:p>
          <a:p>
            <a:pPr marL="171450" indent="-1714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A transparent and high-quality argument for change</a:t>
            </a:r>
          </a:p>
        </p:txBody>
      </p:sp>
      <p:sp>
        <p:nvSpPr>
          <p:cNvPr id="6" name="TextBox 5">
            <a:extLst>
              <a:ext uri="{FF2B5EF4-FFF2-40B4-BE49-F238E27FC236}">
                <a16:creationId xmlns:a16="http://schemas.microsoft.com/office/drawing/2014/main" id="{263C5B7E-E545-4459-A7F4-6AA2F9412D1D}"/>
              </a:ext>
            </a:extLst>
          </p:cNvPr>
          <p:cNvSpPr txBox="1"/>
          <p:nvPr/>
        </p:nvSpPr>
        <p:spPr>
          <a:xfrm>
            <a:off x="6266468" y="760042"/>
            <a:ext cx="5007049" cy="4937691"/>
          </a:xfrm>
          <a:prstGeom prst="rect">
            <a:avLst/>
          </a:prstGeom>
          <a:noFill/>
          <a:ln>
            <a:noFill/>
          </a:ln>
        </p:spPr>
        <p:txBody>
          <a:bodyPr wrap="square" lIns="0" tIns="0" rIns="0" bIns="0" rtlCol="0" anchor="t" anchorCtr="0">
            <a:noAutofit/>
          </a:bodyPr>
          <a:lstStyle/>
          <a:p>
            <a:pPr marL="1080770" indent="-185420">
              <a:spcAft>
                <a:spcPts val="300"/>
              </a:spcAft>
            </a:pPr>
            <a:r>
              <a:rPr lang="en-AU" sz="1400" b="1" i="1" dirty="0">
                <a:solidFill>
                  <a:srgbClr val="00A88F"/>
                </a:solidFill>
                <a:latin typeface="Arial" panose="020B0604020202020204" pitchFamily="34" charset="0"/>
                <a:cs typeface="Arial" panose="020B0604020202020204" pitchFamily="34" charset="0"/>
              </a:rPr>
              <a:t>A little about me:</a:t>
            </a:r>
            <a:endParaRPr lang="en-US" sz="1400" dirty="0">
              <a:solidFill>
                <a:srgbClr val="00A88F"/>
              </a:solidFill>
              <a:latin typeface="Arial" panose="020B0604020202020204" pitchFamily="34" charset="0"/>
              <a:cs typeface="Arial" panose="020B0604020202020204" pitchFamily="34" charset="0"/>
            </a:endParaRPr>
          </a:p>
          <a:p>
            <a:pPr marL="1080770" lvl="4" indent="-18542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I’m excited by the prospect of growing something sustainable</a:t>
            </a:r>
            <a:r>
              <a:rPr lang="en-US" sz="1100" dirty="0">
                <a:latin typeface="Arial" panose="020B0604020202020204" pitchFamily="34" charset="0"/>
                <a:cs typeface="Arial" panose="020B0604020202020204" pitchFamily="34" charset="0"/>
              </a:rPr>
              <a:t> </a:t>
            </a:r>
          </a:p>
          <a:p>
            <a:pPr marL="1080770" lvl="3" indent="-18542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My commitment is to the public sector and our role to build vibrant cities and communities</a:t>
            </a:r>
            <a:r>
              <a:rPr lang="en-US" sz="1100" dirty="0">
                <a:latin typeface="Arial" panose="020B0604020202020204" pitchFamily="34" charset="0"/>
                <a:cs typeface="Arial" panose="020B0604020202020204" pitchFamily="34" charset="0"/>
              </a:rPr>
              <a:t> for our citizens</a:t>
            </a:r>
          </a:p>
          <a:p>
            <a:pPr marL="1080770" lvl="3" indent="-18542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I’m relationship driven, value the importance of partnerships</a:t>
            </a:r>
          </a:p>
          <a:p>
            <a:pPr marL="1080770" indent="-185420">
              <a:spcAft>
                <a:spcPts val="300"/>
              </a:spcAft>
            </a:pPr>
            <a:endParaRPr lang="en-AU" sz="1050" dirty="0">
              <a:latin typeface="Arial" panose="020B0604020202020204" pitchFamily="34" charset="0"/>
              <a:cs typeface="Arial" panose="020B0604020202020204" pitchFamily="34" charset="0"/>
            </a:endParaRPr>
          </a:p>
          <a:p>
            <a:pPr marL="184150" indent="-184150">
              <a:spcAft>
                <a:spcPts val="300"/>
              </a:spcAft>
            </a:pPr>
            <a:r>
              <a:rPr lang="en-AU" sz="1400" b="1" i="1" dirty="0">
                <a:solidFill>
                  <a:srgbClr val="00A88F"/>
                </a:solidFill>
                <a:latin typeface="Arial" panose="020B0604020202020204" pitchFamily="34" charset="0"/>
                <a:cs typeface="Arial" panose="020B0604020202020204" pitchFamily="34" charset="0"/>
              </a:rPr>
              <a:t>What does success look like?</a:t>
            </a:r>
          </a:p>
          <a:p>
            <a:pPr marL="184150" indent="-1841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Drive toward longer-term impact e.g. improved customer outcomes</a:t>
            </a:r>
          </a:p>
          <a:p>
            <a:pPr marL="184150" indent="-1841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Successful application of new ways of working and new approaches to solving business problems</a:t>
            </a:r>
          </a:p>
          <a:p>
            <a:pPr>
              <a:spcAft>
                <a:spcPts val="300"/>
              </a:spcAft>
            </a:pPr>
            <a:endParaRPr lang="en-AU" sz="1050" dirty="0">
              <a:latin typeface="Arial" panose="020B0604020202020204" pitchFamily="34" charset="0"/>
              <a:cs typeface="Arial" panose="020B0604020202020204" pitchFamily="34" charset="0"/>
            </a:endParaRPr>
          </a:p>
          <a:p>
            <a:pPr marL="143510" indent="-143510">
              <a:spcAft>
                <a:spcPts val="300"/>
              </a:spcAft>
            </a:pPr>
            <a:r>
              <a:rPr lang="en-AU" sz="1400" b="1" i="1" dirty="0">
                <a:solidFill>
                  <a:srgbClr val="00A88F"/>
                </a:solidFill>
                <a:latin typeface="Arial" panose="020B0604020202020204" pitchFamily="34" charset="0"/>
                <a:cs typeface="Arial" panose="020B0604020202020204" pitchFamily="34" charset="0"/>
              </a:rPr>
              <a:t>And how I think, feel and act:</a:t>
            </a:r>
            <a:endParaRPr lang="en-AU" sz="1400" b="1" dirty="0">
              <a:solidFill>
                <a:srgbClr val="00A88F"/>
              </a:solidFill>
              <a:latin typeface="Arial" panose="020B0604020202020204" pitchFamily="34" charset="0"/>
              <a:cs typeface="Arial" panose="020B0604020202020204" pitchFamily="34" charset="0"/>
            </a:endParaRPr>
          </a:p>
          <a:p>
            <a:pPr marL="143510" indent="-143510">
              <a:spcAft>
                <a:spcPts val="300"/>
              </a:spcAft>
            </a:pPr>
            <a:r>
              <a:rPr lang="en-AU" sz="1100" b="1" dirty="0">
                <a:latin typeface="Arial" panose="020B0604020202020204" pitchFamily="34" charset="0"/>
                <a:cs typeface="Arial" panose="020B0604020202020204" pitchFamily="34" charset="0"/>
              </a:rPr>
              <a:t>Think</a:t>
            </a:r>
            <a:r>
              <a:rPr lang="en-AU" sz="1100" dirty="0">
                <a:latin typeface="Arial" panose="020B0604020202020204" pitchFamily="34" charset="0"/>
                <a:cs typeface="Arial" panose="020B0604020202020204" pitchFamily="34" charset="0"/>
              </a:rPr>
              <a:t> – “I’m always thinking about the big picture and what we need to do now to prepare for the future”  - give me a strong point of view that steps back from that future to today </a:t>
            </a:r>
          </a:p>
          <a:p>
            <a:pPr marL="143510" indent="-143510">
              <a:spcAft>
                <a:spcPts val="300"/>
              </a:spcAft>
            </a:pPr>
            <a:r>
              <a:rPr lang="en-AU" sz="1100" b="1" dirty="0">
                <a:latin typeface="Arial" panose="020B0604020202020204" pitchFamily="34" charset="0"/>
                <a:cs typeface="Arial" panose="020B0604020202020204" pitchFamily="34" charset="0"/>
              </a:rPr>
              <a:t>Feel</a:t>
            </a:r>
            <a:r>
              <a:rPr lang="en-AU" sz="1100" dirty="0">
                <a:latin typeface="Arial" panose="020B0604020202020204" pitchFamily="34" charset="0"/>
                <a:cs typeface="Arial" panose="020B0604020202020204" pitchFamily="34" charset="0"/>
              </a:rPr>
              <a:t> – “I want to feel connected to the organisation and its communities and know I am making a difference”</a:t>
            </a:r>
          </a:p>
          <a:p>
            <a:pPr marL="143510" indent="-143510">
              <a:spcAft>
                <a:spcPts val="300"/>
              </a:spcAft>
            </a:pPr>
            <a:r>
              <a:rPr lang="en-AU" sz="1100" b="1" dirty="0">
                <a:latin typeface="Arial" panose="020B0604020202020204" pitchFamily="34" charset="0"/>
                <a:cs typeface="Arial" panose="020B0604020202020204" pitchFamily="34" charset="0"/>
              </a:rPr>
              <a:t>Do</a:t>
            </a:r>
            <a:r>
              <a:rPr lang="en-AU" sz="1100" dirty="0">
                <a:latin typeface="Arial" panose="020B0604020202020204" pitchFamily="34" charset="0"/>
                <a:cs typeface="Arial" panose="020B0604020202020204" pitchFamily="34" charset="0"/>
              </a:rPr>
              <a:t> – “I’m able to build organisations so they’re flourishing systems of people, process and technology – impact is what matters“ </a:t>
            </a:r>
          </a:p>
          <a:p>
            <a:pPr marL="143510" indent="-143510">
              <a:spcAft>
                <a:spcPts val="300"/>
              </a:spcAft>
            </a:pPr>
            <a:endParaRPr lang="en-AU" sz="1400" b="1" i="1" dirty="0">
              <a:solidFill>
                <a:srgbClr val="00A88F"/>
              </a:solidFill>
              <a:latin typeface="Arial" panose="020B0604020202020204" pitchFamily="34" charset="0"/>
              <a:cs typeface="Arial" panose="020B0604020202020204" pitchFamily="34" charset="0"/>
            </a:endParaRPr>
          </a:p>
          <a:p>
            <a:pPr indent="-109855">
              <a:spcAft>
                <a:spcPts val="300"/>
              </a:spcAft>
            </a:pPr>
            <a:r>
              <a:rPr lang="en-AU" sz="1400" b="1" i="1" dirty="0">
                <a:solidFill>
                  <a:srgbClr val="00A88F"/>
                </a:solidFill>
                <a:latin typeface="Arial" panose="020B0604020202020204" pitchFamily="34" charset="0"/>
                <a:cs typeface="Arial" panose="020B0604020202020204" pitchFamily="34" charset="0"/>
              </a:rPr>
              <a:t>In the context of telling a story to me I need</a:t>
            </a:r>
            <a:r>
              <a:rPr lang="en-AU" sz="1050" b="1" i="1" dirty="0">
                <a:solidFill>
                  <a:srgbClr val="007361"/>
                </a:solidFill>
                <a:latin typeface="Arial" panose="020B0604020202020204" pitchFamily="34" charset="0"/>
                <a:cs typeface="Arial" panose="020B0604020202020204" pitchFamily="34" charset="0"/>
              </a:rPr>
              <a:t>:</a:t>
            </a:r>
          </a:p>
          <a:p>
            <a:pPr marL="171450" indent="-1714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Ideas and insight of the trends that impact us and our performance and to see how they translate into how we create public value</a:t>
            </a:r>
          </a:p>
          <a:p>
            <a:pPr marL="171450" indent="-1714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Flexibility in your thinking and approaches so we can debate</a:t>
            </a:r>
          </a:p>
          <a:p>
            <a:pPr marL="171450" indent="-171450">
              <a:spcAft>
                <a:spcPts val="300"/>
              </a:spcAft>
              <a:buFont typeface="Wingdings" panose="05000000000000000000" pitchFamily="2" charset="2"/>
              <a:buChar char="§"/>
            </a:pPr>
            <a:r>
              <a:rPr lang="en-AU" sz="1100" dirty="0">
                <a:latin typeface="Arial" panose="020B0604020202020204" pitchFamily="34" charset="0"/>
                <a:cs typeface="Arial" panose="020B0604020202020204" pitchFamily="34" charset="0"/>
              </a:rPr>
              <a:t>Big picture context and how our views fit into that</a:t>
            </a:r>
          </a:p>
        </p:txBody>
      </p:sp>
      <p:grpSp>
        <p:nvGrpSpPr>
          <p:cNvPr id="17" name="Group 145">
            <a:extLst>
              <a:ext uri="{FF2B5EF4-FFF2-40B4-BE49-F238E27FC236}">
                <a16:creationId xmlns:a16="http://schemas.microsoft.com/office/drawing/2014/main" id="{9F03C289-F21D-42E4-B133-7C8A859009DF}"/>
              </a:ext>
              <a:ext uri="{C183D7F6-B498-43B3-948B-1728B52AA6E4}">
                <adec:decorative xmlns:adec="http://schemas.microsoft.com/office/drawing/2017/decorative" val="1"/>
              </a:ext>
            </a:extLst>
          </p:cNvPr>
          <p:cNvGrpSpPr/>
          <p:nvPr/>
        </p:nvGrpSpPr>
        <p:grpSpPr>
          <a:xfrm>
            <a:off x="6218675" y="959953"/>
            <a:ext cx="786387" cy="771593"/>
            <a:chOff x="8891602" y="1708150"/>
            <a:chExt cx="917569" cy="889000"/>
          </a:xfrm>
          <a:solidFill>
            <a:srgbClr val="00A88F"/>
          </a:solidFill>
          <a:effectLst/>
        </p:grpSpPr>
        <p:sp>
          <p:nvSpPr>
            <p:cNvPr id="18" name="Freeform 28">
              <a:extLst>
                <a:ext uri="{FF2B5EF4-FFF2-40B4-BE49-F238E27FC236}">
                  <a16:creationId xmlns:a16="http://schemas.microsoft.com/office/drawing/2014/main" id="{301A73B7-F91A-4448-94B2-46C6B931E25D}"/>
                </a:ext>
              </a:extLst>
            </p:cNvPr>
            <p:cNvSpPr>
              <a:spLocks noEditPoints="1"/>
            </p:cNvSpPr>
            <p:nvPr/>
          </p:nvSpPr>
          <p:spPr bwMode="auto">
            <a:xfrm>
              <a:off x="8891602" y="1708150"/>
              <a:ext cx="885826" cy="889000"/>
            </a:xfrm>
            <a:custGeom>
              <a:avLst/>
              <a:gdLst/>
              <a:ahLst/>
              <a:cxnLst>
                <a:cxn ang="0">
                  <a:pos x="117" y="452"/>
                </a:cxn>
                <a:cxn ang="0">
                  <a:pos x="136" y="393"/>
                </a:cxn>
                <a:cxn ang="0">
                  <a:pos x="46" y="237"/>
                </a:cxn>
                <a:cxn ang="0">
                  <a:pos x="43" y="290"/>
                </a:cxn>
                <a:cxn ang="0">
                  <a:pos x="51" y="340"/>
                </a:cxn>
                <a:cxn ang="0">
                  <a:pos x="53" y="218"/>
                </a:cxn>
                <a:cxn ang="0">
                  <a:pos x="121" y="104"/>
                </a:cxn>
                <a:cxn ang="0">
                  <a:pos x="68" y="175"/>
                </a:cxn>
                <a:cxn ang="0">
                  <a:pos x="284" y="0"/>
                </a:cxn>
                <a:cxn ang="0">
                  <a:pos x="380" y="19"/>
                </a:cxn>
                <a:cxn ang="0">
                  <a:pos x="466" y="71"/>
                </a:cxn>
                <a:cxn ang="0">
                  <a:pos x="526" y="148"/>
                </a:cxn>
                <a:cxn ang="0">
                  <a:pos x="556" y="242"/>
                </a:cxn>
                <a:cxn ang="0">
                  <a:pos x="551" y="343"/>
                </a:cxn>
                <a:cxn ang="0">
                  <a:pos x="515" y="370"/>
                </a:cxn>
                <a:cxn ang="0">
                  <a:pos x="517" y="268"/>
                </a:cxn>
                <a:cxn ang="0">
                  <a:pos x="495" y="217"/>
                </a:cxn>
                <a:cxn ang="0">
                  <a:pos x="474" y="204"/>
                </a:cxn>
                <a:cxn ang="0">
                  <a:pos x="439" y="176"/>
                </a:cxn>
                <a:cxn ang="0">
                  <a:pos x="459" y="124"/>
                </a:cxn>
                <a:cxn ang="0">
                  <a:pos x="404" y="79"/>
                </a:cxn>
                <a:cxn ang="0">
                  <a:pos x="382" y="67"/>
                </a:cxn>
                <a:cxn ang="0">
                  <a:pos x="420" y="161"/>
                </a:cxn>
                <a:cxn ang="0">
                  <a:pos x="376" y="158"/>
                </a:cxn>
                <a:cxn ang="0">
                  <a:pos x="351" y="104"/>
                </a:cxn>
                <a:cxn ang="0">
                  <a:pos x="312" y="54"/>
                </a:cxn>
                <a:cxn ang="0">
                  <a:pos x="271" y="44"/>
                </a:cxn>
                <a:cxn ang="0">
                  <a:pos x="227" y="74"/>
                </a:cxn>
                <a:cxn ang="0">
                  <a:pos x="196" y="129"/>
                </a:cxn>
                <a:cxn ang="0">
                  <a:pos x="180" y="175"/>
                </a:cxn>
                <a:cxn ang="0">
                  <a:pos x="246" y="213"/>
                </a:cxn>
                <a:cxn ang="0">
                  <a:pos x="202" y="217"/>
                </a:cxn>
                <a:cxn ang="0">
                  <a:pos x="168" y="297"/>
                </a:cxn>
                <a:cxn ang="0">
                  <a:pos x="217" y="365"/>
                </a:cxn>
                <a:cxn ang="0">
                  <a:pos x="189" y="413"/>
                </a:cxn>
                <a:cxn ang="0">
                  <a:pos x="224" y="483"/>
                </a:cxn>
                <a:cxn ang="0">
                  <a:pos x="273" y="517"/>
                </a:cxn>
                <a:cxn ang="0">
                  <a:pos x="320" y="499"/>
                </a:cxn>
                <a:cxn ang="0">
                  <a:pos x="392" y="471"/>
                </a:cxn>
                <a:cxn ang="0">
                  <a:pos x="427" y="468"/>
                </a:cxn>
                <a:cxn ang="0">
                  <a:pos x="425" y="519"/>
                </a:cxn>
                <a:cxn ang="0">
                  <a:pos x="349" y="551"/>
                </a:cxn>
                <a:cxn ang="0">
                  <a:pos x="258" y="559"/>
                </a:cxn>
                <a:cxn ang="0">
                  <a:pos x="163" y="534"/>
                </a:cxn>
                <a:cxn ang="0">
                  <a:pos x="78" y="473"/>
                </a:cxn>
                <a:cxn ang="0">
                  <a:pos x="24" y="393"/>
                </a:cxn>
                <a:cxn ang="0">
                  <a:pos x="1" y="300"/>
                </a:cxn>
                <a:cxn ang="0">
                  <a:pos x="11" y="205"/>
                </a:cxn>
                <a:cxn ang="0">
                  <a:pos x="55" y="115"/>
                </a:cxn>
                <a:cxn ang="0">
                  <a:pos x="125" y="47"/>
                </a:cxn>
                <a:cxn ang="0">
                  <a:pos x="213" y="8"/>
                </a:cxn>
              </a:cxnLst>
              <a:rect l="0" t="0" r="r" b="b"/>
              <a:pathLst>
                <a:path w="558" h="560">
                  <a:moveTo>
                    <a:pt x="72" y="393"/>
                  </a:moveTo>
                  <a:lnTo>
                    <a:pt x="85" y="415"/>
                  </a:lnTo>
                  <a:lnTo>
                    <a:pt x="100" y="435"/>
                  </a:lnTo>
                  <a:lnTo>
                    <a:pt x="117" y="452"/>
                  </a:lnTo>
                  <a:lnTo>
                    <a:pt x="135" y="468"/>
                  </a:lnTo>
                  <a:lnTo>
                    <a:pt x="154" y="482"/>
                  </a:lnTo>
                  <a:lnTo>
                    <a:pt x="176" y="493"/>
                  </a:lnTo>
                  <a:lnTo>
                    <a:pt x="136" y="393"/>
                  </a:lnTo>
                  <a:lnTo>
                    <a:pt x="72" y="393"/>
                  </a:lnTo>
                  <a:close/>
                  <a:moveTo>
                    <a:pt x="53" y="218"/>
                  </a:moveTo>
                  <a:lnTo>
                    <a:pt x="49" y="227"/>
                  </a:lnTo>
                  <a:lnTo>
                    <a:pt x="46" y="237"/>
                  </a:lnTo>
                  <a:lnTo>
                    <a:pt x="44" y="249"/>
                  </a:lnTo>
                  <a:lnTo>
                    <a:pt x="43" y="262"/>
                  </a:lnTo>
                  <a:lnTo>
                    <a:pt x="43" y="276"/>
                  </a:lnTo>
                  <a:lnTo>
                    <a:pt x="43" y="290"/>
                  </a:lnTo>
                  <a:lnTo>
                    <a:pt x="44" y="304"/>
                  </a:lnTo>
                  <a:lnTo>
                    <a:pt x="45" y="317"/>
                  </a:lnTo>
                  <a:lnTo>
                    <a:pt x="48" y="329"/>
                  </a:lnTo>
                  <a:lnTo>
                    <a:pt x="51" y="340"/>
                  </a:lnTo>
                  <a:lnTo>
                    <a:pt x="54" y="349"/>
                  </a:lnTo>
                  <a:lnTo>
                    <a:pt x="128" y="349"/>
                  </a:lnTo>
                  <a:lnTo>
                    <a:pt x="128" y="218"/>
                  </a:lnTo>
                  <a:lnTo>
                    <a:pt x="53" y="218"/>
                  </a:lnTo>
                  <a:close/>
                  <a:moveTo>
                    <a:pt x="176" y="67"/>
                  </a:moveTo>
                  <a:lnTo>
                    <a:pt x="156" y="78"/>
                  </a:lnTo>
                  <a:lnTo>
                    <a:pt x="138" y="90"/>
                  </a:lnTo>
                  <a:lnTo>
                    <a:pt x="121" y="104"/>
                  </a:lnTo>
                  <a:lnTo>
                    <a:pt x="106" y="119"/>
                  </a:lnTo>
                  <a:lnTo>
                    <a:pt x="92" y="136"/>
                  </a:lnTo>
                  <a:lnTo>
                    <a:pt x="79" y="154"/>
                  </a:lnTo>
                  <a:lnTo>
                    <a:pt x="68" y="175"/>
                  </a:lnTo>
                  <a:lnTo>
                    <a:pt x="134" y="175"/>
                  </a:lnTo>
                  <a:lnTo>
                    <a:pt x="154" y="121"/>
                  </a:lnTo>
                  <a:lnTo>
                    <a:pt x="176" y="67"/>
                  </a:lnTo>
                  <a:close/>
                  <a:moveTo>
                    <a:pt x="284" y="0"/>
                  </a:moveTo>
                  <a:lnTo>
                    <a:pt x="308" y="2"/>
                  </a:lnTo>
                  <a:lnTo>
                    <a:pt x="333" y="5"/>
                  </a:lnTo>
                  <a:lnTo>
                    <a:pt x="357" y="11"/>
                  </a:lnTo>
                  <a:lnTo>
                    <a:pt x="380" y="19"/>
                  </a:lnTo>
                  <a:lnTo>
                    <a:pt x="404" y="29"/>
                  </a:lnTo>
                  <a:lnTo>
                    <a:pt x="426" y="41"/>
                  </a:lnTo>
                  <a:lnTo>
                    <a:pt x="447" y="56"/>
                  </a:lnTo>
                  <a:lnTo>
                    <a:pt x="466" y="71"/>
                  </a:lnTo>
                  <a:lnTo>
                    <a:pt x="484" y="88"/>
                  </a:lnTo>
                  <a:lnTo>
                    <a:pt x="499" y="107"/>
                  </a:lnTo>
                  <a:lnTo>
                    <a:pt x="514" y="127"/>
                  </a:lnTo>
                  <a:lnTo>
                    <a:pt x="526" y="148"/>
                  </a:lnTo>
                  <a:lnTo>
                    <a:pt x="537" y="170"/>
                  </a:lnTo>
                  <a:lnTo>
                    <a:pt x="545" y="193"/>
                  </a:lnTo>
                  <a:lnTo>
                    <a:pt x="552" y="217"/>
                  </a:lnTo>
                  <a:lnTo>
                    <a:pt x="556" y="242"/>
                  </a:lnTo>
                  <a:lnTo>
                    <a:pt x="558" y="266"/>
                  </a:lnTo>
                  <a:lnTo>
                    <a:pt x="558" y="292"/>
                  </a:lnTo>
                  <a:lnTo>
                    <a:pt x="556" y="317"/>
                  </a:lnTo>
                  <a:lnTo>
                    <a:pt x="551" y="343"/>
                  </a:lnTo>
                  <a:lnTo>
                    <a:pt x="544" y="369"/>
                  </a:lnTo>
                  <a:lnTo>
                    <a:pt x="535" y="395"/>
                  </a:lnTo>
                  <a:lnTo>
                    <a:pt x="524" y="382"/>
                  </a:lnTo>
                  <a:lnTo>
                    <a:pt x="515" y="370"/>
                  </a:lnTo>
                  <a:lnTo>
                    <a:pt x="517" y="345"/>
                  </a:lnTo>
                  <a:lnTo>
                    <a:pt x="518" y="319"/>
                  </a:lnTo>
                  <a:lnTo>
                    <a:pt x="518" y="294"/>
                  </a:lnTo>
                  <a:lnTo>
                    <a:pt x="517" y="268"/>
                  </a:lnTo>
                  <a:lnTo>
                    <a:pt x="514" y="243"/>
                  </a:lnTo>
                  <a:lnTo>
                    <a:pt x="511" y="216"/>
                  </a:lnTo>
                  <a:lnTo>
                    <a:pt x="502" y="218"/>
                  </a:lnTo>
                  <a:lnTo>
                    <a:pt x="495" y="217"/>
                  </a:lnTo>
                  <a:lnTo>
                    <a:pt x="489" y="216"/>
                  </a:lnTo>
                  <a:lnTo>
                    <a:pt x="484" y="213"/>
                  </a:lnTo>
                  <a:lnTo>
                    <a:pt x="479" y="209"/>
                  </a:lnTo>
                  <a:lnTo>
                    <a:pt x="474" y="204"/>
                  </a:lnTo>
                  <a:lnTo>
                    <a:pt x="469" y="200"/>
                  </a:lnTo>
                  <a:lnTo>
                    <a:pt x="460" y="192"/>
                  </a:lnTo>
                  <a:lnTo>
                    <a:pt x="450" y="185"/>
                  </a:lnTo>
                  <a:lnTo>
                    <a:pt x="439" y="176"/>
                  </a:lnTo>
                  <a:lnTo>
                    <a:pt x="493" y="176"/>
                  </a:lnTo>
                  <a:lnTo>
                    <a:pt x="483" y="157"/>
                  </a:lnTo>
                  <a:lnTo>
                    <a:pt x="471" y="140"/>
                  </a:lnTo>
                  <a:lnTo>
                    <a:pt x="459" y="124"/>
                  </a:lnTo>
                  <a:lnTo>
                    <a:pt x="445" y="110"/>
                  </a:lnTo>
                  <a:lnTo>
                    <a:pt x="430" y="97"/>
                  </a:lnTo>
                  <a:lnTo>
                    <a:pt x="414" y="85"/>
                  </a:lnTo>
                  <a:lnTo>
                    <a:pt x="404" y="79"/>
                  </a:lnTo>
                  <a:lnTo>
                    <a:pt x="393" y="73"/>
                  </a:lnTo>
                  <a:lnTo>
                    <a:pt x="383" y="69"/>
                  </a:lnTo>
                  <a:lnTo>
                    <a:pt x="383" y="68"/>
                  </a:lnTo>
                  <a:lnTo>
                    <a:pt x="382" y="67"/>
                  </a:lnTo>
                  <a:lnTo>
                    <a:pt x="382" y="68"/>
                  </a:lnTo>
                  <a:lnTo>
                    <a:pt x="383" y="69"/>
                  </a:lnTo>
                  <a:lnTo>
                    <a:pt x="419" y="159"/>
                  </a:lnTo>
                  <a:lnTo>
                    <a:pt x="420" y="161"/>
                  </a:lnTo>
                  <a:lnTo>
                    <a:pt x="420" y="164"/>
                  </a:lnTo>
                  <a:lnTo>
                    <a:pt x="421" y="168"/>
                  </a:lnTo>
                  <a:lnTo>
                    <a:pt x="398" y="163"/>
                  </a:lnTo>
                  <a:lnTo>
                    <a:pt x="376" y="158"/>
                  </a:lnTo>
                  <a:lnTo>
                    <a:pt x="371" y="145"/>
                  </a:lnTo>
                  <a:lnTo>
                    <a:pt x="365" y="131"/>
                  </a:lnTo>
                  <a:lnTo>
                    <a:pt x="359" y="118"/>
                  </a:lnTo>
                  <a:lnTo>
                    <a:pt x="351" y="104"/>
                  </a:lnTo>
                  <a:lnTo>
                    <a:pt x="342" y="90"/>
                  </a:lnTo>
                  <a:lnTo>
                    <a:pt x="333" y="76"/>
                  </a:lnTo>
                  <a:lnTo>
                    <a:pt x="322" y="64"/>
                  </a:lnTo>
                  <a:lnTo>
                    <a:pt x="312" y="54"/>
                  </a:lnTo>
                  <a:lnTo>
                    <a:pt x="302" y="48"/>
                  </a:lnTo>
                  <a:lnTo>
                    <a:pt x="292" y="44"/>
                  </a:lnTo>
                  <a:lnTo>
                    <a:pt x="281" y="42"/>
                  </a:lnTo>
                  <a:lnTo>
                    <a:pt x="271" y="44"/>
                  </a:lnTo>
                  <a:lnTo>
                    <a:pt x="260" y="47"/>
                  </a:lnTo>
                  <a:lnTo>
                    <a:pt x="249" y="53"/>
                  </a:lnTo>
                  <a:lnTo>
                    <a:pt x="239" y="62"/>
                  </a:lnTo>
                  <a:lnTo>
                    <a:pt x="227" y="74"/>
                  </a:lnTo>
                  <a:lnTo>
                    <a:pt x="217" y="86"/>
                  </a:lnTo>
                  <a:lnTo>
                    <a:pt x="209" y="100"/>
                  </a:lnTo>
                  <a:lnTo>
                    <a:pt x="202" y="114"/>
                  </a:lnTo>
                  <a:lnTo>
                    <a:pt x="196" y="129"/>
                  </a:lnTo>
                  <a:lnTo>
                    <a:pt x="190" y="144"/>
                  </a:lnTo>
                  <a:lnTo>
                    <a:pt x="186" y="154"/>
                  </a:lnTo>
                  <a:lnTo>
                    <a:pt x="184" y="164"/>
                  </a:lnTo>
                  <a:lnTo>
                    <a:pt x="180" y="175"/>
                  </a:lnTo>
                  <a:lnTo>
                    <a:pt x="290" y="175"/>
                  </a:lnTo>
                  <a:lnTo>
                    <a:pt x="275" y="189"/>
                  </a:lnTo>
                  <a:lnTo>
                    <a:pt x="261" y="201"/>
                  </a:lnTo>
                  <a:lnTo>
                    <a:pt x="246" y="213"/>
                  </a:lnTo>
                  <a:lnTo>
                    <a:pt x="242" y="215"/>
                  </a:lnTo>
                  <a:lnTo>
                    <a:pt x="236" y="216"/>
                  </a:lnTo>
                  <a:lnTo>
                    <a:pt x="230" y="217"/>
                  </a:lnTo>
                  <a:lnTo>
                    <a:pt x="202" y="217"/>
                  </a:lnTo>
                  <a:lnTo>
                    <a:pt x="173" y="217"/>
                  </a:lnTo>
                  <a:lnTo>
                    <a:pt x="169" y="244"/>
                  </a:lnTo>
                  <a:lnTo>
                    <a:pt x="167" y="271"/>
                  </a:lnTo>
                  <a:lnTo>
                    <a:pt x="168" y="297"/>
                  </a:lnTo>
                  <a:lnTo>
                    <a:pt x="170" y="324"/>
                  </a:lnTo>
                  <a:lnTo>
                    <a:pt x="173" y="351"/>
                  </a:lnTo>
                  <a:lnTo>
                    <a:pt x="211" y="351"/>
                  </a:lnTo>
                  <a:lnTo>
                    <a:pt x="217" y="365"/>
                  </a:lnTo>
                  <a:lnTo>
                    <a:pt x="222" y="378"/>
                  </a:lnTo>
                  <a:lnTo>
                    <a:pt x="227" y="393"/>
                  </a:lnTo>
                  <a:lnTo>
                    <a:pt x="183" y="393"/>
                  </a:lnTo>
                  <a:lnTo>
                    <a:pt x="189" y="413"/>
                  </a:lnTo>
                  <a:lnTo>
                    <a:pt x="196" y="432"/>
                  </a:lnTo>
                  <a:lnTo>
                    <a:pt x="204" y="450"/>
                  </a:lnTo>
                  <a:lnTo>
                    <a:pt x="213" y="467"/>
                  </a:lnTo>
                  <a:lnTo>
                    <a:pt x="224" y="483"/>
                  </a:lnTo>
                  <a:lnTo>
                    <a:pt x="238" y="498"/>
                  </a:lnTo>
                  <a:lnTo>
                    <a:pt x="249" y="507"/>
                  </a:lnTo>
                  <a:lnTo>
                    <a:pt x="262" y="514"/>
                  </a:lnTo>
                  <a:lnTo>
                    <a:pt x="273" y="517"/>
                  </a:lnTo>
                  <a:lnTo>
                    <a:pt x="285" y="517"/>
                  </a:lnTo>
                  <a:lnTo>
                    <a:pt x="297" y="514"/>
                  </a:lnTo>
                  <a:lnTo>
                    <a:pt x="308" y="508"/>
                  </a:lnTo>
                  <a:lnTo>
                    <a:pt x="320" y="499"/>
                  </a:lnTo>
                  <a:lnTo>
                    <a:pt x="329" y="490"/>
                  </a:lnTo>
                  <a:lnTo>
                    <a:pt x="337" y="480"/>
                  </a:lnTo>
                  <a:lnTo>
                    <a:pt x="345" y="471"/>
                  </a:lnTo>
                  <a:lnTo>
                    <a:pt x="392" y="471"/>
                  </a:lnTo>
                  <a:lnTo>
                    <a:pt x="382" y="492"/>
                  </a:lnTo>
                  <a:lnTo>
                    <a:pt x="384" y="494"/>
                  </a:lnTo>
                  <a:lnTo>
                    <a:pt x="404" y="481"/>
                  </a:lnTo>
                  <a:lnTo>
                    <a:pt x="427" y="468"/>
                  </a:lnTo>
                  <a:lnTo>
                    <a:pt x="440" y="482"/>
                  </a:lnTo>
                  <a:lnTo>
                    <a:pt x="454" y="496"/>
                  </a:lnTo>
                  <a:lnTo>
                    <a:pt x="440" y="508"/>
                  </a:lnTo>
                  <a:lnTo>
                    <a:pt x="425" y="519"/>
                  </a:lnTo>
                  <a:lnTo>
                    <a:pt x="408" y="529"/>
                  </a:lnTo>
                  <a:lnTo>
                    <a:pt x="390" y="537"/>
                  </a:lnTo>
                  <a:lnTo>
                    <a:pt x="370" y="545"/>
                  </a:lnTo>
                  <a:lnTo>
                    <a:pt x="349" y="551"/>
                  </a:lnTo>
                  <a:lnTo>
                    <a:pt x="327" y="556"/>
                  </a:lnTo>
                  <a:lnTo>
                    <a:pt x="305" y="559"/>
                  </a:lnTo>
                  <a:lnTo>
                    <a:pt x="282" y="560"/>
                  </a:lnTo>
                  <a:lnTo>
                    <a:pt x="258" y="559"/>
                  </a:lnTo>
                  <a:lnTo>
                    <a:pt x="235" y="557"/>
                  </a:lnTo>
                  <a:lnTo>
                    <a:pt x="211" y="551"/>
                  </a:lnTo>
                  <a:lnTo>
                    <a:pt x="186" y="544"/>
                  </a:lnTo>
                  <a:lnTo>
                    <a:pt x="163" y="534"/>
                  </a:lnTo>
                  <a:lnTo>
                    <a:pt x="139" y="522"/>
                  </a:lnTo>
                  <a:lnTo>
                    <a:pt x="116" y="507"/>
                  </a:lnTo>
                  <a:lnTo>
                    <a:pt x="96" y="491"/>
                  </a:lnTo>
                  <a:lnTo>
                    <a:pt x="78" y="473"/>
                  </a:lnTo>
                  <a:lnTo>
                    <a:pt x="62" y="455"/>
                  </a:lnTo>
                  <a:lnTo>
                    <a:pt x="47" y="435"/>
                  </a:lnTo>
                  <a:lnTo>
                    <a:pt x="35" y="414"/>
                  </a:lnTo>
                  <a:lnTo>
                    <a:pt x="24" y="393"/>
                  </a:lnTo>
                  <a:lnTo>
                    <a:pt x="15" y="370"/>
                  </a:lnTo>
                  <a:lnTo>
                    <a:pt x="9" y="347"/>
                  </a:lnTo>
                  <a:lnTo>
                    <a:pt x="4" y="324"/>
                  </a:lnTo>
                  <a:lnTo>
                    <a:pt x="1" y="300"/>
                  </a:lnTo>
                  <a:lnTo>
                    <a:pt x="0" y="276"/>
                  </a:lnTo>
                  <a:lnTo>
                    <a:pt x="2" y="252"/>
                  </a:lnTo>
                  <a:lnTo>
                    <a:pt x="5" y="229"/>
                  </a:lnTo>
                  <a:lnTo>
                    <a:pt x="11" y="205"/>
                  </a:lnTo>
                  <a:lnTo>
                    <a:pt x="19" y="182"/>
                  </a:lnTo>
                  <a:lnTo>
                    <a:pt x="28" y="159"/>
                  </a:lnTo>
                  <a:lnTo>
                    <a:pt x="40" y="137"/>
                  </a:lnTo>
                  <a:lnTo>
                    <a:pt x="55" y="115"/>
                  </a:lnTo>
                  <a:lnTo>
                    <a:pt x="70" y="96"/>
                  </a:lnTo>
                  <a:lnTo>
                    <a:pt x="87" y="78"/>
                  </a:lnTo>
                  <a:lnTo>
                    <a:pt x="106" y="61"/>
                  </a:lnTo>
                  <a:lnTo>
                    <a:pt x="125" y="47"/>
                  </a:lnTo>
                  <a:lnTo>
                    <a:pt x="146" y="34"/>
                  </a:lnTo>
                  <a:lnTo>
                    <a:pt x="167" y="24"/>
                  </a:lnTo>
                  <a:lnTo>
                    <a:pt x="190" y="15"/>
                  </a:lnTo>
                  <a:lnTo>
                    <a:pt x="213" y="8"/>
                  </a:lnTo>
                  <a:lnTo>
                    <a:pt x="236" y="4"/>
                  </a:lnTo>
                  <a:lnTo>
                    <a:pt x="260" y="1"/>
                  </a:lnTo>
                  <a:lnTo>
                    <a:pt x="2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32">
              <a:extLst>
                <a:ext uri="{FF2B5EF4-FFF2-40B4-BE49-F238E27FC236}">
                  <a16:creationId xmlns:a16="http://schemas.microsoft.com/office/drawing/2014/main" id="{48230395-D9AF-4F30-9776-2D53C9F44066}"/>
                </a:ext>
              </a:extLst>
            </p:cNvPr>
            <p:cNvSpPr>
              <a:spLocks noEditPoints="1"/>
            </p:cNvSpPr>
            <p:nvPr/>
          </p:nvSpPr>
          <p:spPr bwMode="auto">
            <a:xfrm>
              <a:off x="9277357" y="2016125"/>
              <a:ext cx="531814" cy="539750"/>
            </a:xfrm>
            <a:custGeom>
              <a:avLst/>
              <a:gdLst/>
              <a:ahLst/>
              <a:cxnLst>
                <a:cxn ang="0">
                  <a:pos x="106" y="34"/>
                </a:cxn>
                <a:cxn ang="0">
                  <a:pos x="77" y="45"/>
                </a:cxn>
                <a:cxn ang="0">
                  <a:pos x="54" y="64"/>
                </a:cxn>
                <a:cxn ang="0">
                  <a:pos x="39" y="90"/>
                </a:cxn>
                <a:cxn ang="0">
                  <a:pos x="33" y="121"/>
                </a:cxn>
                <a:cxn ang="0">
                  <a:pos x="39" y="153"/>
                </a:cxn>
                <a:cxn ang="0">
                  <a:pos x="54" y="179"/>
                </a:cxn>
                <a:cxn ang="0">
                  <a:pos x="77" y="198"/>
                </a:cxn>
                <a:cxn ang="0">
                  <a:pos x="105" y="208"/>
                </a:cxn>
                <a:cxn ang="0">
                  <a:pos x="137" y="208"/>
                </a:cxn>
                <a:cxn ang="0">
                  <a:pos x="166" y="198"/>
                </a:cxn>
                <a:cxn ang="0">
                  <a:pos x="189" y="178"/>
                </a:cxn>
                <a:cxn ang="0">
                  <a:pos x="204" y="152"/>
                </a:cxn>
                <a:cxn ang="0">
                  <a:pos x="210" y="121"/>
                </a:cxn>
                <a:cxn ang="0">
                  <a:pos x="204" y="91"/>
                </a:cxn>
                <a:cxn ang="0">
                  <a:pos x="189" y="65"/>
                </a:cxn>
                <a:cxn ang="0">
                  <a:pos x="166" y="45"/>
                </a:cxn>
                <a:cxn ang="0">
                  <a:pos x="137" y="34"/>
                </a:cxn>
                <a:cxn ang="0">
                  <a:pos x="128" y="0"/>
                </a:cxn>
                <a:cxn ang="0">
                  <a:pos x="160" y="6"/>
                </a:cxn>
                <a:cxn ang="0">
                  <a:pos x="190" y="21"/>
                </a:cxn>
                <a:cxn ang="0">
                  <a:pos x="214" y="42"/>
                </a:cxn>
                <a:cxn ang="0">
                  <a:pos x="231" y="68"/>
                </a:cxn>
                <a:cxn ang="0">
                  <a:pos x="240" y="97"/>
                </a:cxn>
                <a:cxn ang="0">
                  <a:pos x="241" y="129"/>
                </a:cxn>
                <a:cxn ang="0">
                  <a:pos x="234" y="164"/>
                </a:cxn>
                <a:cxn ang="0">
                  <a:pos x="281" y="240"/>
                </a:cxn>
                <a:cxn ang="0">
                  <a:pos x="328" y="310"/>
                </a:cxn>
                <a:cxn ang="0">
                  <a:pos x="312" y="326"/>
                </a:cxn>
                <a:cxn ang="0">
                  <a:pos x="292" y="340"/>
                </a:cxn>
                <a:cxn ang="0">
                  <a:pos x="186" y="225"/>
                </a:cxn>
                <a:cxn ang="0">
                  <a:pos x="152" y="239"/>
                </a:cxn>
                <a:cxn ang="0">
                  <a:pos x="116" y="243"/>
                </a:cxn>
                <a:cxn ang="0">
                  <a:pos x="79" y="236"/>
                </a:cxn>
                <a:cxn ang="0">
                  <a:pos x="50" y="220"/>
                </a:cxn>
                <a:cxn ang="0">
                  <a:pos x="27" y="198"/>
                </a:cxn>
                <a:cxn ang="0">
                  <a:pos x="9" y="169"/>
                </a:cxn>
                <a:cxn ang="0">
                  <a:pos x="0" y="138"/>
                </a:cxn>
                <a:cxn ang="0">
                  <a:pos x="1" y="105"/>
                </a:cxn>
                <a:cxn ang="0">
                  <a:pos x="9" y="74"/>
                </a:cxn>
                <a:cxn ang="0">
                  <a:pos x="26" y="45"/>
                </a:cxn>
                <a:cxn ang="0">
                  <a:pos x="51" y="22"/>
                </a:cxn>
                <a:cxn ang="0">
                  <a:pos x="80" y="7"/>
                </a:cxn>
                <a:cxn ang="0">
                  <a:pos x="112" y="0"/>
                </a:cxn>
              </a:cxnLst>
              <a:rect l="0" t="0" r="r" b="b"/>
              <a:pathLst>
                <a:path w="335" h="340">
                  <a:moveTo>
                    <a:pt x="122" y="33"/>
                  </a:moveTo>
                  <a:lnTo>
                    <a:pt x="106" y="34"/>
                  </a:lnTo>
                  <a:lnTo>
                    <a:pt x="91" y="38"/>
                  </a:lnTo>
                  <a:lnTo>
                    <a:pt x="77" y="45"/>
                  </a:lnTo>
                  <a:lnTo>
                    <a:pt x="65" y="54"/>
                  </a:lnTo>
                  <a:lnTo>
                    <a:pt x="54" y="64"/>
                  </a:lnTo>
                  <a:lnTo>
                    <a:pt x="45" y="76"/>
                  </a:lnTo>
                  <a:lnTo>
                    <a:pt x="39" y="90"/>
                  </a:lnTo>
                  <a:lnTo>
                    <a:pt x="35" y="106"/>
                  </a:lnTo>
                  <a:lnTo>
                    <a:pt x="33" y="121"/>
                  </a:lnTo>
                  <a:lnTo>
                    <a:pt x="35" y="137"/>
                  </a:lnTo>
                  <a:lnTo>
                    <a:pt x="39" y="153"/>
                  </a:lnTo>
                  <a:lnTo>
                    <a:pt x="45" y="166"/>
                  </a:lnTo>
                  <a:lnTo>
                    <a:pt x="54" y="179"/>
                  </a:lnTo>
                  <a:lnTo>
                    <a:pt x="64" y="189"/>
                  </a:lnTo>
                  <a:lnTo>
                    <a:pt x="77" y="198"/>
                  </a:lnTo>
                  <a:lnTo>
                    <a:pt x="90" y="204"/>
                  </a:lnTo>
                  <a:lnTo>
                    <a:pt x="105" y="208"/>
                  </a:lnTo>
                  <a:lnTo>
                    <a:pt x="121" y="210"/>
                  </a:lnTo>
                  <a:lnTo>
                    <a:pt x="137" y="208"/>
                  </a:lnTo>
                  <a:lnTo>
                    <a:pt x="152" y="204"/>
                  </a:lnTo>
                  <a:lnTo>
                    <a:pt x="166" y="198"/>
                  </a:lnTo>
                  <a:lnTo>
                    <a:pt x="178" y="189"/>
                  </a:lnTo>
                  <a:lnTo>
                    <a:pt x="189" y="178"/>
                  </a:lnTo>
                  <a:lnTo>
                    <a:pt x="198" y="166"/>
                  </a:lnTo>
                  <a:lnTo>
                    <a:pt x="204" y="152"/>
                  </a:lnTo>
                  <a:lnTo>
                    <a:pt x="208" y="137"/>
                  </a:lnTo>
                  <a:lnTo>
                    <a:pt x="210" y="121"/>
                  </a:lnTo>
                  <a:lnTo>
                    <a:pt x="208" y="106"/>
                  </a:lnTo>
                  <a:lnTo>
                    <a:pt x="204" y="91"/>
                  </a:lnTo>
                  <a:lnTo>
                    <a:pt x="198" y="77"/>
                  </a:lnTo>
                  <a:lnTo>
                    <a:pt x="189" y="65"/>
                  </a:lnTo>
                  <a:lnTo>
                    <a:pt x="178" y="54"/>
                  </a:lnTo>
                  <a:lnTo>
                    <a:pt x="166" y="45"/>
                  </a:lnTo>
                  <a:lnTo>
                    <a:pt x="152" y="38"/>
                  </a:lnTo>
                  <a:lnTo>
                    <a:pt x="137" y="34"/>
                  </a:lnTo>
                  <a:lnTo>
                    <a:pt x="122" y="33"/>
                  </a:lnTo>
                  <a:close/>
                  <a:moveTo>
                    <a:pt x="128" y="0"/>
                  </a:moveTo>
                  <a:lnTo>
                    <a:pt x="144" y="2"/>
                  </a:lnTo>
                  <a:lnTo>
                    <a:pt x="160" y="6"/>
                  </a:lnTo>
                  <a:lnTo>
                    <a:pt x="176" y="12"/>
                  </a:lnTo>
                  <a:lnTo>
                    <a:pt x="190" y="21"/>
                  </a:lnTo>
                  <a:lnTo>
                    <a:pt x="203" y="31"/>
                  </a:lnTo>
                  <a:lnTo>
                    <a:pt x="214" y="42"/>
                  </a:lnTo>
                  <a:lnTo>
                    <a:pt x="224" y="54"/>
                  </a:lnTo>
                  <a:lnTo>
                    <a:pt x="231" y="68"/>
                  </a:lnTo>
                  <a:lnTo>
                    <a:pt x="237" y="82"/>
                  </a:lnTo>
                  <a:lnTo>
                    <a:pt x="240" y="97"/>
                  </a:lnTo>
                  <a:lnTo>
                    <a:pt x="241" y="113"/>
                  </a:lnTo>
                  <a:lnTo>
                    <a:pt x="241" y="129"/>
                  </a:lnTo>
                  <a:lnTo>
                    <a:pt x="238" y="146"/>
                  </a:lnTo>
                  <a:lnTo>
                    <a:pt x="234" y="164"/>
                  </a:lnTo>
                  <a:lnTo>
                    <a:pt x="228" y="182"/>
                  </a:lnTo>
                  <a:lnTo>
                    <a:pt x="281" y="240"/>
                  </a:lnTo>
                  <a:lnTo>
                    <a:pt x="335" y="299"/>
                  </a:lnTo>
                  <a:lnTo>
                    <a:pt x="328" y="310"/>
                  </a:lnTo>
                  <a:lnTo>
                    <a:pt x="321" y="319"/>
                  </a:lnTo>
                  <a:lnTo>
                    <a:pt x="312" y="326"/>
                  </a:lnTo>
                  <a:lnTo>
                    <a:pt x="303" y="334"/>
                  </a:lnTo>
                  <a:lnTo>
                    <a:pt x="292" y="340"/>
                  </a:lnTo>
                  <a:lnTo>
                    <a:pt x="239" y="283"/>
                  </a:lnTo>
                  <a:lnTo>
                    <a:pt x="186" y="225"/>
                  </a:lnTo>
                  <a:lnTo>
                    <a:pt x="169" y="233"/>
                  </a:lnTo>
                  <a:lnTo>
                    <a:pt x="152" y="239"/>
                  </a:lnTo>
                  <a:lnTo>
                    <a:pt x="134" y="243"/>
                  </a:lnTo>
                  <a:lnTo>
                    <a:pt x="116" y="243"/>
                  </a:lnTo>
                  <a:lnTo>
                    <a:pt x="98" y="241"/>
                  </a:lnTo>
                  <a:lnTo>
                    <a:pt x="79" y="236"/>
                  </a:lnTo>
                  <a:lnTo>
                    <a:pt x="64" y="229"/>
                  </a:lnTo>
                  <a:lnTo>
                    <a:pt x="50" y="220"/>
                  </a:lnTo>
                  <a:lnTo>
                    <a:pt x="38" y="210"/>
                  </a:lnTo>
                  <a:lnTo>
                    <a:pt x="27" y="198"/>
                  </a:lnTo>
                  <a:lnTo>
                    <a:pt x="17" y="184"/>
                  </a:lnTo>
                  <a:lnTo>
                    <a:pt x="9" y="169"/>
                  </a:lnTo>
                  <a:lnTo>
                    <a:pt x="4" y="153"/>
                  </a:lnTo>
                  <a:lnTo>
                    <a:pt x="0" y="138"/>
                  </a:lnTo>
                  <a:lnTo>
                    <a:pt x="0" y="121"/>
                  </a:lnTo>
                  <a:lnTo>
                    <a:pt x="1" y="105"/>
                  </a:lnTo>
                  <a:lnTo>
                    <a:pt x="4" y="89"/>
                  </a:lnTo>
                  <a:lnTo>
                    <a:pt x="9" y="74"/>
                  </a:lnTo>
                  <a:lnTo>
                    <a:pt x="17" y="59"/>
                  </a:lnTo>
                  <a:lnTo>
                    <a:pt x="26" y="45"/>
                  </a:lnTo>
                  <a:lnTo>
                    <a:pt x="38" y="33"/>
                  </a:lnTo>
                  <a:lnTo>
                    <a:pt x="51" y="22"/>
                  </a:lnTo>
                  <a:lnTo>
                    <a:pt x="65" y="13"/>
                  </a:lnTo>
                  <a:lnTo>
                    <a:pt x="80" y="7"/>
                  </a:lnTo>
                  <a:lnTo>
                    <a:pt x="96" y="2"/>
                  </a:lnTo>
                  <a:lnTo>
                    <a:pt x="112" y="0"/>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Freeform 40">
              <a:extLst>
                <a:ext uri="{FF2B5EF4-FFF2-40B4-BE49-F238E27FC236}">
                  <a16:creationId xmlns:a16="http://schemas.microsoft.com/office/drawing/2014/main" id="{DD674EC2-47D8-40C9-8C91-98E4AE9C1D3A}"/>
                </a:ext>
              </a:extLst>
            </p:cNvPr>
            <p:cNvSpPr>
              <a:spLocks/>
            </p:cNvSpPr>
            <p:nvPr/>
          </p:nvSpPr>
          <p:spPr bwMode="auto">
            <a:xfrm>
              <a:off x="9356725" y="2087563"/>
              <a:ext cx="234950" cy="157163"/>
            </a:xfrm>
            <a:custGeom>
              <a:avLst/>
              <a:gdLst/>
              <a:ahLst/>
              <a:cxnLst>
                <a:cxn ang="0">
                  <a:pos x="74" y="0"/>
                </a:cxn>
                <a:cxn ang="0">
                  <a:pos x="85" y="1"/>
                </a:cxn>
                <a:cxn ang="0">
                  <a:pos x="97" y="4"/>
                </a:cxn>
                <a:cxn ang="0">
                  <a:pos x="108" y="9"/>
                </a:cxn>
                <a:cxn ang="0">
                  <a:pos x="118" y="16"/>
                </a:cxn>
                <a:cxn ang="0">
                  <a:pos x="128" y="24"/>
                </a:cxn>
                <a:cxn ang="0">
                  <a:pos x="136" y="35"/>
                </a:cxn>
                <a:cxn ang="0">
                  <a:pos x="142" y="47"/>
                </a:cxn>
                <a:cxn ang="0">
                  <a:pos x="147" y="59"/>
                </a:cxn>
                <a:cxn ang="0">
                  <a:pos x="148" y="72"/>
                </a:cxn>
                <a:cxn ang="0">
                  <a:pos x="148" y="85"/>
                </a:cxn>
                <a:cxn ang="0">
                  <a:pos x="144" y="99"/>
                </a:cxn>
                <a:cxn ang="0">
                  <a:pos x="132" y="82"/>
                </a:cxn>
                <a:cxn ang="0">
                  <a:pos x="120" y="69"/>
                </a:cxn>
                <a:cxn ang="0">
                  <a:pos x="109" y="57"/>
                </a:cxn>
                <a:cxn ang="0">
                  <a:pos x="97" y="48"/>
                </a:cxn>
                <a:cxn ang="0">
                  <a:pos x="85" y="42"/>
                </a:cxn>
                <a:cxn ang="0">
                  <a:pos x="72" y="38"/>
                </a:cxn>
                <a:cxn ang="0">
                  <a:pos x="59" y="36"/>
                </a:cxn>
                <a:cxn ang="0">
                  <a:pos x="46" y="37"/>
                </a:cxn>
                <a:cxn ang="0">
                  <a:pos x="32" y="41"/>
                </a:cxn>
                <a:cxn ang="0">
                  <a:pos x="16" y="47"/>
                </a:cxn>
                <a:cxn ang="0">
                  <a:pos x="0" y="55"/>
                </a:cxn>
                <a:cxn ang="0">
                  <a:pos x="5" y="42"/>
                </a:cxn>
                <a:cxn ang="0">
                  <a:pos x="11" y="31"/>
                </a:cxn>
                <a:cxn ang="0">
                  <a:pos x="19" y="23"/>
                </a:cxn>
                <a:cxn ang="0">
                  <a:pos x="27" y="15"/>
                </a:cxn>
                <a:cxn ang="0">
                  <a:pos x="37" y="9"/>
                </a:cxn>
                <a:cxn ang="0">
                  <a:pos x="49" y="4"/>
                </a:cxn>
                <a:cxn ang="0">
                  <a:pos x="61" y="1"/>
                </a:cxn>
                <a:cxn ang="0">
                  <a:pos x="74" y="0"/>
                </a:cxn>
              </a:cxnLst>
              <a:rect l="0" t="0" r="r" b="b"/>
              <a:pathLst>
                <a:path w="148" h="99">
                  <a:moveTo>
                    <a:pt x="74" y="0"/>
                  </a:moveTo>
                  <a:lnTo>
                    <a:pt x="85" y="1"/>
                  </a:lnTo>
                  <a:lnTo>
                    <a:pt x="97" y="4"/>
                  </a:lnTo>
                  <a:lnTo>
                    <a:pt x="108" y="9"/>
                  </a:lnTo>
                  <a:lnTo>
                    <a:pt x="118" y="16"/>
                  </a:lnTo>
                  <a:lnTo>
                    <a:pt x="128" y="24"/>
                  </a:lnTo>
                  <a:lnTo>
                    <a:pt x="136" y="35"/>
                  </a:lnTo>
                  <a:lnTo>
                    <a:pt x="142" y="47"/>
                  </a:lnTo>
                  <a:lnTo>
                    <a:pt x="147" y="59"/>
                  </a:lnTo>
                  <a:lnTo>
                    <a:pt x="148" y="72"/>
                  </a:lnTo>
                  <a:lnTo>
                    <a:pt x="148" y="85"/>
                  </a:lnTo>
                  <a:lnTo>
                    <a:pt x="144" y="99"/>
                  </a:lnTo>
                  <a:lnTo>
                    <a:pt x="132" y="82"/>
                  </a:lnTo>
                  <a:lnTo>
                    <a:pt x="120" y="69"/>
                  </a:lnTo>
                  <a:lnTo>
                    <a:pt x="109" y="57"/>
                  </a:lnTo>
                  <a:lnTo>
                    <a:pt x="97" y="48"/>
                  </a:lnTo>
                  <a:lnTo>
                    <a:pt x="85" y="42"/>
                  </a:lnTo>
                  <a:lnTo>
                    <a:pt x="72" y="38"/>
                  </a:lnTo>
                  <a:lnTo>
                    <a:pt x="59" y="36"/>
                  </a:lnTo>
                  <a:lnTo>
                    <a:pt x="46" y="37"/>
                  </a:lnTo>
                  <a:lnTo>
                    <a:pt x="32" y="41"/>
                  </a:lnTo>
                  <a:lnTo>
                    <a:pt x="16" y="47"/>
                  </a:lnTo>
                  <a:lnTo>
                    <a:pt x="0" y="55"/>
                  </a:lnTo>
                  <a:lnTo>
                    <a:pt x="5" y="42"/>
                  </a:lnTo>
                  <a:lnTo>
                    <a:pt x="11" y="31"/>
                  </a:lnTo>
                  <a:lnTo>
                    <a:pt x="19" y="23"/>
                  </a:lnTo>
                  <a:lnTo>
                    <a:pt x="27" y="15"/>
                  </a:lnTo>
                  <a:lnTo>
                    <a:pt x="37" y="9"/>
                  </a:lnTo>
                  <a:lnTo>
                    <a:pt x="49" y="4"/>
                  </a:lnTo>
                  <a:lnTo>
                    <a:pt x="61" y="1"/>
                  </a:lnTo>
                  <a:lnTo>
                    <a:pt x="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5" name="Title 1">
            <a:extLst>
              <a:ext uri="{FF2B5EF4-FFF2-40B4-BE49-F238E27FC236}">
                <a16:creationId xmlns:a16="http://schemas.microsoft.com/office/drawing/2014/main" id="{C2839AFC-EFF1-4158-BF35-E09A43CE3AB4}"/>
              </a:ext>
            </a:extLst>
          </p:cNvPr>
          <p:cNvSpPr txBox="1">
            <a:spLocks/>
          </p:cNvSpPr>
          <p:nvPr/>
        </p:nvSpPr>
        <p:spPr>
          <a:xfrm>
            <a:off x="6365702" y="341074"/>
            <a:ext cx="4736632" cy="3772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AU" sz="2800" dirty="0">
                <a:solidFill>
                  <a:srgbClr val="3E2C56"/>
                </a:solidFill>
                <a:latin typeface="Arial" panose="020B0604020202020204" pitchFamily="34" charset="0"/>
                <a:ea typeface="+mn-ea"/>
                <a:cs typeface="Arial" panose="020B0604020202020204" pitchFamily="34" charset="0"/>
              </a:rPr>
              <a:t>The Future Builder</a:t>
            </a:r>
          </a:p>
        </p:txBody>
      </p:sp>
      <p:grpSp>
        <p:nvGrpSpPr>
          <p:cNvPr id="8" name="Group 7">
            <a:extLst>
              <a:ext uri="{FF2B5EF4-FFF2-40B4-BE49-F238E27FC236}">
                <a16:creationId xmlns:a16="http://schemas.microsoft.com/office/drawing/2014/main" id="{4977DA0D-F303-4740-9A30-848185F74839}"/>
              </a:ext>
              <a:ext uri="{C183D7F6-B498-43B3-948B-1728B52AA6E4}">
                <adec:decorative xmlns:adec="http://schemas.microsoft.com/office/drawing/2017/decorative" val="1"/>
              </a:ext>
            </a:extLst>
          </p:cNvPr>
          <p:cNvGrpSpPr/>
          <p:nvPr/>
        </p:nvGrpSpPr>
        <p:grpSpPr>
          <a:xfrm>
            <a:off x="534007" y="938863"/>
            <a:ext cx="842301" cy="833326"/>
            <a:chOff x="7496176" y="2247900"/>
            <a:chExt cx="857250" cy="777875"/>
          </a:xfrm>
          <a:solidFill>
            <a:srgbClr val="00A88F"/>
          </a:solidFill>
        </p:grpSpPr>
        <p:sp>
          <p:nvSpPr>
            <p:cNvPr id="9" name="Freeform 8">
              <a:extLst>
                <a:ext uri="{FF2B5EF4-FFF2-40B4-BE49-F238E27FC236}">
                  <a16:creationId xmlns:a16="http://schemas.microsoft.com/office/drawing/2014/main" id="{5E1E150C-52D7-4601-B0F3-048C3B37224B}"/>
                </a:ext>
              </a:extLst>
            </p:cNvPr>
            <p:cNvSpPr>
              <a:spLocks noEditPoints="1"/>
            </p:cNvSpPr>
            <p:nvPr/>
          </p:nvSpPr>
          <p:spPr bwMode="auto">
            <a:xfrm>
              <a:off x="7667626" y="2247900"/>
              <a:ext cx="685800" cy="774700"/>
            </a:xfrm>
            <a:custGeom>
              <a:avLst/>
              <a:gdLst>
                <a:gd name="T0" fmla="*/ 194 w 432"/>
                <a:gd name="T1" fmla="*/ 37 h 488"/>
                <a:gd name="T2" fmla="*/ 149 w 432"/>
                <a:gd name="T3" fmla="*/ 45 h 488"/>
                <a:gd name="T4" fmla="*/ 121 w 432"/>
                <a:gd name="T5" fmla="*/ 50 h 488"/>
                <a:gd name="T6" fmla="*/ 119 w 432"/>
                <a:gd name="T7" fmla="*/ 72 h 488"/>
                <a:gd name="T8" fmla="*/ 103 w 432"/>
                <a:gd name="T9" fmla="*/ 108 h 488"/>
                <a:gd name="T10" fmla="*/ 65 w 432"/>
                <a:gd name="T11" fmla="*/ 141 h 488"/>
                <a:gd name="T12" fmla="*/ 36 w 432"/>
                <a:gd name="T13" fmla="*/ 166 h 488"/>
                <a:gd name="T14" fmla="*/ 44 w 432"/>
                <a:gd name="T15" fmla="*/ 223 h 488"/>
                <a:gd name="T16" fmla="*/ 67 w 432"/>
                <a:gd name="T17" fmla="*/ 294 h 488"/>
                <a:gd name="T18" fmla="*/ 107 w 432"/>
                <a:gd name="T19" fmla="*/ 357 h 488"/>
                <a:gd name="T20" fmla="*/ 173 w 432"/>
                <a:gd name="T21" fmla="*/ 421 h 488"/>
                <a:gd name="T22" fmla="*/ 261 w 432"/>
                <a:gd name="T23" fmla="*/ 421 h 488"/>
                <a:gd name="T24" fmla="*/ 326 w 432"/>
                <a:gd name="T25" fmla="*/ 357 h 488"/>
                <a:gd name="T26" fmla="*/ 365 w 432"/>
                <a:gd name="T27" fmla="*/ 294 h 488"/>
                <a:gd name="T28" fmla="*/ 389 w 432"/>
                <a:gd name="T29" fmla="*/ 223 h 488"/>
                <a:gd name="T30" fmla="*/ 397 w 432"/>
                <a:gd name="T31" fmla="*/ 166 h 488"/>
                <a:gd name="T32" fmla="*/ 370 w 432"/>
                <a:gd name="T33" fmla="*/ 143 h 488"/>
                <a:gd name="T34" fmla="*/ 336 w 432"/>
                <a:gd name="T35" fmla="*/ 114 h 488"/>
                <a:gd name="T36" fmla="*/ 318 w 432"/>
                <a:gd name="T37" fmla="*/ 81 h 488"/>
                <a:gd name="T38" fmla="*/ 313 w 432"/>
                <a:gd name="T39" fmla="*/ 56 h 488"/>
                <a:gd name="T40" fmla="*/ 301 w 432"/>
                <a:gd name="T41" fmla="*/ 48 h 488"/>
                <a:gd name="T42" fmla="*/ 263 w 432"/>
                <a:gd name="T43" fmla="*/ 41 h 488"/>
                <a:gd name="T44" fmla="*/ 217 w 432"/>
                <a:gd name="T45" fmla="*/ 37 h 488"/>
                <a:gd name="T46" fmla="*/ 242 w 432"/>
                <a:gd name="T47" fmla="*/ 2 h 488"/>
                <a:gd name="T48" fmla="*/ 293 w 432"/>
                <a:gd name="T49" fmla="*/ 10 h 488"/>
                <a:gd name="T50" fmla="*/ 320 w 432"/>
                <a:gd name="T51" fmla="*/ 16 h 488"/>
                <a:gd name="T52" fmla="*/ 347 w 432"/>
                <a:gd name="T53" fmla="*/ 48 h 488"/>
                <a:gd name="T54" fmla="*/ 349 w 432"/>
                <a:gd name="T55" fmla="*/ 60 h 488"/>
                <a:gd name="T56" fmla="*/ 359 w 432"/>
                <a:gd name="T57" fmla="*/ 85 h 488"/>
                <a:gd name="T58" fmla="*/ 386 w 432"/>
                <a:gd name="T59" fmla="*/ 110 h 488"/>
                <a:gd name="T60" fmla="*/ 432 w 432"/>
                <a:gd name="T61" fmla="*/ 125 h 488"/>
                <a:gd name="T62" fmla="*/ 432 w 432"/>
                <a:gd name="T63" fmla="*/ 160 h 488"/>
                <a:gd name="T64" fmla="*/ 428 w 432"/>
                <a:gd name="T65" fmla="*/ 204 h 488"/>
                <a:gd name="T66" fmla="*/ 411 w 432"/>
                <a:gd name="T67" fmla="*/ 275 h 488"/>
                <a:gd name="T68" fmla="*/ 380 w 432"/>
                <a:gd name="T69" fmla="*/ 344 h 488"/>
                <a:gd name="T70" fmla="*/ 322 w 432"/>
                <a:gd name="T71" fmla="*/ 417 h 488"/>
                <a:gd name="T72" fmla="*/ 232 w 432"/>
                <a:gd name="T73" fmla="*/ 480 h 488"/>
                <a:gd name="T74" fmla="*/ 201 w 432"/>
                <a:gd name="T75" fmla="*/ 480 h 488"/>
                <a:gd name="T76" fmla="*/ 111 w 432"/>
                <a:gd name="T77" fmla="*/ 417 h 488"/>
                <a:gd name="T78" fmla="*/ 53 w 432"/>
                <a:gd name="T79" fmla="*/ 344 h 488"/>
                <a:gd name="T80" fmla="*/ 21 w 432"/>
                <a:gd name="T81" fmla="*/ 275 h 488"/>
                <a:gd name="T82" fmla="*/ 4 w 432"/>
                <a:gd name="T83" fmla="*/ 202 h 488"/>
                <a:gd name="T84" fmla="*/ 0 w 432"/>
                <a:gd name="T85" fmla="*/ 158 h 488"/>
                <a:gd name="T86" fmla="*/ 2 w 432"/>
                <a:gd name="T87" fmla="*/ 125 h 488"/>
                <a:gd name="T88" fmla="*/ 48 w 432"/>
                <a:gd name="T89" fmla="*/ 110 h 488"/>
                <a:gd name="T90" fmla="*/ 75 w 432"/>
                <a:gd name="T91" fmla="*/ 85 h 488"/>
                <a:gd name="T92" fmla="*/ 84 w 432"/>
                <a:gd name="T93" fmla="*/ 60 h 488"/>
                <a:gd name="T94" fmla="*/ 84 w 432"/>
                <a:gd name="T95" fmla="*/ 48 h 488"/>
                <a:gd name="T96" fmla="*/ 111 w 432"/>
                <a:gd name="T97" fmla="*/ 16 h 488"/>
                <a:gd name="T98" fmla="*/ 140 w 432"/>
                <a:gd name="T99" fmla="*/ 10 h 488"/>
                <a:gd name="T100" fmla="*/ 190 w 432"/>
                <a:gd name="T101" fmla="*/ 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488">
                  <a:moveTo>
                    <a:pt x="217" y="37"/>
                  </a:moveTo>
                  <a:lnTo>
                    <a:pt x="194" y="37"/>
                  </a:lnTo>
                  <a:lnTo>
                    <a:pt x="171" y="41"/>
                  </a:lnTo>
                  <a:lnTo>
                    <a:pt x="149" y="45"/>
                  </a:lnTo>
                  <a:lnTo>
                    <a:pt x="130" y="48"/>
                  </a:lnTo>
                  <a:lnTo>
                    <a:pt x="121" y="50"/>
                  </a:lnTo>
                  <a:lnTo>
                    <a:pt x="121" y="58"/>
                  </a:lnTo>
                  <a:lnTo>
                    <a:pt x="119" y="72"/>
                  </a:lnTo>
                  <a:lnTo>
                    <a:pt x="113" y="89"/>
                  </a:lnTo>
                  <a:lnTo>
                    <a:pt x="103" y="108"/>
                  </a:lnTo>
                  <a:lnTo>
                    <a:pt x="88" y="125"/>
                  </a:lnTo>
                  <a:lnTo>
                    <a:pt x="65" y="141"/>
                  </a:lnTo>
                  <a:lnTo>
                    <a:pt x="36" y="152"/>
                  </a:lnTo>
                  <a:lnTo>
                    <a:pt x="36" y="166"/>
                  </a:lnTo>
                  <a:lnTo>
                    <a:pt x="38" y="190"/>
                  </a:lnTo>
                  <a:lnTo>
                    <a:pt x="44" y="223"/>
                  </a:lnTo>
                  <a:lnTo>
                    <a:pt x="55" y="263"/>
                  </a:lnTo>
                  <a:lnTo>
                    <a:pt x="67" y="294"/>
                  </a:lnTo>
                  <a:lnTo>
                    <a:pt x="84" y="325"/>
                  </a:lnTo>
                  <a:lnTo>
                    <a:pt x="107" y="357"/>
                  </a:lnTo>
                  <a:lnTo>
                    <a:pt x="136" y="390"/>
                  </a:lnTo>
                  <a:lnTo>
                    <a:pt x="173" y="421"/>
                  </a:lnTo>
                  <a:lnTo>
                    <a:pt x="217" y="448"/>
                  </a:lnTo>
                  <a:lnTo>
                    <a:pt x="261" y="421"/>
                  </a:lnTo>
                  <a:lnTo>
                    <a:pt x="297" y="390"/>
                  </a:lnTo>
                  <a:lnTo>
                    <a:pt x="326" y="357"/>
                  </a:lnTo>
                  <a:lnTo>
                    <a:pt x="349" y="325"/>
                  </a:lnTo>
                  <a:lnTo>
                    <a:pt x="365" y="294"/>
                  </a:lnTo>
                  <a:lnTo>
                    <a:pt x="378" y="263"/>
                  </a:lnTo>
                  <a:lnTo>
                    <a:pt x="389" y="223"/>
                  </a:lnTo>
                  <a:lnTo>
                    <a:pt x="395" y="190"/>
                  </a:lnTo>
                  <a:lnTo>
                    <a:pt x="397" y="166"/>
                  </a:lnTo>
                  <a:lnTo>
                    <a:pt x="397" y="152"/>
                  </a:lnTo>
                  <a:lnTo>
                    <a:pt x="370" y="143"/>
                  </a:lnTo>
                  <a:lnTo>
                    <a:pt x="349" y="129"/>
                  </a:lnTo>
                  <a:lnTo>
                    <a:pt x="336" y="114"/>
                  </a:lnTo>
                  <a:lnTo>
                    <a:pt x="324" y="98"/>
                  </a:lnTo>
                  <a:lnTo>
                    <a:pt x="318" y="81"/>
                  </a:lnTo>
                  <a:lnTo>
                    <a:pt x="315" y="68"/>
                  </a:lnTo>
                  <a:lnTo>
                    <a:pt x="313" y="56"/>
                  </a:lnTo>
                  <a:lnTo>
                    <a:pt x="311" y="50"/>
                  </a:lnTo>
                  <a:lnTo>
                    <a:pt x="301" y="48"/>
                  </a:lnTo>
                  <a:lnTo>
                    <a:pt x="284" y="45"/>
                  </a:lnTo>
                  <a:lnTo>
                    <a:pt x="263" y="41"/>
                  </a:lnTo>
                  <a:lnTo>
                    <a:pt x="238" y="37"/>
                  </a:lnTo>
                  <a:lnTo>
                    <a:pt x="217" y="37"/>
                  </a:lnTo>
                  <a:close/>
                  <a:moveTo>
                    <a:pt x="217" y="0"/>
                  </a:moveTo>
                  <a:lnTo>
                    <a:pt x="242" y="2"/>
                  </a:lnTo>
                  <a:lnTo>
                    <a:pt x="269" y="4"/>
                  </a:lnTo>
                  <a:lnTo>
                    <a:pt x="293" y="10"/>
                  </a:lnTo>
                  <a:lnTo>
                    <a:pt x="311" y="14"/>
                  </a:lnTo>
                  <a:lnTo>
                    <a:pt x="320" y="16"/>
                  </a:lnTo>
                  <a:lnTo>
                    <a:pt x="347" y="22"/>
                  </a:lnTo>
                  <a:lnTo>
                    <a:pt x="347" y="48"/>
                  </a:lnTo>
                  <a:lnTo>
                    <a:pt x="347" y="52"/>
                  </a:lnTo>
                  <a:lnTo>
                    <a:pt x="349" y="60"/>
                  </a:lnTo>
                  <a:lnTo>
                    <a:pt x="353" y="72"/>
                  </a:lnTo>
                  <a:lnTo>
                    <a:pt x="359" y="85"/>
                  </a:lnTo>
                  <a:lnTo>
                    <a:pt x="370" y="98"/>
                  </a:lnTo>
                  <a:lnTo>
                    <a:pt x="386" y="110"/>
                  </a:lnTo>
                  <a:lnTo>
                    <a:pt x="407" y="118"/>
                  </a:lnTo>
                  <a:lnTo>
                    <a:pt x="432" y="125"/>
                  </a:lnTo>
                  <a:lnTo>
                    <a:pt x="432" y="150"/>
                  </a:lnTo>
                  <a:lnTo>
                    <a:pt x="432" y="160"/>
                  </a:lnTo>
                  <a:lnTo>
                    <a:pt x="432" y="177"/>
                  </a:lnTo>
                  <a:lnTo>
                    <a:pt x="428" y="204"/>
                  </a:lnTo>
                  <a:lnTo>
                    <a:pt x="422" y="237"/>
                  </a:lnTo>
                  <a:lnTo>
                    <a:pt x="411" y="275"/>
                  </a:lnTo>
                  <a:lnTo>
                    <a:pt x="397" y="308"/>
                  </a:lnTo>
                  <a:lnTo>
                    <a:pt x="380" y="344"/>
                  </a:lnTo>
                  <a:lnTo>
                    <a:pt x="355" y="380"/>
                  </a:lnTo>
                  <a:lnTo>
                    <a:pt x="322" y="417"/>
                  </a:lnTo>
                  <a:lnTo>
                    <a:pt x="282" y="450"/>
                  </a:lnTo>
                  <a:lnTo>
                    <a:pt x="232" y="480"/>
                  </a:lnTo>
                  <a:lnTo>
                    <a:pt x="217" y="488"/>
                  </a:lnTo>
                  <a:lnTo>
                    <a:pt x="201" y="480"/>
                  </a:lnTo>
                  <a:lnTo>
                    <a:pt x="151" y="450"/>
                  </a:lnTo>
                  <a:lnTo>
                    <a:pt x="111" y="417"/>
                  </a:lnTo>
                  <a:lnTo>
                    <a:pt x="78" y="380"/>
                  </a:lnTo>
                  <a:lnTo>
                    <a:pt x="53" y="344"/>
                  </a:lnTo>
                  <a:lnTo>
                    <a:pt x="34" y="308"/>
                  </a:lnTo>
                  <a:lnTo>
                    <a:pt x="21" y="275"/>
                  </a:lnTo>
                  <a:lnTo>
                    <a:pt x="11" y="237"/>
                  </a:lnTo>
                  <a:lnTo>
                    <a:pt x="4" y="202"/>
                  </a:lnTo>
                  <a:lnTo>
                    <a:pt x="2" y="175"/>
                  </a:lnTo>
                  <a:lnTo>
                    <a:pt x="0" y="158"/>
                  </a:lnTo>
                  <a:lnTo>
                    <a:pt x="0" y="150"/>
                  </a:lnTo>
                  <a:lnTo>
                    <a:pt x="2" y="125"/>
                  </a:lnTo>
                  <a:lnTo>
                    <a:pt x="27" y="118"/>
                  </a:lnTo>
                  <a:lnTo>
                    <a:pt x="48" y="110"/>
                  </a:lnTo>
                  <a:lnTo>
                    <a:pt x="63" y="98"/>
                  </a:lnTo>
                  <a:lnTo>
                    <a:pt x="75" y="85"/>
                  </a:lnTo>
                  <a:lnTo>
                    <a:pt x="80" y="73"/>
                  </a:lnTo>
                  <a:lnTo>
                    <a:pt x="84" y="60"/>
                  </a:lnTo>
                  <a:lnTo>
                    <a:pt x="84" y="52"/>
                  </a:lnTo>
                  <a:lnTo>
                    <a:pt x="84" y="48"/>
                  </a:lnTo>
                  <a:lnTo>
                    <a:pt x="84" y="22"/>
                  </a:lnTo>
                  <a:lnTo>
                    <a:pt x="111" y="16"/>
                  </a:lnTo>
                  <a:lnTo>
                    <a:pt x="121" y="14"/>
                  </a:lnTo>
                  <a:lnTo>
                    <a:pt x="140" y="10"/>
                  </a:lnTo>
                  <a:lnTo>
                    <a:pt x="165" y="4"/>
                  </a:lnTo>
                  <a:lnTo>
                    <a:pt x="190" y="2"/>
                  </a:lnTo>
                  <a:lnTo>
                    <a:pt x="2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id="{7F1F3E27-7B6F-4167-BD54-A3B1B984967E}"/>
                </a:ext>
              </a:extLst>
            </p:cNvPr>
            <p:cNvSpPr>
              <a:spLocks/>
            </p:cNvSpPr>
            <p:nvPr/>
          </p:nvSpPr>
          <p:spPr bwMode="auto">
            <a:xfrm>
              <a:off x="7904163" y="2468563"/>
              <a:ext cx="214313" cy="334962"/>
            </a:xfrm>
            <a:custGeom>
              <a:avLst/>
              <a:gdLst>
                <a:gd name="T0" fmla="*/ 54 w 135"/>
                <a:gd name="T1" fmla="*/ 0 h 211"/>
                <a:gd name="T2" fmla="*/ 81 w 135"/>
                <a:gd name="T3" fmla="*/ 0 h 211"/>
                <a:gd name="T4" fmla="*/ 81 w 135"/>
                <a:gd name="T5" fmla="*/ 17 h 211"/>
                <a:gd name="T6" fmla="*/ 106 w 135"/>
                <a:gd name="T7" fmla="*/ 21 h 211"/>
                <a:gd name="T8" fmla="*/ 131 w 135"/>
                <a:gd name="T9" fmla="*/ 28 h 211"/>
                <a:gd name="T10" fmla="*/ 118 w 135"/>
                <a:gd name="T11" fmla="*/ 65 h 211"/>
                <a:gd name="T12" fmla="*/ 91 w 135"/>
                <a:gd name="T13" fmla="*/ 55 h 211"/>
                <a:gd name="T14" fmla="*/ 70 w 135"/>
                <a:gd name="T15" fmla="*/ 53 h 211"/>
                <a:gd name="T16" fmla="*/ 62 w 135"/>
                <a:gd name="T17" fmla="*/ 53 h 211"/>
                <a:gd name="T18" fmla="*/ 58 w 135"/>
                <a:gd name="T19" fmla="*/ 53 h 211"/>
                <a:gd name="T20" fmla="*/ 54 w 135"/>
                <a:gd name="T21" fmla="*/ 55 h 211"/>
                <a:gd name="T22" fmla="*/ 52 w 135"/>
                <a:gd name="T23" fmla="*/ 59 h 211"/>
                <a:gd name="T24" fmla="*/ 50 w 135"/>
                <a:gd name="T25" fmla="*/ 63 h 211"/>
                <a:gd name="T26" fmla="*/ 50 w 135"/>
                <a:gd name="T27" fmla="*/ 67 h 211"/>
                <a:gd name="T28" fmla="*/ 54 w 135"/>
                <a:gd name="T29" fmla="*/ 71 h 211"/>
                <a:gd name="T30" fmla="*/ 58 w 135"/>
                <a:gd name="T31" fmla="*/ 73 h 211"/>
                <a:gd name="T32" fmla="*/ 64 w 135"/>
                <a:gd name="T33" fmla="*/ 76 h 211"/>
                <a:gd name="T34" fmla="*/ 73 w 135"/>
                <a:gd name="T35" fmla="*/ 80 h 211"/>
                <a:gd name="T36" fmla="*/ 85 w 135"/>
                <a:gd name="T37" fmla="*/ 84 h 211"/>
                <a:gd name="T38" fmla="*/ 108 w 135"/>
                <a:gd name="T39" fmla="*/ 94 h 211"/>
                <a:gd name="T40" fmla="*/ 123 w 135"/>
                <a:gd name="T41" fmla="*/ 105 h 211"/>
                <a:gd name="T42" fmla="*/ 131 w 135"/>
                <a:gd name="T43" fmla="*/ 119 h 211"/>
                <a:gd name="T44" fmla="*/ 135 w 135"/>
                <a:gd name="T45" fmla="*/ 136 h 211"/>
                <a:gd name="T46" fmla="*/ 131 w 135"/>
                <a:gd name="T47" fmla="*/ 155 h 211"/>
                <a:gd name="T48" fmla="*/ 120 w 135"/>
                <a:gd name="T49" fmla="*/ 170 h 211"/>
                <a:gd name="T50" fmla="*/ 104 w 135"/>
                <a:gd name="T51" fmla="*/ 182 h 211"/>
                <a:gd name="T52" fmla="*/ 81 w 135"/>
                <a:gd name="T53" fmla="*/ 188 h 211"/>
                <a:gd name="T54" fmla="*/ 81 w 135"/>
                <a:gd name="T55" fmla="*/ 211 h 211"/>
                <a:gd name="T56" fmla="*/ 54 w 135"/>
                <a:gd name="T57" fmla="*/ 211 h 211"/>
                <a:gd name="T58" fmla="*/ 54 w 135"/>
                <a:gd name="T59" fmla="*/ 188 h 211"/>
                <a:gd name="T60" fmla="*/ 27 w 135"/>
                <a:gd name="T61" fmla="*/ 184 h 211"/>
                <a:gd name="T62" fmla="*/ 0 w 135"/>
                <a:gd name="T63" fmla="*/ 176 h 211"/>
                <a:gd name="T64" fmla="*/ 0 w 135"/>
                <a:gd name="T65" fmla="*/ 134 h 211"/>
                <a:gd name="T66" fmla="*/ 33 w 135"/>
                <a:gd name="T67" fmla="*/ 146 h 211"/>
                <a:gd name="T68" fmla="*/ 45 w 135"/>
                <a:gd name="T69" fmla="*/ 149 h 211"/>
                <a:gd name="T70" fmla="*/ 54 w 135"/>
                <a:gd name="T71" fmla="*/ 149 h 211"/>
                <a:gd name="T72" fmla="*/ 64 w 135"/>
                <a:gd name="T73" fmla="*/ 151 h 211"/>
                <a:gd name="T74" fmla="*/ 70 w 135"/>
                <a:gd name="T75" fmla="*/ 151 h 211"/>
                <a:gd name="T76" fmla="*/ 75 w 135"/>
                <a:gd name="T77" fmla="*/ 149 h 211"/>
                <a:gd name="T78" fmla="*/ 79 w 135"/>
                <a:gd name="T79" fmla="*/ 147 h 211"/>
                <a:gd name="T80" fmla="*/ 83 w 135"/>
                <a:gd name="T81" fmla="*/ 146 h 211"/>
                <a:gd name="T82" fmla="*/ 83 w 135"/>
                <a:gd name="T83" fmla="*/ 144 h 211"/>
                <a:gd name="T84" fmla="*/ 85 w 135"/>
                <a:gd name="T85" fmla="*/ 140 h 211"/>
                <a:gd name="T86" fmla="*/ 83 w 135"/>
                <a:gd name="T87" fmla="*/ 136 h 211"/>
                <a:gd name="T88" fmla="*/ 81 w 135"/>
                <a:gd name="T89" fmla="*/ 132 h 211"/>
                <a:gd name="T90" fmla="*/ 75 w 135"/>
                <a:gd name="T91" fmla="*/ 130 h 211"/>
                <a:gd name="T92" fmla="*/ 68 w 135"/>
                <a:gd name="T93" fmla="*/ 126 h 211"/>
                <a:gd name="T94" fmla="*/ 58 w 135"/>
                <a:gd name="T95" fmla="*/ 122 h 211"/>
                <a:gd name="T96" fmla="*/ 47 w 135"/>
                <a:gd name="T97" fmla="*/ 117 h 211"/>
                <a:gd name="T98" fmla="*/ 35 w 135"/>
                <a:gd name="T99" fmla="*/ 113 h 211"/>
                <a:gd name="T100" fmla="*/ 27 w 135"/>
                <a:gd name="T101" fmla="*/ 109 h 211"/>
                <a:gd name="T102" fmla="*/ 20 w 135"/>
                <a:gd name="T103" fmla="*/ 103 h 211"/>
                <a:gd name="T104" fmla="*/ 12 w 135"/>
                <a:gd name="T105" fmla="*/ 96 h 211"/>
                <a:gd name="T106" fmla="*/ 6 w 135"/>
                <a:gd name="T107" fmla="*/ 86 h 211"/>
                <a:gd name="T108" fmla="*/ 2 w 135"/>
                <a:gd name="T109" fmla="*/ 80 h 211"/>
                <a:gd name="T110" fmla="*/ 0 w 135"/>
                <a:gd name="T111" fmla="*/ 73 h 211"/>
                <a:gd name="T112" fmla="*/ 0 w 135"/>
                <a:gd name="T113" fmla="*/ 65 h 211"/>
                <a:gd name="T114" fmla="*/ 4 w 135"/>
                <a:gd name="T115" fmla="*/ 46 h 211"/>
                <a:gd name="T116" fmla="*/ 14 w 135"/>
                <a:gd name="T117" fmla="*/ 30 h 211"/>
                <a:gd name="T118" fmla="*/ 31 w 135"/>
                <a:gd name="T119" fmla="*/ 21 h 211"/>
                <a:gd name="T120" fmla="*/ 54 w 135"/>
                <a:gd name="T121" fmla="*/ 17 h 211"/>
                <a:gd name="T122" fmla="*/ 54 w 135"/>
                <a:gd name="T12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211">
                  <a:moveTo>
                    <a:pt x="54" y="0"/>
                  </a:moveTo>
                  <a:lnTo>
                    <a:pt x="81" y="0"/>
                  </a:lnTo>
                  <a:lnTo>
                    <a:pt x="81" y="17"/>
                  </a:lnTo>
                  <a:lnTo>
                    <a:pt x="106" y="21"/>
                  </a:lnTo>
                  <a:lnTo>
                    <a:pt x="131" y="28"/>
                  </a:lnTo>
                  <a:lnTo>
                    <a:pt x="118" y="65"/>
                  </a:lnTo>
                  <a:lnTo>
                    <a:pt x="91" y="55"/>
                  </a:lnTo>
                  <a:lnTo>
                    <a:pt x="70" y="53"/>
                  </a:lnTo>
                  <a:lnTo>
                    <a:pt x="62" y="53"/>
                  </a:lnTo>
                  <a:lnTo>
                    <a:pt x="58" y="53"/>
                  </a:lnTo>
                  <a:lnTo>
                    <a:pt x="54" y="55"/>
                  </a:lnTo>
                  <a:lnTo>
                    <a:pt x="52" y="59"/>
                  </a:lnTo>
                  <a:lnTo>
                    <a:pt x="50" y="63"/>
                  </a:lnTo>
                  <a:lnTo>
                    <a:pt x="50" y="67"/>
                  </a:lnTo>
                  <a:lnTo>
                    <a:pt x="54" y="71"/>
                  </a:lnTo>
                  <a:lnTo>
                    <a:pt x="58" y="73"/>
                  </a:lnTo>
                  <a:lnTo>
                    <a:pt x="64" y="76"/>
                  </a:lnTo>
                  <a:lnTo>
                    <a:pt x="73" y="80"/>
                  </a:lnTo>
                  <a:lnTo>
                    <a:pt x="85" y="84"/>
                  </a:lnTo>
                  <a:lnTo>
                    <a:pt x="108" y="94"/>
                  </a:lnTo>
                  <a:lnTo>
                    <a:pt x="123" y="105"/>
                  </a:lnTo>
                  <a:lnTo>
                    <a:pt x="131" y="119"/>
                  </a:lnTo>
                  <a:lnTo>
                    <a:pt x="135" y="136"/>
                  </a:lnTo>
                  <a:lnTo>
                    <a:pt x="131" y="155"/>
                  </a:lnTo>
                  <a:lnTo>
                    <a:pt x="120" y="170"/>
                  </a:lnTo>
                  <a:lnTo>
                    <a:pt x="104" y="182"/>
                  </a:lnTo>
                  <a:lnTo>
                    <a:pt x="81" y="188"/>
                  </a:lnTo>
                  <a:lnTo>
                    <a:pt x="81" y="211"/>
                  </a:lnTo>
                  <a:lnTo>
                    <a:pt x="54" y="211"/>
                  </a:lnTo>
                  <a:lnTo>
                    <a:pt x="54" y="188"/>
                  </a:lnTo>
                  <a:lnTo>
                    <a:pt x="27" y="184"/>
                  </a:lnTo>
                  <a:lnTo>
                    <a:pt x="0" y="176"/>
                  </a:lnTo>
                  <a:lnTo>
                    <a:pt x="0" y="134"/>
                  </a:lnTo>
                  <a:lnTo>
                    <a:pt x="33" y="146"/>
                  </a:lnTo>
                  <a:lnTo>
                    <a:pt x="45" y="149"/>
                  </a:lnTo>
                  <a:lnTo>
                    <a:pt x="54" y="149"/>
                  </a:lnTo>
                  <a:lnTo>
                    <a:pt x="64" y="151"/>
                  </a:lnTo>
                  <a:lnTo>
                    <a:pt x="70" y="151"/>
                  </a:lnTo>
                  <a:lnTo>
                    <a:pt x="75" y="149"/>
                  </a:lnTo>
                  <a:lnTo>
                    <a:pt x="79" y="147"/>
                  </a:lnTo>
                  <a:lnTo>
                    <a:pt x="83" y="146"/>
                  </a:lnTo>
                  <a:lnTo>
                    <a:pt x="83" y="144"/>
                  </a:lnTo>
                  <a:lnTo>
                    <a:pt x="85" y="140"/>
                  </a:lnTo>
                  <a:lnTo>
                    <a:pt x="83" y="136"/>
                  </a:lnTo>
                  <a:lnTo>
                    <a:pt x="81" y="132"/>
                  </a:lnTo>
                  <a:lnTo>
                    <a:pt x="75" y="130"/>
                  </a:lnTo>
                  <a:lnTo>
                    <a:pt x="68" y="126"/>
                  </a:lnTo>
                  <a:lnTo>
                    <a:pt x="58" y="122"/>
                  </a:lnTo>
                  <a:lnTo>
                    <a:pt x="47" y="117"/>
                  </a:lnTo>
                  <a:lnTo>
                    <a:pt x="35" y="113"/>
                  </a:lnTo>
                  <a:lnTo>
                    <a:pt x="27" y="109"/>
                  </a:lnTo>
                  <a:lnTo>
                    <a:pt x="20" y="103"/>
                  </a:lnTo>
                  <a:lnTo>
                    <a:pt x="12" y="96"/>
                  </a:lnTo>
                  <a:lnTo>
                    <a:pt x="6" y="86"/>
                  </a:lnTo>
                  <a:lnTo>
                    <a:pt x="2" y="80"/>
                  </a:lnTo>
                  <a:lnTo>
                    <a:pt x="0" y="73"/>
                  </a:lnTo>
                  <a:lnTo>
                    <a:pt x="0" y="65"/>
                  </a:lnTo>
                  <a:lnTo>
                    <a:pt x="4" y="46"/>
                  </a:lnTo>
                  <a:lnTo>
                    <a:pt x="14" y="30"/>
                  </a:lnTo>
                  <a:lnTo>
                    <a:pt x="31" y="21"/>
                  </a:lnTo>
                  <a:lnTo>
                    <a:pt x="54" y="17"/>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00143CBA-19AA-4779-A8D6-3C761F9FD126}"/>
                </a:ext>
              </a:extLst>
            </p:cNvPr>
            <p:cNvSpPr>
              <a:spLocks/>
            </p:cNvSpPr>
            <p:nvPr/>
          </p:nvSpPr>
          <p:spPr bwMode="auto">
            <a:xfrm>
              <a:off x="7585076" y="2541588"/>
              <a:ext cx="66675" cy="76200"/>
            </a:xfrm>
            <a:custGeom>
              <a:avLst/>
              <a:gdLst>
                <a:gd name="T0" fmla="*/ 6 w 42"/>
                <a:gd name="T1" fmla="*/ 0 h 48"/>
                <a:gd name="T2" fmla="*/ 36 w 42"/>
                <a:gd name="T3" fmla="*/ 0 h 48"/>
                <a:gd name="T4" fmla="*/ 38 w 42"/>
                <a:gd name="T5" fmla="*/ 21 h 48"/>
                <a:gd name="T6" fmla="*/ 42 w 42"/>
                <a:gd name="T7" fmla="*/ 48 h 48"/>
                <a:gd name="T8" fmla="*/ 6 w 42"/>
                <a:gd name="T9" fmla="*/ 48 h 48"/>
                <a:gd name="T10" fmla="*/ 2 w 42"/>
                <a:gd name="T11" fmla="*/ 48 h 48"/>
                <a:gd name="T12" fmla="*/ 0 w 42"/>
                <a:gd name="T13" fmla="*/ 46 h 48"/>
                <a:gd name="T14" fmla="*/ 0 w 42"/>
                <a:gd name="T15" fmla="*/ 42 h 48"/>
                <a:gd name="T16" fmla="*/ 0 w 42"/>
                <a:gd name="T17" fmla="*/ 5 h 48"/>
                <a:gd name="T18" fmla="*/ 0 w 42"/>
                <a:gd name="T19" fmla="*/ 2 h 48"/>
                <a:gd name="T20" fmla="*/ 2 w 42"/>
                <a:gd name="T21" fmla="*/ 0 h 48"/>
                <a:gd name="T22" fmla="*/ 6 w 42"/>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8">
                  <a:moveTo>
                    <a:pt x="6" y="0"/>
                  </a:moveTo>
                  <a:lnTo>
                    <a:pt x="36" y="0"/>
                  </a:lnTo>
                  <a:lnTo>
                    <a:pt x="38" y="21"/>
                  </a:lnTo>
                  <a:lnTo>
                    <a:pt x="42" y="48"/>
                  </a:lnTo>
                  <a:lnTo>
                    <a:pt x="6" y="48"/>
                  </a:lnTo>
                  <a:lnTo>
                    <a:pt x="2" y="48"/>
                  </a:lnTo>
                  <a:lnTo>
                    <a:pt x="0" y="46"/>
                  </a:lnTo>
                  <a:lnTo>
                    <a:pt x="0" y="42"/>
                  </a:lnTo>
                  <a:lnTo>
                    <a:pt x="0" y="5"/>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DB13936D-5263-4AA6-8730-9EAB21C09614}"/>
                </a:ext>
              </a:extLst>
            </p:cNvPr>
            <p:cNvSpPr>
              <a:spLocks/>
            </p:cNvSpPr>
            <p:nvPr/>
          </p:nvSpPr>
          <p:spPr bwMode="auto">
            <a:xfrm>
              <a:off x="7496176" y="2638425"/>
              <a:ext cx="185738" cy="76200"/>
            </a:xfrm>
            <a:custGeom>
              <a:avLst/>
              <a:gdLst>
                <a:gd name="T0" fmla="*/ 6 w 117"/>
                <a:gd name="T1" fmla="*/ 0 h 48"/>
                <a:gd name="T2" fmla="*/ 102 w 117"/>
                <a:gd name="T3" fmla="*/ 0 h 48"/>
                <a:gd name="T4" fmla="*/ 113 w 117"/>
                <a:gd name="T5" fmla="*/ 39 h 48"/>
                <a:gd name="T6" fmla="*/ 117 w 117"/>
                <a:gd name="T7" fmla="*/ 48 h 48"/>
                <a:gd name="T8" fmla="*/ 6 w 117"/>
                <a:gd name="T9" fmla="*/ 48 h 48"/>
                <a:gd name="T10" fmla="*/ 2 w 117"/>
                <a:gd name="T11" fmla="*/ 48 h 48"/>
                <a:gd name="T12" fmla="*/ 0 w 117"/>
                <a:gd name="T13" fmla="*/ 46 h 48"/>
                <a:gd name="T14" fmla="*/ 0 w 117"/>
                <a:gd name="T15" fmla="*/ 42 h 48"/>
                <a:gd name="T16" fmla="*/ 0 w 117"/>
                <a:gd name="T17" fmla="*/ 6 h 48"/>
                <a:gd name="T18" fmla="*/ 0 w 117"/>
                <a:gd name="T19" fmla="*/ 2 h 48"/>
                <a:gd name="T20" fmla="*/ 2 w 117"/>
                <a:gd name="T21" fmla="*/ 0 h 48"/>
                <a:gd name="T22" fmla="*/ 6 w 11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48">
                  <a:moveTo>
                    <a:pt x="6" y="0"/>
                  </a:moveTo>
                  <a:lnTo>
                    <a:pt x="102" y="0"/>
                  </a:lnTo>
                  <a:lnTo>
                    <a:pt x="113" y="39"/>
                  </a:lnTo>
                  <a:lnTo>
                    <a:pt x="117" y="48"/>
                  </a:lnTo>
                  <a:lnTo>
                    <a:pt x="6" y="48"/>
                  </a:lnTo>
                  <a:lnTo>
                    <a:pt x="2" y="48"/>
                  </a:lnTo>
                  <a:lnTo>
                    <a:pt x="0" y="46"/>
                  </a:lnTo>
                  <a:lnTo>
                    <a:pt x="0" y="42"/>
                  </a:lnTo>
                  <a:lnTo>
                    <a:pt x="0" y="6"/>
                  </a:lnTo>
                  <a:lnTo>
                    <a:pt x="0" y="2"/>
                  </a:lnTo>
                  <a:lnTo>
                    <a:pt x="2"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5C431280-E093-4A6C-A6B1-3EFE36C2AF77}"/>
                </a:ext>
              </a:extLst>
            </p:cNvPr>
            <p:cNvSpPr>
              <a:spLocks/>
            </p:cNvSpPr>
            <p:nvPr/>
          </p:nvSpPr>
          <p:spPr bwMode="auto">
            <a:xfrm>
              <a:off x="7566026" y="2741613"/>
              <a:ext cx="165100" cy="76200"/>
            </a:xfrm>
            <a:custGeom>
              <a:avLst/>
              <a:gdLst>
                <a:gd name="T0" fmla="*/ 6 w 104"/>
                <a:gd name="T1" fmla="*/ 0 h 48"/>
                <a:gd name="T2" fmla="*/ 79 w 104"/>
                <a:gd name="T3" fmla="*/ 0 h 48"/>
                <a:gd name="T4" fmla="*/ 104 w 104"/>
                <a:gd name="T5" fmla="*/ 48 h 48"/>
                <a:gd name="T6" fmla="*/ 6 w 104"/>
                <a:gd name="T7" fmla="*/ 48 h 48"/>
                <a:gd name="T8" fmla="*/ 4 w 104"/>
                <a:gd name="T9" fmla="*/ 48 h 48"/>
                <a:gd name="T10" fmla="*/ 0 w 104"/>
                <a:gd name="T11" fmla="*/ 46 h 48"/>
                <a:gd name="T12" fmla="*/ 0 w 104"/>
                <a:gd name="T13" fmla="*/ 43 h 48"/>
                <a:gd name="T14" fmla="*/ 0 w 104"/>
                <a:gd name="T15" fmla="*/ 6 h 48"/>
                <a:gd name="T16" fmla="*/ 0 w 104"/>
                <a:gd name="T17" fmla="*/ 2 h 48"/>
                <a:gd name="T18" fmla="*/ 4 w 104"/>
                <a:gd name="T19" fmla="*/ 0 h 48"/>
                <a:gd name="T20" fmla="*/ 6 w 10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6" y="0"/>
                  </a:moveTo>
                  <a:lnTo>
                    <a:pt x="79" y="0"/>
                  </a:lnTo>
                  <a:lnTo>
                    <a:pt x="104" y="48"/>
                  </a:lnTo>
                  <a:lnTo>
                    <a:pt x="6" y="48"/>
                  </a:lnTo>
                  <a:lnTo>
                    <a:pt x="4" y="48"/>
                  </a:lnTo>
                  <a:lnTo>
                    <a:pt x="0" y="46"/>
                  </a:lnTo>
                  <a:lnTo>
                    <a:pt x="0" y="43"/>
                  </a:lnTo>
                  <a:lnTo>
                    <a:pt x="0" y="6"/>
                  </a:lnTo>
                  <a:lnTo>
                    <a:pt x="0" y="2"/>
                  </a:lnTo>
                  <a:lnTo>
                    <a:pt x="4" y="0"/>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57F07EFC-939E-4802-A0C2-9E990D58C47D}"/>
                </a:ext>
              </a:extLst>
            </p:cNvPr>
            <p:cNvSpPr>
              <a:spLocks/>
            </p:cNvSpPr>
            <p:nvPr/>
          </p:nvSpPr>
          <p:spPr bwMode="auto">
            <a:xfrm>
              <a:off x="7545388" y="2843213"/>
              <a:ext cx="265113" cy="79375"/>
            </a:xfrm>
            <a:custGeom>
              <a:avLst/>
              <a:gdLst>
                <a:gd name="T0" fmla="*/ 6 w 167"/>
                <a:gd name="T1" fmla="*/ 0 h 50"/>
                <a:gd name="T2" fmla="*/ 129 w 167"/>
                <a:gd name="T3" fmla="*/ 0 h 50"/>
                <a:gd name="T4" fmla="*/ 146 w 167"/>
                <a:gd name="T5" fmla="*/ 25 h 50"/>
                <a:gd name="T6" fmla="*/ 167 w 167"/>
                <a:gd name="T7" fmla="*/ 50 h 50"/>
                <a:gd name="T8" fmla="*/ 6 w 167"/>
                <a:gd name="T9" fmla="*/ 50 h 50"/>
                <a:gd name="T10" fmla="*/ 2 w 167"/>
                <a:gd name="T11" fmla="*/ 48 h 50"/>
                <a:gd name="T12" fmla="*/ 0 w 167"/>
                <a:gd name="T13" fmla="*/ 46 h 50"/>
                <a:gd name="T14" fmla="*/ 0 w 167"/>
                <a:gd name="T15" fmla="*/ 44 h 50"/>
                <a:gd name="T16" fmla="*/ 0 w 167"/>
                <a:gd name="T17" fmla="*/ 5 h 50"/>
                <a:gd name="T18" fmla="*/ 0 w 167"/>
                <a:gd name="T19" fmla="*/ 4 h 50"/>
                <a:gd name="T20" fmla="*/ 2 w 167"/>
                <a:gd name="T21" fmla="*/ 2 h 50"/>
                <a:gd name="T22" fmla="*/ 6 w 167"/>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50">
                  <a:moveTo>
                    <a:pt x="6" y="0"/>
                  </a:moveTo>
                  <a:lnTo>
                    <a:pt x="129" y="0"/>
                  </a:lnTo>
                  <a:lnTo>
                    <a:pt x="146" y="25"/>
                  </a:lnTo>
                  <a:lnTo>
                    <a:pt x="167" y="50"/>
                  </a:lnTo>
                  <a:lnTo>
                    <a:pt x="6" y="50"/>
                  </a:lnTo>
                  <a:lnTo>
                    <a:pt x="2" y="48"/>
                  </a:lnTo>
                  <a:lnTo>
                    <a:pt x="0" y="46"/>
                  </a:lnTo>
                  <a:lnTo>
                    <a:pt x="0" y="44"/>
                  </a:lnTo>
                  <a:lnTo>
                    <a:pt x="0" y="5"/>
                  </a:lnTo>
                  <a:lnTo>
                    <a:pt x="0" y="4"/>
                  </a:lnTo>
                  <a:lnTo>
                    <a:pt x="2"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E17A58AA-3C04-433F-8107-C2ECC20E5EC4}"/>
                </a:ext>
              </a:extLst>
            </p:cNvPr>
            <p:cNvSpPr>
              <a:spLocks/>
            </p:cNvSpPr>
            <p:nvPr/>
          </p:nvSpPr>
          <p:spPr bwMode="auto">
            <a:xfrm>
              <a:off x="7566026" y="2946400"/>
              <a:ext cx="284163" cy="79375"/>
            </a:xfrm>
            <a:custGeom>
              <a:avLst/>
              <a:gdLst>
                <a:gd name="T0" fmla="*/ 6 w 179"/>
                <a:gd name="T1" fmla="*/ 0 h 50"/>
                <a:gd name="T2" fmla="*/ 171 w 179"/>
                <a:gd name="T3" fmla="*/ 0 h 50"/>
                <a:gd name="T4" fmla="*/ 179 w 179"/>
                <a:gd name="T5" fmla="*/ 8 h 50"/>
                <a:gd name="T6" fmla="*/ 179 w 179"/>
                <a:gd name="T7" fmla="*/ 44 h 50"/>
                <a:gd name="T8" fmla="*/ 179 w 179"/>
                <a:gd name="T9" fmla="*/ 46 h 50"/>
                <a:gd name="T10" fmla="*/ 177 w 179"/>
                <a:gd name="T11" fmla="*/ 48 h 50"/>
                <a:gd name="T12" fmla="*/ 173 w 179"/>
                <a:gd name="T13" fmla="*/ 50 h 50"/>
                <a:gd name="T14" fmla="*/ 6 w 179"/>
                <a:gd name="T15" fmla="*/ 50 h 50"/>
                <a:gd name="T16" fmla="*/ 4 w 179"/>
                <a:gd name="T17" fmla="*/ 48 h 50"/>
                <a:gd name="T18" fmla="*/ 0 w 179"/>
                <a:gd name="T19" fmla="*/ 46 h 50"/>
                <a:gd name="T20" fmla="*/ 0 w 179"/>
                <a:gd name="T21" fmla="*/ 44 h 50"/>
                <a:gd name="T22" fmla="*/ 0 w 179"/>
                <a:gd name="T23" fmla="*/ 6 h 50"/>
                <a:gd name="T24" fmla="*/ 0 w 179"/>
                <a:gd name="T25" fmla="*/ 4 h 50"/>
                <a:gd name="T26" fmla="*/ 4 w 179"/>
                <a:gd name="T27" fmla="*/ 2 h 50"/>
                <a:gd name="T28" fmla="*/ 6 w 179"/>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50">
                  <a:moveTo>
                    <a:pt x="6" y="0"/>
                  </a:moveTo>
                  <a:lnTo>
                    <a:pt x="171" y="0"/>
                  </a:lnTo>
                  <a:lnTo>
                    <a:pt x="179" y="8"/>
                  </a:lnTo>
                  <a:lnTo>
                    <a:pt x="179" y="44"/>
                  </a:lnTo>
                  <a:lnTo>
                    <a:pt x="179" y="46"/>
                  </a:lnTo>
                  <a:lnTo>
                    <a:pt x="177" y="48"/>
                  </a:lnTo>
                  <a:lnTo>
                    <a:pt x="173" y="50"/>
                  </a:lnTo>
                  <a:lnTo>
                    <a:pt x="6" y="50"/>
                  </a:lnTo>
                  <a:lnTo>
                    <a:pt x="4" y="48"/>
                  </a:lnTo>
                  <a:lnTo>
                    <a:pt x="0" y="46"/>
                  </a:lnTo>
                  <a:lnTo>
                    <a:pt x="0" y="44"/>
                  </a:lnTo>
                  <a:lnTo>
                    <a:pt x="0" y="6"/>
                  </a:lnTo>
                  <a:lnTo>
                    <a:pt x="0" y="4"/>
                  </a:lnTo>
                  <a:lnTo>
                    <a:pt x="4" y="2"/>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6" name="Slide Number Placeholder 19">
            <a:extLst>
              <a:ext uri="{FF2B5EF4-FFF2-40B4-BE49-F238E27FC236}">
                <a16:creationId xmlns:a16="http://schemas.microsoft.com/office/drawing/2014/main" id="{CFD4F603-015F-4813-AE3B-C548293A2E81}"/>
              </a:ext>
              <a:ext uri="{C183D7F6-B498-43B3-948B-1728B52AA6E4}">
                <adec:decorative xmlns:adec="http://schemas.microsoft.com/office/drawing/2017/decorative" val="0"/>
              </a:ext>
            </a:extLst>
          </p:cNvPr>
          <p:cNvSpPr txBox="1">
            <a:spLocks/>
          </p:cNvSpPr>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AEA0E0-5CC6-4BD0-905C-A0021E419432}" type="slidenum">
              <a:rPr lang="en-GB" smtClean="0"/>
              <a:pPr/>
              <a:t>5</a:t>
            </a:fld>
            <a:endParaRPr lang="en-GB" dirty="0"/>
          </a:p>
        </p:txBody>
      </p:sp>
    </p:spTree>
    <p:extLst>
      <p:ext uri="{BB962C8B-B14F-4D97-AF65-F5344CB8AC3E}">
        <p14:creationId xmlns:p14="http://schemas.microsoft.com/office/powerpoint/2010/main" val="56947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19" y="269734"/>
            <a:ext cx="5202812" cy="448778"/>
          </a:xfrm>
        </p:spPr>
        <p:txBody>
          <a:bodyPr vert="horz" lIns="0" tIns="0" rIns="0" bIns="0" anchor="t" anchorCtr="0">
            <a:noAutofit/>
          </a:bodyPr>
          <a:lstStyle/>
          <a:p>
            <a:pPr>
              <a:spcBef>
                <a:spcPts val="0"/>
              </a:spcBef>
              <a:buClr>
                <a:schemeClr val="accent2"/>
              </a:buClr>
              <a:buSzPts val="1800"/>
            </a:pPr>
            <a:r>
              <a:rPr lang="en-AU" sz="2800" b="1" dirty="0">
                <a:solidFill>
                  <a:srgbClr val="3E2C56"/>
                </a:solidFill>
                <a:latin typeface="Arial" panose="020B0604020202020204" pitchFamily="34" charset="0"/>
                <a:ea typeface="+mn-ea"/>
                <a:cs typeface="Arial" panose="020B0604020202020204" pitchFamily="34" charset="0"/>
                <a:sym typeface="Arial"/>
              </a:rPr>
              <a:t>The Sceptic</a:t>
            </a:r>
          </a:p>
        </p:txBody>
      </p:sp>
      <p:sp>
        <p:nvSpPr>
          <p:cNvPr id="23" name="TextBox 22"/>
          <p:cNvSpPr txBox="1"/>
          <p:nvPr/>
        </p:nvSpPr>
        <p:spPr>
          <a:xfrm>
            <a:off x="643254" y="769103"/>
            <a:ext cx="5270800" cy="5098297"/>
          </a:xfrm>
          <a:prstGeom prst="rect">
            <a:avLst/>
          </a:prstGeom>
          <a:noFill/>
          <a:ln>
            <a:noFill/>
          </a:ln>
        </p:spPr>
        <p:txBody>
          <a:bodyPr wrap="square" lIns="0" tIns="0" rIns="0" bIns="0" rtlCol="0" anchor="t" anchorCtr="0">
            <a:noAutofit/>
          </a:bodyPr>
          <a:lstStyle/>
          <a:p>
            <a:pPr marL="1255395" lvl="2" indent="-174625">
              <a:spcAft>
                <a:spcPts val="300"/>
              </a:spcAft>
              <a:tabLst>
                <a:tab pos="803275" algn="l"/>
              </a:tabLst>
            </a:pPr>
            <a:r>
              <a:rPr lang="en-AU" sz="1400" b="1" i="1" dirty="0">
                <a:solidFill>
                  <a:srgbClr val="00A88F"/>
                </a:solidFill>
                <a:latin typeface="Arial"/>
                <a:cs typeface="Arial"/>
              </a:rPr>
              <a:t> A little about me:</a:t>
            </a:r>
            <a:endParaRPr lang="en-US" sz="3200" dirty="0">
              <a:solidFill>
                <a:srgbClr val="00A88F"/>
              </a:solidFill>
              <a:latin typeface="Arial"/>
              <a:cs typeface="Arial"/>
            </a:endParaRPr>
          </a:p>
          <a:p>
            <a:pPr marL="1255395" lvl="2" indent="-174625">
              <a:spcAft>
                <a:spcPts val="300"/>
              </a:spcAft>
              <a:buFont typeface="Wingdings" panose="05000000000000000000" pitchFamily="2" charset="2"/>
              <a:buChar char="§"/>
              <a:tabLst>
                <a:tab pos="803275" algn="l"/>
              </a:tabLst>
            </a:pPr>
            <a:r>
              <a:rPr lang="en-AU" sz="1100" dirty="0">
                <a:latin typeface="Arial"/>
                <a:cs typeface="Arial"/>
              </a:rPr>
              <a:t>I’m cautious about change and likely to resist it strongly – that comes from my passion and commitment </a:t>
            </a:r>
            <a:endParaRPr lang="en-US" sz="1100" dirty="0">
              <a:latin typeface="Arial"/>
              <a:cs typeface="Arial"/>
            </a:endParaRPr>
          </a:p>
          <a:p>
            <a:pPr marL="1255395" lvl="2" indent="-174625">
              <a:spcAft>
                <a:spcPts val="300"/>
              </a:spcAft>
              <a:buFont typeface="Wingdings" panose="05000000000000000000" pitchFamily="2" charset="2"/>
              <a:buChar char="§"/>
              <a:tabLst>
                <a:tab pos="803275" algn="l"/>
              </a:tabLst>
            </a:pPr>
            <a:r>
              <a:rPr lang="en-AU" sz="1100" dirty="0">
                <a:latin typeface="Arial"/>
                <a:cs typeface="Arial"/>
              </a:rPr>
              <a:t>My scepticism comes from not wanting to be disappointed  (again)</a:t>
            </a:r>
            <a:endParaRPr lang="en-US" sz="1100" dirty="0">
              <a:latin typeface="Arial"/>
              <a:cs typeface="Arial"/>
            </a:endParaRPr>
          </a:p>
          <a:p>
            <a:pPr marL="1255395" lvl="2" indent="-174625">
              <a:spcAft>
                <a:spcPts val="300"/>
              </a:spcAft>
              <a:buFont typeface="Wingdings" panose="05000000000000000000" pitchFamily="2" charset="2"/>
              <a:buChar char="§"/>
              <a:tabLst>
                <a:tab pos="803275" algn="l"/>
              </a:tabLst>
            </a:pPr>
            <a:r>
              <a:rPr lang="en-AU" sz="1100" dirty="0">
                <a:latin typeface="Arial"/>
                <a:cs typeface="Arial"/>
              </a:rPr>
              <a:t>I’m fiercely loyal once you win me over – persistence is key</a:t>
            </a:r>
          </a:p>
          <a:p>
            <a:pPr marL="1080770" lvl="2" indent="-185420">
              <a:spcAft>
                <a:spcPts val="300"/>
              </a:spcAft>
              <a:tabLst>
                <a:tab pos="803275" algn="l"/>
              </a:tabLst>
            </a:pPr>
            <a:endParaRPr lang="en-AU" sz="1400" b="1" i="1" dirty="0">
              <a:solidFill>
                <a:srgbClr val="00A88F"/>
              </a:solidFill>
              <a:latin typeface="Arial" panose="020B0604020202020204" pitchFamily="34" charset="0"/>
              <a:cs typeface="Arial" panose="020B0604020202020204" pitchFamily="34" charset="0"/>
            </a:endParaRPr>
          </a:p>
          <a:p>
            <a:pPr marL="175895" lvl="2" indent="-175895">
              <a:spcAft>
                <a:spcPts val="300"/>
              </a:spcAft>
              <a:tabLst>
                <a:tab pos="803275" algn="l"/>
              </a:tabLst>
            </a:pPr>
            <a:r>
              <a:rPr lang="en-AU" sz="1400" b="1" i="1" dirty="0">
                <a:solidFill>
                  <a:srgbClr val="00A88F"/>
                </a:solidFill>
                <a:latin typeface="Arial"/>
                <a:cs typeface="Arial"/>
              </a:rPr>
              <a:t>What does success look like?</a:t>
            </a:r>
          </a:p>
          <a:p>
            <a:pPr marL="175895" lvl="2" indent="-175895">
              <a:spcAft>
                <a:spcPts val="300"/>
              </a:spcAft>
              <a:buFont typeface="Wingdings" panose="05000000000000000000" pitchFamily="2" charset="2"/>
              <a:buChar char="§"/>
              <a:tabLst>
                <a:tab pos="803275" algn="l"/>
              </a:tabLst>
            </a:pPr>
            <a:r>
              <a:rPr lang="en-AU" sz="1100" dirty="0">
                <a:latin typeface="Arial"/>
                <a:cs typeface="Arial"/>
              </a:rPr>
              <a:t>Evidence of the value of outcomes to support the decision</a:t>
            </a:r>
          </a:p>
          <a:p>
            <a:pPr marL="175895" lvl="2" indent="-175895">
              <a:spcAft>
                <a:spcPts val="300"/>
              </a:spcAft>
              <a:buFont typeface="Wingdings" panose="05000000000000000000" pitchFamily="2" charset="2"/>
              <a:buChar char="§"/>
              <a:tabLst>
                <a:tab pos="803275" algn="l"/>
              </a:tabLst>
            </a:pPr>
            <a:r>
              <a:rPr lang="en-AU" sz="1100" dirty="0">
                <a:latin typeface="Arial"/>
                <a:cs typeface="Arial"/>
              </a:rPr>
              <a:t>Minimum disruption to my world with maximum impact</a:t>
            </a:r>
          </a:p>
          <a:p>
            <a:pPr marL="143510" indent="-143510">
              <a:spcAft>
                <a:spcPts val="300"/>
              </a:spcAft>
            </a:pPr>
            <a:endParaRPr lang="en-AU" sz="1050" b="1" i="1" dirty="0">
              <a:solidFill>
                <a:srgbClr val="007361"/>
              </a:solidFill>
              <a:latin typeface="Arial" panose="020B0604020202020204" pitchFamily="34" charset="0"/>
              <a:cs typeface="Arial" panose="020B0604020202020204" pitchFamily="34" charset="0"/>
            </a:endParaRPr>
          </a:p>
          <a:p>
            <a:pPr marL="143510" indent="-143510">
              <a:spcAft>
                <a:spcPts val="300"/>
              </a:spcAft>
            </a:pPr>
            <a:r>
              <a:rPr lang="en-AU" sz="1400" b="1" i="1" dirty="0">
                <a:solidFill>
                  <a:srgbClr val="00A88F"/>
                </a:solidFill>
                <a:latin typeface="Arial"/>
                <a:cs typeface="Arial"/>
              </a:rPr>
              <a:t>And how I think, feel and act:</a:t>
            </a:r>
            <a:endParaRPr lang="en-AU" sz="1400" dirty="0">
              <a:solidFill>
                <a:srgbClr val="00A88F"/>
              </a:solidFill>
              <a:latin typeface="Arial"/>
              <a:cs typeface="Arial"/>
            </a:endParaRPr>
          </a:p>
          <a:p>
            <a:pPr marL="143510" indent="-143510">
              <a:spcAft>
                <a:spcPts val="300"/>
              </a:spcAft>
            </a:pPr>
            <a:r>
              <a:rPr lang="en-AU" sz="1100" b="1" dirty="0">
                <a:latin typeface="Arial"/>
                <a:cs typeface="Arial"/>
              </a:rPr>
              <a:t>Think</a:t>
            </a:r>
            <a:r>
              <a:rPr lang="en-AU" sz="1100" dirty="0">
                <a:latin typeface="Arial"/>
                <a:cs typeface="Arial"/>
              </a:rPr>
              <a:t> – “This doesn’t really matter because nothing in my experience convinces me that it’s worth my time”</a:t>
            </a:r>
          </a:p>
          <a:p>
            <a:pPr marL="143510" indent="-143510">
              <a:spcAft>
                <a:spcPts val="300"/>
              </a:spcAft>
            </a:pPr>
            <a:r>
              <a:rPr lang="en-AU" sz="1100" b="1" dirty="0">
                <a:latin typeface="Arial"/>
                <a:cs typeface="Arial"/>
              </a:rPr>
              <a:t>Feel</a:t>
            </a:r>
            <a:r>
              <a:rPr lang="en-AU" sz="1100" dirty="0">
                <a:latin typeface="Arial"/>
                <a:cs typeface="Arial"/>
              </a:rPr>
              <a:t> - “I’m threatened by change and suspicious of motives behind new ideas”</a:t>
            </a:r>
          </a:p>
          <a:p>
            <a:pPr marL="143510" indent="-143510">
              <a:spcAft>
                <a:spcPts val="300"/>
              </a:spcAft>
            </a:pPr>
            <a:r>
              <a:rPr lang="en-AU" sz="1100" b="1" dirty="0">
                <a:latin typeface="Arial"/>
                <a:cs typeface="Arial"/>
              </a:rPr>
              <a:t>Do</a:t>
            </a:r>
            <a:r>
              <a:rPr lang="en-AU" sz="1100" dirty="0">
                <a:latin typeface="Arial"/>
                <a:cs typeface="Arial"/>
              </a:rPr>
              <a:t> – I trust myself and a close network and often swim against the tide because “I just don’t see the thinking that needs to happen on issues, you need to prove your argument to me”</a:t>
            </a:r>
          </a:p>
          <a:p>
            <a:pPr indent="-146685">
              <a:spcAft>
                <a:spcPts val="300"/>
              </a:spcAft>
            </a:pPr>
            <a:endParaRPr lang="en-AU" sz="1400" b="1" i="1" dirty="0">
              <a:solidFill>
                <a:srgbClr val="00A88F"/>
              </a:solidFill>
              <a:latin typeface="Arial" panose="020B0604020202020204" pitchFamily="34" charset="0"/>
              <a:cs typeface="Arial" panose="020B0604020202020204" pitchFamily="34" charset="0"/>
            </a:endParaRPr>
          </a:p>
          <a:p>
            <a:pPr indent="-109855">
              <a:spcAft>
                <a:spcPts val="300"/>
              </a:spcAft>
            </a:pPr>
            <a:r>
              <a:rPr lang="en-AU" sz="1400" b="1" i="1" dirty="0">
                <a:solidFill>
                  <a:srgbClr val="00A88F"/>
                </a:solidFill>
                <a:latin typeface="Arial"/>
                <a:cs typeface="Arial"/>
              </a:rPr>
              <a:t>In the context of telling a story to me I need:</a:t>
            </a:r>
          </a:p>
          <a:p>
            <a:pPr marL="171450" indent="-171450">
              <a:spcAft>
                <a:spcPts val="300"/>
              </a:spcAft>
              <a:buFont typeface="Wingdings" panose="05000000000000000000" pitchFamily="2" charset="2"/>
              <a:buChar char="§"/>
            </a:pPr>
            <a:r>
              <a:rPr lang="en-AU" sz="1100" dirty="0">
                <a:latin typeface="Arial"/>
                <a:cs typeface="Arial"/>
              </a:rPr>
              <a:t>To see connections to what matters to me and what I’m trying to achieve</a:t>
            </a:r>
          </a:p>
          <a:p>
            <a:pPr marL="171450" indent="-171450">
              <a:spcAft>
                <a:spcPts val="300"/>
              </a:spcAft>
              <a:buFont typeface="Wingdings" panose="05000000000000000000" pitchFamily="2" charset="2"/>
              <a:buChar char="§"/>
            </a:pPr>
            <a:r>
              <a:rPr lang="en-AU" sz="1100" dirty="0">
                <a:latin typeface="Arial"/>
                <a:cs typeface="Arial"/>
              </a:rPr>
              <a:t>Clarity on outcomes as well as your process and approach</a:t>
            </a:r>
          </a:p>
          <a:p>
            <a:pPr marL="171450" indent="-171450">
              <a:spcAft>
                <a:spcPts val="300"/>
              </a:spcAft>
              <a:buFont typeface="Wingdings" panose="05000000000000000000" pitchFamily="2" charset="2"/>
              <a:buChar char="§"/>
            </a:pPr>
            <a:r>
              <a:rPr lang="en-AU" sz="1100" dirty="0">
                <a:latin typeface="Arial"/>
                <a:cs typeface="Arial"/>
              </a:rPr>
              <a:t>Options on how I can engage with the issue and give me some room so I can include my own thinking, then I will support you</a:t>
            </a:r>
          </a:p>
        </p:txBody>
      </p:sp>
      <p:sp>
        <p:nvSpPr>
          <p:cNvPr id="5" name="Title 1">
            <a:extLst>
              <a:ext uri="{FF2B5EF4-FFF2-40B4-BE49-F238E27FC236}">
                <a16:creationId xmlns:a16="http://schemas.microsoft.com/office/drawing/2014/main" id="{E31B24E3-68C9-4329-92CE-6162409E6F36}"/>
              </a:ext>
            </a:extLst>
          </p:cNvPr>
          <p:cNvSpPr txBox="1">
            <a:spLocks/>
          </p:cNvSpPr>
          <p:nvPr/>
        </p:nvSpPr>
        <p:spPr>
          <a:xfrm>
            <a:off x="6224354" y="269734"/>
            <a:ext cx="5238705" cy="448778"/>
          </a:xfrm>
          <a:prstGeom prst="rect">
            <a:avLst/>
          </a:prstGeom>
          <a:noFill/>
          <a:ln>
            <a:noFill/>
          </a:ln>
        </p:spPr>
        <p:txBody>
          <a:bodyPr spcFirstLastPara="1" vert="horz"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AU" sz="2800" dirty="0">
                <a:solidFill>
                  <a:srgbClr val="3E2C56"/>
                </a:solidFill>
                <a:latin typeface="Arial" panose="020B0604020202020204" pitchFamily="34" charset="0"/>
                <a:ea typeface="+mn-ea"/>
                <a:cs typeface="Arial" panose="020B0604020202020204" pitchFamily="34" charset="0"/>
              </a:rPr>
              <a:t>Questioning Maverick</a:t>
            </a:r>
          </a:p>
        </p:txBody>
      </p:sp>
      <p:sp>
        <p:nvSpPr>
          <p:cNvPr id="6" name="TextBox 5">
            <a:extLst>
              <a:ext uri="{FF2B5EF4-FFF2-40B4-BE49-F238E27FC236}">
                <a16:creationId xmlns:a16="http://schemas.microsoft.com/office/drawing/2014/main" id="{0FE60F6C-7E2D-49B7-9C4B-A4036E1B0D52}"/>
              </a:ext>
            </a:extLst>
          </p:cNvPr>
          <p:cNvSpPr txBox="1"/>
          <p:nvPr/>
        </p:nvSpPr>
        <p:spPr>
          <a:xfrm>
            <a:off x="6192461" y="722180"/>
            <a:ext cx="5356285" cy="4725289"/>
          </a:xfrm>
          <a:prstGeom prst="rect">
            <a:avLst/>
          </a:prstGeom>
          <a:noFill/>
          <a:ln>
            <a:noFill/>
          </a:ln>
        </p:spPr>
        <p:txBody>
          <a:bodyPr wrap="square" lIns="0" tIns="0" rIns="0" bIns="0" rtlCol="0" anchor="t" anchorCtr="0">
            <a:noAutofit/>
          </a:bodyPr>
          <a:lstStyle/>
          <a:p>
            <a:pPr marL="1079500" indent="-174625">
              <a:spcAft>
                <a:spcPts val="300"/>
              </a:spcAft>
            </a:pPr>
            <a:r>
              <a:rPr lang="en-AU" sz="1400" b="1" i="1" dirty="0">
                <a:solidFill>
                  <a:srgbClr val="00A88F"/>
                </a:solidFill>
                <a:latin typeface="Arial"/>
                <a:cs typeface="Arial"/>
              </a:rPr>
              <a:t>A little about  me:</a:t>
            </a:r>
            <a:endParaRPr lang="en-US" sz="2000" dirty="0">
              <a:latin typeface="Arial"/>
              <a:cs typeface="Arial"/>
            </a:endParaRPr>
          </a:p>
          <a:p>
            <a:pPr marL="1079500" indent="-174625">
              <a:spcAft>
                <a:spcPts val="300"/>
              </a:spcAft>
              <a:buFont typeface="Wingdings" panose="05000000000000000000" pitchFamily="2" charset="2"/>
              <a:buChar char="§"/>
            </a:pPr>
            <a:r>
              <a:rPr lang="en-AU" sz="1100" dirty="0">
                <a:latin typeface="Arial"/>
                <a:cs typeface="Arial"/>
              </a:rPr>
              <a:t>I like to think outside the box and explore new ideas and concepts</a:t>
            </a:r>
          </a:p>
          <a:p>
            <a:pPr marL="1079500" indent="-174625">
              <a:spcAft>
                <a:spcPts val="300"/>
              </a:spcAft>
              <a:buFont typeface="Wingdings" panose="05000000000000000000" pitchFamily="2" charset="2"/>
              <a:buChar char="§"/>
            </a:pPr>
            <a:r>
              <a:rPr lang="en-AU" sz="1100" dirty="0">
                <a:latin typeface="Arial"/>
                <a:cs typeface="Arial"/>
              </a:rPr>
              <a:t>You’ll know quickly what causes me frustration about today</a:t>
            </a:r>
          </a:p>
          <a:p>
            <a:pPr marL="1079500" indent="-174625">
              <a:spcAft>
                <a:spcPts val="300"/>
              </a:spcAft>
              <a:buFont typeface="Wingdings" panose="05000000000000000000" pitchFamily="2" charset="2"/>
              <a:buChar char="§"/>
            </a:pPr>
            <a:r>
              <a:rPr lang="en-AU" sz="1100" dirty="0">
                <a:latin typeface="Arial"/>
                <a:cs typeface="Arial"/>
              </a:rPr>
              <a:t>If you can persuade me of the value, I’ll be your advocate and ask the tough questions</a:t>
            </a:r>
          </a:p>
          <a:p>
            <a:pPr marL="1079500" indent="-174625">
              <a:spcAft>
                <a:spcPts val="300"/>
              </a:spcAft>
              <a:buFont typeface="Wingdings" panose="05000000000000000000" pitchFamily="2" charset="2"/>
              <a:buChar char="§"/>
            </a:pPr>
            <a:r>
              <a:rPr lang="en-AU" sz="1100" dirty="0">
                <a:latin typeface="Arial"/>
                <a:cs typeface="Arial"/>
              </a:rPr>
              <a:t>I love the debate and challenging status quo</a:t>
            </a:r>
          </a:p>
          <a:p>
            <a:pPr marL="1080770" indent="-185420">
              <a:spcAft>
                <a:spcPts val="300"/>
              </a:spcAft>
            </a:pPr>
            <a:endParaRPr lang="en-AU" sz="1050" b="1" i="1" dirty="0">
              <a:solidFill>
                <a:schemeClr val="tx2"/>
              </a:solidFill>
              <a:latin typeface="Arial" panose="020B0604020202020204" pitchFamily="34" charset="0"/>
              <a:cs typeface="Arial" panose="020B0604020202020204" pitchFamily="34" charset="0"/>
            </a:endParaRPr>
          </a:p>
          <a:p>
            <a:pPr marL="175895" indent="-175895">
              <a:spcAft>
                <a:spcPts val="300"/>
              </a:spcAft>
            </a:pPr>
            <a:r>
              <a:rPr lang="en-AU" sz="1400" b="1" i="1" dirty="0">
                <a:solidFill>
                  <a:srgbClr val="00A88F"/>
                </a:solidFill>
                <a:latin typeface="Arial"/>
                <a:cs typeface="Arial"/>
              </a:rPr>
              <a:t>What does success look like?</a:t>
            </a:r>
          </a:p>
          <a:p>
            <a:pPr marL="175895" indent="-175895">
              <a:spcAft>
                <a:spcPts val="300"/>
              </a:spcAft>
              <a:buFont typeface="Wingdings" panose="05000000000000000000" pitchFamily="2" charset="2"/>
              <a:buChar char="§"/>
            </a:pPr>
            <a:r>
              <a:rPr lang="en-AU" sz="1100" dirty="0">
                <a:latin typeface="Arial"/>
                <a:cs typeface="Arial"/>
              </a:rPr>
              <a:t>New approaches to solving old problems</a:t>
            </a:r>
          </a:p>
          <a:p>
            <a:pPr marL="175895" indent="-175895">
              <a:spcAft>
                <a:spcPts val="300"/>
              </a:spcAft>
              <a:buFont typeface="Wingdings" panose="05000000000000000000" pitchFamily="2" charset="2"/>
              <a:buChar char="§"/>
            </a:pPr>
            <a:r>
              <a:rPr lang="en-AU" sz="1100" dirty="0">
                <a:latin typeface="Arial"/>
                <a:cs typeface="Arial"/>
              </a:rPr>
              <a:t>Evidence of value created or change impacts</a:t>
            </a:r>
          </a:p>
          <a:p>
            <a:pPr marL="175895" indent="-175895">
              <a:spcAft>
                <a:spcPts val="300"/>
              </a:spcAft>
              <a:buFont typeface="Wingdings" panose="05000000000000000000" pitchFamily="2" charset="2"/>
              <a:buChar char="§"/>
            </a:pPr>
            <a:r>
              <a:rPr lang="en-AU" sz="1100" dirty="0">
                <a:latin typeface="Arial"/>
                <a:cs typeface="Arial"/>
              </a:rPr>
              <a:t>Opportunities created to do things differently (that make them look good)</a:t>
            </a:r>
          </a:p>
          <a:p>
            <a:pPr marL="143510" indent="-143510">
              <a:spcAft>
                <a:spcPts val="300"/>
              </a:spcAft>
            </a:pPr>
            <a:endParaRPr lang="en-AU" sz="1400" b="1" i="1" dirty="0">
              <a:solidFill>
                <a:srgbClr val="00A88F"/>
              </a:solidFill>
              <a:latin typeface="Arial" panose="020B0604020202020204" pitchFamily="34" charset="0"/>
              <a:cs typeface="Arial" panose="020B0604020202020204" pitchFamily="34" charset="0"/>
            </a:endParaRPr>
          </a:p>
          <a:p>
            <a:pPr marL="143510" indent="-143510">
              <a:spcAft>
                <a:spcPts val="300"/>
              </a:spcAft>
            </a:pPr>
            <a:r>
              <a:rPr lang="en-AU" sz="1400" b="1" i="1" dirty="0">
                <a:solidFill>
                  <a:srgbClr val="00A88F"/>
                </a:solidFill>
                <a:latin typeface="Arial"/>
                <a:cs typeface="Arial"/>
              </a:rPr>
              <a:t>And how I think, feel and act:</a:t>
            </a:r>
            <a:endParaRPr lang="en-AU" sz="1400" dirty="0">
              <a:solidFill>
                <a:srgbClr val="00A88F"/>
              </a:solidFill>
              <a:latin typeface="Arial"/>
              <a:cs typeface="Arial"/>
            </a:endParaRPr>
          </a:p>
          <a:p>
            <a:pPr marL="127000" indent="-127000">
              <a:spcAft>
                <a:spcPts val="300"/>
              </a:spcAft>
            </a:pPr>
            <a:r>
              <a:rPr lang="en-AU" sz="1100" b="1" dirty="0">
                <a:latin typeface="Arial"/>
                <a:cs typeface="Arial"/>
              </a:rPr>
              <a:t>Think</a:t>
            </a:r>
            <a:r>
              <a:rPr lang="en-AU" sz="1100" dirty="0">
                <a:latin typeface="Arial"/>
                <a:cs typeface="Arial"/>
              </a:rPr>
              <a:t> – “I want to challenge what I see and need evidence to give me confidence and persuade me your way is right”</a:t>
            </a:r>
          </a:p>
          <a:p>
            <a:pPr marL="127000" indent="-127000">
              <a:spcAft>
                <a:spcPts val="300"/>
              </a:spcAft>
            </a:pPr>
            <a:r>
              <a:rPr lang="en-AU" sz="1100" b="1" dirty="0">
                <a:latin typeface="Arial"/>
                <a:cs typeface="Arial"/>
              </a:rPr>
              <a:t>Feel</a:t>
            </a:r>
            <a:r>
              <a:rPr lang="en-AU" sz="1100" dirty="0">
                <a:latin typeface="Arial"/>
                <a:cs typeface="Arial"/>
              </a:rPr>
              <a:t> – “I’m on your side so don’t misinterpret my challenge as lack of support for you – it’s a mix of testing and curiosity”</a:t>
            </a:r>
          </a:p>
          <a:p>
            <a:pPr marL="127000" indent="-127000">
              <a:spcAft>
                <a:spcPts val="300"/>
              </a:spcAft>
            </a:pPr>
            <a:r>
              <a:rPr lang="en-AU" sz="1100" b="1" dirty="0">
                <a:latin typeface="Arial"/>
                <a:cs typeface="Arial"/>
              </a:rPr>
              <a:t>Do</a:t>
            </a:r>
            <a:r>
              <a:rPr lang="en-AU" sz="1100" dirty="0">
                <a:latin typeface="Arial"/>
                <a:cs typeface="Arial"/>
              </a:rPr>
              <a:t> – “I will actively support you in front of others, and as I ask questions, I’m also happy to field theirs as well”</a:t>
            </a:r>
          </a:p>
          <a:p>
            <a:pPr marL="127000" indent="-127000">
              <a:spcAft>
                <a:spcPts val="300"/>
              </a:spcAft>
            </a:pPr>
            <a:endParaRPr lang="en-AU" sz="1050" b="1" i="1" dirty="0">
              <a:solidFill>
                <a:schemeClr val="tx2"/>
              </a:solidFill>
              <a:latin typeface="Arial" panose="020B0604020202020204" pitchFamily="34" charset="0"/>
              <a:cs typeface="Arial" panose="020B0604020202020204" pitchFamily="34" charset="0"/>
            </a:endParaRPr>
          </a:p>
          <a:p>
            <a:pPr indent="-109855">
              <a:spcAft>
                <a:spcPts val="300"/>
              </a:spcAft>
            </a:pPr>
            <a:r>
              <a:rPr lang="en-AU" sz="1400" b="1" i="1" dirty="0">
                <a:solidFill>
                  <a:srgbClr val="00A88F"/>
                </a:solidFill>
                <a:latin typeface="Arial"/>
                <a:cs typeface="Arial"/>
              </a:rPr>
              <a:t>In the context of telling a story to me I need:</a:t>
            </a:r>
          </a:p>
          <a:p>
            <a:pPr marL="171450" indent="-171450">
              <a:spcAft>
                <a:spcPts val="300"/>
              </a:spcAft>
              <a:buFont typeface="Wingdings" panose="05000000000000000000" pitchFamily="2" charset="2"/>
              <a:buChar char="§"/>
            </a:pPr>
            <a:r>
              <a:rPr lang="en-AU" sz="1100" dirty="0">
                <a:latin typeface="Arial"/>
                <a:cs typeface="Arial"/>
              </a:rPr>
              <a:t>Lots of ways to explore the issue so I can think about it holistically</a:t>
            </a:r>
          </a:p>
          <a:p>
            <a:pPr marL="171450" indent="-171450">
              <a:spcAft>
                <a:spcPts val="300"/>
              </a:spcAft>
              <a:buFont typeface="Wingdings" panose="05000000000000000000" pitchFamily="2" charset="2"/>
              <a:buChar char="§"/>
            </a:pPr>
            <a:r>
              <a:rPr lang="en-AU" sz="1100" dirty="0">
                <a:latin typeface="Arial"/>
                <a:cs typeface="Arial"/>
              </a:rPr>
              <a:t>The connection between issue and impact – results matter</a:t>
            </a:r>
          </a:p>
          <a:p>
            <a:pPr marL="171450" indent="-171450">
              <a:spcAft>
                <a:spcPts val="300"/>
              </a:spcAft>
              <a:buFont typeface="Wingdings" panose="05000000000000000000" pitchFamily="2" charset="2"/>
              <a:buChar char="§"/>
            </a:pPr>
            <a:r>
              <a:rPr lang="en-AU" sz="1100" dirty="0">
                <a:latin typeface="Arial"/>
                <a:cs typeface="Arial"/>
              </a:rPr>
              <a:t>Your point of view, confidently expressed </a:t>
            </a:r>
            <a:endParaRPr lang="en-AU" sz="1100" dirty="0">
              <a:latin typeface="Arial" panose="020B0604020202020204" pitchFamily="34" charset="0"/>
              <a:cs typeface="Arial" panose="020B0604020202020204" pitchFamily="34" charset="0"/>
            </a:endParaRPr>
          </a:p>
          <a:p>
            <a:pPr marL="171450" indent="-171450">
              <a:spcAft>
                <a:spcPts val="300"/>
              </a:spcAft>
              <a:buFont typeface="Wingdings" panose="05000000000000000000" pitchFamily="2" charset="2"/>
              <a:buChar char="§"/>
            </a:pPr>
            <a:r>
              <a:rPr lang="en-AU" sz="1100" dirty="0">
                <a:latin typeface="Arial"/>
                <a:cs typeface="Arial"/>
              </a:rPr>
              <a:t>To be listened to and respected for what I’m asking</a:t>
            </a:r>
          </a:p>
        </p:txBody>
      </p:sp>
      <p:sp>
        <p:nvSpPr>
          <p:cNvPr id="9" name="Freeform 4845">
            <a:extLst>
              <a:ext uri="{FF2B5EF4-FFF2-40B4-BE49-F238E27FC236}">
                <a16:creationId xmlns:a16="http://schemas.microsoft.com/office/drawing/2014/main" id="{E5C00A2A-46D4-4B38-B572-58873AEA2417}"/>
              </a:ext>
              <a:ext uri="{C183D7F6-B498-43B3-948B-1728B52AA6E4}">
                <adec:decorative xmlns:adec="http://schemas.microsoft.com/office/drawing/2017/decorative" val="1"/>
              </a:ext>
            </a:extLst>
          </p:cNvPr>
          <p:cNvSpPr>
            <a:spLocks noEditPoints="1"/>
          </p:cNvSpPr>
          <p:nvPr/>
        </p:nvSpPr>
        <p:spPr bwMode="auto">
          <a:xfrm>
            <a:off x="6165541" y="1075502"/>
            <a:ext cx="832961" cy="896321"/>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rgbClr val="00A88F"/>
          </a:solidFill>
          <a:ln>
            <a:no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377E123D-B46C-4D13-B77D-4E2A7DFAE26B}"/>
              </a:ext>
              <a:ext uri="{C183D7F6-B498-43B3-948B-1728B52AA6E4}">
                <adec:decorative xmlns:adec="http://schemas.microsoft.com/office/drawing/2017/decorative" val="1"/>
              </a:ext>
            </a:extLst>
          </p:cNvPr>
          <p:cNvGrpSpPr/>
          <p:nvPr/>
        </p:nvGrpSpPr>
        <p:grpSpPr>
          <a:xfrm>
            <a:off x="711155" y="1075502"/>
            <a:ext cx="871854" cy="802250"/>
            <a:chOff x="1814513" y="1060450"/>
            <a:chExt cx="755651" cy="755650"/>
          </a:xfrm>
          <a:solidFill>
            <a:srgbClr val="00A88F"/>
          </a:solidFill>
        </p:grpSpPr>
        <p:sp>
          <p:nvSpPr>
            <p:cNvPr id="11" name="Freeform 76">
              <a:extLst>
                <a:ext uri="{FF2B5EF4-FFF2-40B4-BE49-F238E27FC236}">
                  <a16:creationId xmlns:a16="http://schemas.microsoft.com/office/drawing/2014/main" id="{65083CC0-953A-4093-8555-C260F17F63B1}"/>
                </a:ext>
              </a:extLst>
            </p:cNvPr>
            <p:cNvSpPr>
              <a:spLocks/>
            </p:cNvSpPr>
            <p:nvPr/>
          </p:nvSpPr>
          <p:spPr bwMode="auto">
            <a:xfrm>
              <a:off x="2111376" y="1060450"/>
              <a:ext cx="458788" cy="460375"/>
            </a:xfrm>
            <a:custGeom>
              <a:avLst/>
              <a:gdLst>
                <a:gd name="T0" fmla="*/ 145 w 289"/>
                <a:gd name="T1" fmla="*/ 0 h 290"/>
                <a:gd name="T2" fmla="*/ 172 w 289"/>
                <a:gd name="T3" fmla="*/ 4 h 290"/>
                <a:gd name="T4" fmla="*/ 197 w 289"/>
                <a:gd name="T5" fmla="*/ 15 h 290"/>
                <a:gd name="T6" fmla="*/ 251 w 289"/>
                <a:gd name="T7" fmla="*/ 54 h 290"/>
                <a:gd name="T8" fmla="*/ 268 w 289"/>
                <a:gd name="T9" fmla="*/ 69 h 290"/>
                <a:gd name="T10" fmla="*/ 280 w 289"/>
                <a:gd name="T11" fmla="*/ 88 h 290"/>
                <a:gd name="T12" fmla="*/ 288 w 289"/>
                <a:gd name="T13" fmla="*/ 109 h 290"/>
                <a:gd name="T14" fmla="*/ 289 w 289"/>
                <a:gd name="T15" fmla="*/ 132 h 290"/>
                <a:gd name="T16" fmla="*/ 284 w 289"/>
                <a:gd name="T17" fmla="*/ 154 h 290"/>
                <a:gd name="T18" fmla="*/ 274 w 289"/>
                <a:gd name="T19" fmla="*/ 175 h 290"/>
                <a:gd name="T20" fmla="*/ 203 w 289"/>
                <a:gd name="T21" fmla="*/ 276 h 290"/>
                <a:gd name="T22" fmla="*/ 197 w 289"/>
                <a:gd name="T23" fmla="*/ 282 h 290"/>
                <a:gd name="T24" fmla="*/ 192 w 289"/>
                <a:gd name="T25" fmla="*/ 286 h 290"/>
                <a:gd name="T26" fmla="*/ 186 w 289"/>
                <a:gd name="T27" fmla="*/ 288 h 290"/>
                <a:gd name="T28" fmla="*/ 178 w 289"/>
                <a:gd name="T29" fmla="*/ 290 h 290"/>
                <a:gd name="T30" fmla="*/ 170 w 289"/>
                <a:gd name="T31" fmla="*/ 288 h 290"/>
                <a:gd name="T32" fmla="*/ 163 w 289"/>
                <a:gd name="T33" fmla="*/ 284 h 290"/>
                <a:gd name="T34" fmla="*/ 153 w 289"/>
                <a:gd name="T35" fmla="*/ 273 h 290"/>
                <a:gd name="T36" fmla="*/ 151 w 289"/>
                <a:gd name="T37" fmla="*/ 259 h 290"/>
                <a:gd name="T38" fmla="*/ 155 w 289"/>
                <a:gd name="T39" fmla="*/ 246 h 290"/>
                <a:gd name="T40" fmla="*/ 226 w 289"/>
                <a:gd name="T41" fmla="*/ 142 h 290"/>
                <a:gd name="T42" fmla="*/ 230 w 289"/>
                <a:gd name="T43" fmla="*/ 134 h 290"/>
                <a:gd name="T44" fmla="*/ 232 w 289"/>
                <a:gd name="T45" fmla="*/ 127 h 290"/>
                <a:gd name="T46" fmla="*/ 232 w 289"/>
                <a:gd name="T47" fmla="*/ 119 h 290"/>
                <a:gd name="T48" fmla="*/ 230 w 289"/>
                <a:gd name="T49" fmla="*/ 111 h 290"/>
                <a:gd name="T50" fmla="*/ 224 w 289"/>
                <a:gd name="T51" fmla="*/ 106 h 290"/>
                <a:gd name="T52" fmla="*/ 218 w 289"/>
                <a:gd name="T53" fmla="*/ 100 h 290"/>
                <a:gd name="T54" fmla="*/ 165 w 289"/>
                <a:gd name="T55" fmla="*/ 63 h 290"/>
                <a:gd name="T56" fmla="*/ 149 w 289"/>
                <a:gd name="T57" fmla="*/ 58 h 290"/>
                <a:gd name="T58" fmla="*/ 136 w 289"/>
                <a:gd name="T59" fmla="*/ 60 h 290"/>
                <a:gd name="T60" fmla="*/ 124 w 289"/>
                <a:gd name="T61" fmla="*/ 71 h 290"/>
                <a:gd name="T62" fmla="*/ 51 w 289"/>
                <a:gd name="T63" fmla="*/ 173 h 290"/>
                <a:gd name="T64" fmla="*/ 42 w 289"/>
                <a:gd name="T65" fmla="*/ 182 h 290"/>
                <a:gd name="T66" fmla="*/ 26 w 289"/>
                <a:gd name="T67" fmla="*/ 186 h 290"/>
                <a:gd name="T68" fmla="*/ 13 w 289"/>
                <a:gd name="T69" fmla="*/ 180 h 290"/>
                <a:gd name="T70" fmla="*/ 3 w 289"/>
                <a:gd name="T71" fmla="*/ 169 h 290"/>
                <a:gd name="T72" fmla="*/ 0 w 289"/>
                <a:gd name="T73" fmla="*/ 155 h 290"/>
                <a:gd name="T74" fmla="*/ 5 w 289"/>
                <a:gd name="T75" fmla="*/ 142 h 290"/>
                <a:gd name="T76" fmla="*/ 76 w 289"/>
                <a:gd name="T77" fmla="*/ 38 h 290"/>
                <a:gd name="T78" fmla="*/ 96 w 289"/>
                <a:gd name="T79" fmla="*/ 17 h 290"/>
                <a:gd name="T80" fmla="*/ 119 w 289"/>
                <a:gd name="T81" fmla="*/ 6 h 290"/>
                <a:gd name="T82" fmla="*/ 145 w 289"/>
                <a:gd name="T8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90">
                  <a:moveTo>
                    <a:pt x="145" y="0"/>
                  </a:moveTo>
                  <a:lnTo>
                    <a:pt x="172" y="4"/>
                  </a:lnTo>
                  <a:lnTo>
                    <a:pt x="197" y="15"/>
                  </a:lnTo>
                  <a:lnTo>
                    <a:pt x="251" y="54"/>
                  </a:lnTo>
                  <a:lnTo>
                    <a:pt x="268" y="69"/>
                  </a:lnTo>
                  <a:lnTo>
                    <a:pt x="280" y="88"/>
                  </a:lnTo>
                  <a:lnTo>
                    <a:pt x="288" y="109"/>
                  </a:lnTo>
                  <a:lnTo>
                    <a:pt x="289" y="132"/>
                  </a:lnTo>
                  <a:lnTo>
                    <a:pt x="284" y="154"/>
                  </a:lnTo>
                  <a:lnTo>
                    <a:pt x="274" y="175"/>
                  </a:lnTo>
                  <a:lnTo>
                    <a:pt x="203" y="276"/>
                  </a:lnTo>
                  <a:lnTo>
                    <a:pt x="197" y="282"/>
                  </a:lnTo>
                  <a:lnTo>
                    <a:pt x="192" y="286"/>
                  </a:lnTo>
                  <a:lnTo>
                    <a:pt x="186" y="288"/>
                  </a:lnTo>
                  <a:lnTo>
                    <a:pt x="178" y="290"/>
                  </a:lnTo>
                  <a:lnTo>
                    <a:pt x="170" y="288"/>
                  </a:lnTo>
                  <a:lnTo>
                    <a:pt x="163" y="284"/>
                  </a:lnTo>
                  <a:lnTo>
                    <a:pt x="153" y="273"/>
                  </a:lnTo>
                  <a:lnTo>
                    <a:pt x="151" y="259"/>
                  </a:lnTo>
                  <a:lnTo>
                    <a:pt x="155" y="246"/>
                  </a:lnTo>
                  <a:lnTo>
                    <a:pt x="226" y="142"/>
                  </a:lnTo>
                  <a:lnTo>
                    <a:pt x="230" y="134"/>
                  </a:lnTo>
                  <a:lnTo>
                    <a:pt x="232" y="127"/>
                  </a:lnTo>
                  <a:lnTo>
                    <a:pt x="232" y="119"/>
                  </a:lnTo>
                  <a:lnTo>
                    <a:pt x="230" y="111"/>
                  </a:lnTo>
                  <a:lnTo>
                    <a:pt x="224" y="106"/>
                  </a:lnTo>
                  <a:lnTo>
                    <a:pt x="218" y="100"/>
                  </a:lnTo>
                  <a:lnTo>
                    <a:pt x="165" y="63"/>
                  </a:lnTo>
                  <a:lnTo>
                    <a:pt x="149" y="58"/>
                  </a:lnTo>
                  <a:lnTo>
                    <a:pt x="136" y="60"/>
                  </a:lnTo>
                  <a:lnTo>
                    <a:pt x="124" y="71"/>
                  </a:lnTo>
                  <a:lnTo>
                    <a:pt x="51" y="173"/>
                  </a:lnTo>
                  <a:lnTo>
                    <a:pt x="42" y="182"/>
                  </a:lnTo>
                  <a:lnTo>
                    <a:pt x="26" y="186"/>
                  </a:lnTo>
                  <a:lnTo>
                    <a:pt x="13" y="180"/>
                  </a:lnTo>
                  <a:lnTo>
                    <a:pt x="3" y="169"/>
                  </a:lnTo>
                  <a:lnTo>
                    <a:pt x="0" y="155"/>
                  </a:lnTo>
                  <a:lnTo>
                    <a:pt x="5" y="142"/>
                  </a:lnTo>
                  <a:lnTo>
                    <a:pt x="76" y="38"/>
                  </a:lnTo>
                  <a:lnTo>
                    <a:pt x="96" y="17"/>
                  </a:lnTo>
                  <a:lnTo>
                    <a:pt x="119" y="6"/>
                  </a:lnTo>
                  <a:lnTo>
                    <a:pt x="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77">
              <a:extLst>
                <a:ext uri="{FF2B5EF4-FFF2-40B4-BE49-F238E27FC236}">
                  <a16:creationId xmlns:a16="http://schemas.microsoft.com/office/drawing/2014/main" id="{B2DB2970-FA11-4E94-B8A8-0E28D5B0EA40}"/>
                </a:ext>
              </a:extLst>
            </p:cNvPr>
            <p:cNvSpPr>
              <a:spLocks/>
            </p:cNvSpPr>
            <p:nvPr/>
          </p:nvSpPr>
          <p:spPr bwMode="auto">
            <a:xfrm>
              <a:off x="1814513" y="1358900"/>
              <a:ext cx="457200" cy="457200"/>
            </a:xfrm>
            <a:custGeom>
              <a:avLst/>
              <a:gdLst>
                <a:gd name="T0" fmla="*/ 154 w 288"/>
                <a:gd name="T1" fmla="*/ 0 h 288"/>
                <a:gd name="T2" fmla="*/ 169 w 288"/>
                <a:gd name="T3" fmla="*/ 2 h 288"/>
                <a:gd name="T4" fmla="*/ 181 w 288"/>
                <a:gd name="T5" fmla="*/ 12 h 288"/>
                <a:gd name="T6" fmla="*/ 185 w 288"/>
                <a:gd name="T7" fmla="*/ 27 h 288"/>
                <a:gd name="T8" fmla="*/ 183 w 288"/>
                <a:gd name="T9" fmla="*/ 40 h 288"/>
                <a:gd name="T10" fmla="*/ 173 w 288"/>
                <a:gd name="T11" fmla="*/ 52 h 288"/>
                <a:gd name="T12" fmla="*/ 69 w 288"/>
                <a:gd name="T13" fmla="*/ 123 h 288"/>
                <a:gd name="T14" fmla="*/ 60 w 288"/>
                <a:gd name="T15" fmla="*/ 134 h 288"/>
                <a:gd name="T16" fmla="*/ 58 w 288"/>
                <a:gd name="T17" fmla="*/ 150 h 288"/>
                <a:gd name="T18" fmla="*/ 62 w 288"/>
                <a:gd name="T19" fmla="*/ 163 h 288"/>
                <a:gd name="T20" fmla="*/ 100 w 288"/>
                <a:gd name="T21" fmla="*/ 219 h 288"/>
                <a:gd name="T22" fmla="*/ 106 w 288"/>
                <a:gd name="T23" fmla="*/ 225 h 288"/>
                <a:gd name="T24" fmla="*/ 112 w 288"/>
                <a:gd name="T25" fmla="*/ 228 h 288"/>
                <a:gd name="T26" fmla="*/ 119 w 288"/>
                <a:gd name="T27" fmla="*/ 230 h 288"/>
                <a:gd name="T28" fmla="*/ 127 w 288"/>
                <a:gd name="T29" fmla="*/ 230 h 288"/>
                <a:gd name="T30" fmla="*/ 135 w 288"/>
                <a:gd name="T31" fmla="*/ 230 h 288"/>
                <a:gd name="T32" fmla="*/ 140 w 288"/>
                <a:gd name="T33" fmla="*/ 227 h 288"/>
                <a:gd name="T34" fmla="*/ 244 w 288"/>
                <a:gd name="T35" fmla="*/ 156 h 288"/>
                <a:gd name="T36" fmla="*/ 258 w 288"/>
                <a:gd name="T37" fmla="*/ 150 h 288"/>
                <a:gd name="T38" fmla="*/ 273 w 288"/>
                <a:gd name="T39" fmla="*/ 152 h 288"/>
                <a:gd name="T40" fmla="*/ 284 w 288"/>
                <a:gd name="T41" fmla="*/ 161 h 288"/>
                <a:gd name="T42" fmla="*/ 288 w 288"/>
                <a:gd name="T43" fmla="*/ 177 h 288"/>
                <a:gd name="T44" fmla="*/ 286 w 288"/>
                <a:gd name="T45" fmla="*/ 190 h 288"/>
                <a:gd name="T46" fmla="*/ 277 w 288"/>
                <a:gd name="T47" fmla="*/ 202 h 288"/>
                <a:gd name="T48" fmla="*/ 173 w 288"/>
                <a:gd name="T49" fmla="*/ 273 h 288"/>
                <a:gd name="T50" fmla="*/ 150 w 288"/>
                <a:gd name="T51" fmla="*/ 284 h 288"/>
                <a:gd name="T52" fmla="*/ 125 w 288"/>
                <a:gd name="T53" fmla="*/ 288 h 288"/>
                <a:gd name="T54" fmla="*/ 108 w 288"/>
                <a:gd name="T55" fmla="*/ 286 h 288"/>
                <a:gd name="T56" fmla="*/ 87 w 288"/>
                <a:gd name="T57" fmla="*/ 280 h 288"/>
                <a:gd name="T58" fmla="*/ 68 w 288"/>
                <a:gd name="T59" fmla="*/ 267 h 288"/>
                <a:gd name="T60" fmla="*/ 52 w 288"/>
                <a:gd name="T61" fmla="*/ 252 h 288"/>
                <a:gd name="T62" fmla="*/ 16 w 288"/>
                <a:gd name="T63" fmla="*/ 196 h 288"/>
                <a:gd name="T64" fmla="*/ 4 w 288"/>
                <a:gd name="T65" fmla="*/ 171 h 288"/>
                <a:gd name="T66" fmla="*/ 0 w 288"/>
                <a:gd name="T67" fmla="*/ 144 h 288"/>
                <a:gd name="T68" fmla="*/ 4 w 288"/>
                <a:gd name="T69" fmla="*/ 119 h 288"/>
                <a:gd name="T70" fmla="*/ 18 w 288"/>
                <a:gd name="T71" fmla="*/ 96 h 288"/>
                <a:gd name="T72" fmla="*/ 37 w 288"/>
                <a:gd name="T73" fmla="*/ 77 h 288"/>
                <a:gd name="T74" fmla="*/ 140 w 288"/>
                <a:gd name="T75" fmla="*/ 4 h 288"/>
                <a:gd name="T76" fmla="*/ 154 w 288"/>
                <a:gd name="T7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288">
                  <a:moveTo>
                    <a:pt x="154" y="0"/>
                  </a:moveTo>
                  <a:lnTo>
                    <a:pt x="169" y="2"/>
                  </a:lnTo>
                  <a:lnTo>
                    <a:pt x="181" y="12"/>
                  </a:lnTo>
                  <a:lnTo>
                    <a:pt x="185" y="27"/>
                  </a:lnTo>
                  <a:lnTo>
                    <a:pt x="183" y="40"/>
                  </a:lnTo>
                  <a:lnTo>
                    <a:pt x="173" y="52"/>
                  </a:lnTo>
                  <a:lnTo>
                    <a:pt x="69" y="123"/>
                  </a:lnTo>
                  <a:lnTo>
                    <a:pt x="60" y="134"/>
                  </a:lnTo>
                  <a:lnTo>
                    <a:pt x="58" y="150"/>
                  </a:lnTo>
                  <a:lnTo>
                    <a:pt x="62" y="163"/>
                  </a:lnTo>
                  <a:lnTo>
                    <a:pt x="100" y="219"/>
                  </a:lnTo>
                  <a:lnTo>
                    <a:pt x="106" y="225"/>
                  </a:lnTo>
                  <a:lnTo>
                    <a:pt x="112" y="228"/>
                  </a:lnTo>
                  <a:lnTo>
                    <a:pt x="119" y="230"/>
                  </a:lnTo>
                  <a:lnTo>
                    <a:pt x="127" y="230"/>
                  </a:lnTo>
                  <a:lnTo>
                    <a:pt x="135" y="230"/>
                  </a:lnTo>
                  <a:lnTo>
                    <a:pt x="140" y="227"/>
                  </a:lnTo>
                  <a:lnTo>
                    <a:pt x="244" y="156"/>
                  </a:lnTo>
                  <a:lnTo>
                    <a:pt x="258" y="150"/>
                  </a:lnTo>
                  <a:lnTo>
                    <a:pt x="273" y="152"/>
                  </a:lnTo>
                  <a:lnTo>
                    <a:pt x="284" y="161"/>
                  </a:lnTo>
                  <a:lnTo>
                    <a:pt x="288" y="177"/>
                  </a:lnTo>
                  <a:lnTo>
                    <a:pt x="286" y="190"/>
                  </a:lnTo>
                  <a:lnTo>
                    <a:pt x="277" y="202"/>
                  </a:lnTo>
                  <a:lnTo>
                    <a:pt x="173" y="273"/>
                  </a:lnTo>
                  <a:lnTo>
                    <a:pt x="150" y="284"/>
                  </a:lnTo>
                  <a:lnTo>
                    <a:pt x="125" y="288"/>
                  </a:lnTo>
                  <a:lnTo>
                    <a:pt x="108" y="286"/>
                  </a:lnTo>
                  <a:lnTo>
                    <a:pt x="87" y="280"/>
                  </a:lnTo>
                  <a:lnTo>
                    <a:pt x="68" y="267"/>
                  </a:lnTo>
                  <a:lnTo>
                    <a:pt x="52" y="252"/>
                  </a:lnTo>
                  <a:lnTo>
                    <a:pt x="16" y="196"/>
                  </a:lnTo>
                  <a:lnTo>
                    <a:pt x="4" y="171"/>
                  </a:lnTo>
                  <a:lnTo>
                    <a:pt x="0" y="144"/>
                  </a:lnTo>
                  <a:lnTo>
                    <a:pt x="4" y="119"/>
                  </a:lnTo>
                  <a:lnTo>
                    <a:pt x="18" y="96"/>
                  </a:lnTo>
                  <a:lnTo>
                    <a:pt x="37" y="77"/>
                  </a:lnTo>
                  <a:lnTo>
                    <a:pt x="140" y="4"/>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78">
              <a:extLst>
                <a:ext uri="{FF2B5EF4-FFF2-40B4-BE49-F238E27FC236}">
                  <a16:creationId xmlns:a16="http://schemas.microsoft.com/office/drawing/2014/main" id="{639700A9-5E93-43FE-9510-D0E6FCDA3E38}"/>
                </a:ext>
              </a:extLst>
            </p:cNvPr>
            <p:cNvSpPr>
              <a:spLocks/>
            </p:cNvSpPr>
            <p:nvPr/>
          </p:nvSpPr>
          <p:spPr bwMode="auto">
            <a:xfrm>
              <a:off x="2055813" y="1304925"/>
              <a:ext cx="301625" cy="301625"/>
            </a:xfrm>
            <a:custGeom>
              <a:avLst/>
              <a:gdLst>
                <a:gd name="T0" fmla="*/ 165 w 190"/>
                <a:gd name="T1" fmla="*/ 0 h 190"/>
                <a:gd name="T2" fmla="*/ 180 w 190"/>
                <a:gd name="T3" fmla="*/ 5 h 190"/>
                <a:gd name="T4" fmla="*/ 188 w 190"/>
                <a:gd name="T5" fmla="*/ 17 h 190"/>
                <a:gd name="T6" fmla="*/ 190 w 190"/>
                <a:gd name="T7" fmla="*/ 30 h 190"/>
                <a:gd name="T8" fmla="*/ 186 w 190"/>
                <a:gd name="T9" fmla="*/ 44 h 190"/>
                <a:gd name="T10" fmla="*/ 129 w 190"/>
                <a:gd name="T11" fmla="*/ 120 h 190"/>
                <a:gd name="T12" fmla="*/ 123 w 190"/>
                <a:gd name="T13" fmla="*/ 126 h 190"/>
                <a:gd name="T14" fmla="*/ 46 w 190"/>
                <a:gd name="T15" fmla="*/ 184 h 190"/>
                <a:gd name="T16" fmla="*/ 40 w 190"/>
                <a:gd name="T17" fmla="*/ 188 h 190"/>
                <a:gd name="T18" fmla="*/ 35 w 190"/>
                <a:gd name="T19" fmla="*/ 190 h 190"/>
                <a:gd name="T20" fmla="*/ 29 w 190"/>
                <a:gd name="T21" fmla="*/ 190 h 190"/>
                <a:gd name="T22" fmla="*/ 23 w 190"/>
                <a:gd name="T23" fmla="*/ 190 h 190"/>
                <a:gd name="T24" fmla="*/ 15 w 190"/>
                <a:gd name="T25" fmla="*/ 186 h 190"/>
                <a:gd name="T26" fmla="*/ 12 w 190"/>
                <a:gd name="T27" fmla="*/ 184 h 190"/>
                <a:gd name="T28" fmla="*/ 6 w 190"/>
                <a:gd name="T29" fmla="*/ 178 h 190"/>
                <a:gd name="T30" fmla="*/ 0 w 190"/>
                <a:gd name="T31" fmla="*/ 165 h 190"/>
                <a:gd name="T32" fmla="*/ 2 w 190"/>
                <a:gd name="T33" fmla="*/ 149 h 190"/>
                <a:gd name="T34" fmla="*/ 12 w 190"/>
                <a:gd name="T35" fmla="*/ 138 h 190"/>
                <a:gd name="T36" fmla="*/ 84 w 190"/>
                <a:gd name="T37" fmla="*/ 84 h 190"/>
                <a:gd name="T38" fmla="*/ 140 w 190"/>
                <a:gd name="T39" fmla="*/ 9 h 190"/>
                <a:gd name="T40" fmla="*/ 152 w 190"/>
                <a:gd name="T41" fmla="*/ 1 h 190"/>
                <a:gd name="T42" fmla="*/ 165 w 190"/>
                <a:gd name="T4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0" h="190">
                  <a:moveTo>
                    <a:pt x="165" y="0"/>
                  </a:moveTo>
                  <a:lnTo>
                    <a:pt x="180" y="5"/>
                  </a:lnTo>
                  <a:lnTo>
                    <a:pt x="188" y="17"/>
                  </a:lnTo>
                  <a:lnTo>
                    <a:pt x="190" y="30"/>
                  </a:lnTo>
                  <a:lnTo>
                    <a:pt x="186" y="44"/>
                  </a:lnTo>
                  <a:lnTo>
                    <a:pt x="129" y="120"/>
                  </a:lnTo>
                  <a:lnTo>
                    <a:pt x="123" y="126"/>
                  </a:lnTo>
                  <a:lnTo>
                    <a:pt x="46" y="184"/>
                  </a:lnTo>
                  <a:lnTo>
                    <a:pt x="40" y="188"/>
                  </a:lnTo>
                  <a:lnTo>
                    <a:pt x="35" y="190"/>
                  </a:lnTo>
                  <a:lnTo>
                    <a:pt x="29" y="190"/>
                  </a:lnTo>
                  <a:lnTo>
                    <a:pt x="23" y="190"/>
                  </a:lnTo>
                  <a:lnTo>
                    <a:pt x="15" y="186"/>
                  </a:lnTo>
                  <a:lnTo>
                    <a:pt x="12" y="184"/>
                  </a:lnTo>
                  <a:lnTo>
                    <a:pt x="6" y="178"/>
                  </a:lnTo>
                  <a:lnTo>
                    <a:pt x="0" y="165"/>
                  </a:lnTo>
                  <a:lnTo>
                    <a:pt x="2" y="149"/>
                  </a:lnTo>
                  <a:lnTo>
                    <a:pt x="12" y="138"/>
                  </a:lnTo>
                  <a:lnTo>
                    <a:pt x="84" y="84"/>
                  </a:lnTo>
                  <a:lnTo>
                    <a:pt x="140" y="9"/>
                  </a:lnTo>
                  <a:lnTo>
                    <a:pt x="152" y="1"/>
                  </a:lnTo>
                  <a:lnTo>
                    <a:pt x="1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Freeform 79">
              <a:extLst>
                <a:ext uri="{FF2B5EF4-FFF2-40B4-BE49-F238E27FC236}">
                  <a16:creationId xmlns:a16="http://schemas.microsoft.com/office/drawing/2014/main" id="{58B5E3C3-D017-4DE4-88C9-FB14FB2A9005}"/>
                </a:ext>
              </a:extLst>
            </p:cNvPr>
            <p:cNvSpPr>
              <a:spLocks/>
            </p:cNvSpPr>
            <p:nvPr/>
          </p:nvSpPr>
          <p:spPr bwMode="auto">
            <a:xfrm>
              <a:off x="2317751" y="1639888"/>
              <a:ext cx="66675" cy="176212"/>
            </a:xfrm>
            <a:custGeom>
              <a:avLst/>
              <a:gdLst>
                <a:gd name="T0" fmla="*/ 8 w 42"/>
                <a:gd name="T1" fmla="*/ 0 h 111"/>
                <a:gd name="T2" fmla="*/ 40 w 42"/>
                <a:gd name="T3" fmla="*/ 82 h 111"/>
                <a:gd name="T4" fmla="*/ 42 w 42"/>
                <a:gd name="T5" fmla="*/ 88 h 111"/>
                <a:gd name="T6" fmla="*/ 42 w 42"/>
                <a:gd name="T7" fmla="*/ 96 h 111"/>
                <a:gd name="T8" fmla="*/ 40 w 42"/>
                <a:gd name="T9" fmla="*/ 101 h 111"/>
                <a:gd name="T10" fmla="*/ 35 w 42"/>
                <a:gd name="T11" fmla="*/ 107 h 111"/>
                <a:gd name="T12" fmla="*/ 29 w 42"/>
                <a:gd name="T13" fmla="*/ 109 h 111"/>
                <a:gd name="T14" fmla="*/ 23 w 42"/>
                <a:gd name="T15" fmla="*/ 111 h 111"/>
                <a:gd name="T16" fmla="*/ 15 w 42"/>
                <a:gd name="T17" fmla="*/ 111 h 111"/>
                <a:gd name="T18" fmla="*/ 10 w 42"/>
                <a:gd name="T19" fmla="*/ 109 h 111"/>
                <a:gd name="T20" fmla="*/ 6 w 42"/>
                <a:gd name="T21" fmla="*/ 103 h 111"/>
                <a:gd name="T22" fmla="*/ 2 w 42"/>
                <a:gd name="T23" fmla="*/ 98 h 111"/>
                <a:gd name="T24" fmla="*/ 0 w 42"/>
                <a:gd name="T25" fmla="*/ 94 h 111"/>
                <a:gd name="T26" fmla="*/ 0 w 42"/>
                <a:gd name="T27" fmla="*/ 88 h 111"/>
                <a:gd name="T28" fmla="*/ 8 w 42"/>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1">
                  <a:moveTo>
                    <a:pt x="8" y="0"/>
                  </a:moveTo>
                  <a:lnTo>
                    <a:pt x="40" y="82"/>
                  </a:lnTo>
                  <a:lnTo>
                    <a:pt x="42" y="88"/>
                  </a:lnTo>
                  <a:lnTo>
                    <a:pt x="42" y="96"/>
                  </a:lnTo>
                  <a:lnTo>
                    <a:pt x="40" y="101"/>
                  </a:lnTo>
                  <a:lnTo>
                    <a:pt x="35" y="107"/>
                  </a:lnTo>
                  <a:lnTo>
                    <a:pt x="29" y="109"/>
                  </a:lnTo>
                  <a:lnTo>
                    <a:pt x="23" y="111"/>
                  </a:lnTo>
                  <a:lnTo>
                    <a:pt x="15" y="111"/>
                  </a:lnTo>
                  <a:lnTo>
                    <a:pt x="10" y="109"/>
                  </a:lnTo>
                  <a:lnTo>
                    <a:pt x="6" y="103"/>
                  </a:lnTo>
                  <a:lnTo>
                    <a:pt x="2" y="98"/>
                  </a:lnTo>
                  <a:lnTo>
                    <a:pt x="0" y="94"/>
                  </a:lnTo>
                  <a:lnTo>
                    <a:pt x="0" y="88"/>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5" name="Freeform 80">
              <a:extLst>
                <a:ext uri="{FF2B5EF4-FFF2-40B4-BE49-F238E27FC236}">
                  <a16:creationId xmlns:a16="http://schemas.microsoft.com/office/drawing/2014/main" id="{BBE9F851-7F40-4F3C-A4C5-E6CE7C894F31}"/>
                </a:ext>
              </a:extLst>
            </p:cNvPr>
            <p:cNvSpPr>
              <a:spLocks/>
            </p:cNvSpPr>
            <p:nvPr/>
          </p:nvSpPr>
          <p:spPr bwMode="auto">
            <a:xfrm>
              <a:off x="2393951" y="1563688"/>
              <a:ext cx="176213" cy="69850"/>
            </a:xfrm>
            <a:custGeom>
              <a:avLst/>
              <a:gdLst>
                <a:gd name="T0" fmla="*/ 88 w 111"/>
                <a:gd name="T1" fmla="*/ 0 h 44"/>
                <a:gd name="T2" fmla="*/ 94 w 111"/>
                <a:gd name="T3" fmla="*/ 2 h 44"/>
                <a:gd name="T4" fmla="*/ 102 w 111"/>
                <a:gd name="T5" fmla="*/ 4 h 44"/>
                <a:gd name="T6" fmla="*/ 106 w 111"/>
                <a:gd name="T7" fmla="*/ 7 h 44"/>
                <a:gd name="T8" fmla="*/ 110 w 111"/>
                <a:gd name="T9" fmla="*/ 13 h 44"/>
                <a:gd name="T10" fmla="*/ 111 w 111"/>
                <a:gd name="T11" fmla="*/ 21 h 44"/>
                <a:gd name="T12" fmla="*/ 110 w 111"/>
                <a:gd name="T13" fmla="*/ 27 h 44"/>
                <a:gd name="T14" fmla="*/ 108 w 111"/>
                <a:gd name="T15" fmla="*/ 32 h 44"/>
                <a:gd name="T16" fmla="*/ 104 w 111"/>
                <a:gd name="T17" fmla="*/ 38 h 44"/>
                <a:gd name="T18" fmla="*/ 98 w 111"/>
                <a:gd name="T19" fmla="*/ 42 h 44"/>
                <a:gd name="T20" fmla="*/ 92 w 111"/>
                <a:gd name="T21" fmla="*/ 44 h 44"/>
                <a:gd name="T22" fmla="*/ 87 w 111"/>
                <a:gd name="T23" fmla="*/ 42 h 44"/>
                <a:gd name="T24" fmla="*/ 83 w 111"/>
                <a:gd name="T25" fmla="*/ 42 h 44"/>
                <a:gd name="T26" fmla="*/ 0 w 111"/>
                <a:gd name="T27" fmla="*/ 7 h 44"/>
                <a:gd name="T28" fmla="*/ 88 w 111"/>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44">
                  <a:moveTo>
                    <a:pt x="88" y="0"/>
                  </a:moveTo>
                  <a:lnTo>
                    <a:pt x="94" y="2"/>
                  </a:lnTo>
                  <a:lnTo>
                    <a:pt x="102" y="4"/>
                  </a:lnTo>
                  <a:lnTo>
                    <a:pt x="106" y="7"/>
                  </a:lnTo>
                  <a:lnTo>
                    <a:pt x="110" y="13"/>
                  </a:lnTo>
                  <a:lnTo>
                    <a:pt x="111" y="21"/>
                  </a:lnTo>
                  <a:lnTo>
                    <a:pt x="110" y="27"/>
                  </a:lnTo>
                  <a:lnTo>
                    <a:pt x="108" y="32"/>
                  </a:lnTo>
                  <a:lnTo>
                    <a:pt x="104" y="38"/>
                  </a:lnTo>
                  <a:lnTo>
                    <a:pt x="98" y="42"/>
                  </a:lnTo>
                  <a:lnTo>
                    <a:pt x="92" y="44"/>
                  </a:lnTo>
                  <a:lnTo>
                    <a:pt x="87" y="42"/>
                  </a:lnTo>
                  <a:lnTo>
                    <a:pt x="83" y="42"/>
                  </a:lnTo>
                  <a:lnTo>
                    <a:pt x="0" y="7"/>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7" name="Slide Number Placeholder 19">
            <a:extLst>
              <a:ext uri="{FF2B5EF4-FFF2-40B4-BE49-F238E27FC236}">
                <a16:creationId xmlns:a16="http://schemas.microsoft.com/office/drawing/2014/main" id="{CA33B724-5AE9-40E5-8A74-2364978DA05F}"/>
              </a:ext>
              <a:ext uri="{C183D7F6-B498-43B3-948B-1728B52AA6E4}">
                <adec:decorative xmlns:adec="http://schemas.microsoft.com/office/drawing/2017/decorative" val="0"/>
              </a:ext>
            </a:extLst>
          </p:cNvPr>
          <p:cNvSpPr txBox="1">
            <a:spLocks/>
          </p:cNvSpPr>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AEA0E0-5CC6-4BD0-905C-A0021E419432}" type="slidenum">
              <a:rPr lang="en-GB" smtClean="0"/>
              <a:pPr/>
              <a:t>6</a:t>
            </a:fld>
            <a:endParaRPr lang="en-GB" dirty="0"/>
          </a:p>
        </p:txBody>
      </p:sp>
    </p:spTree>
    <p:extLst>
      <p:ext uri="{BB962C8B-B14F-4D97-AF65-F5344CB8AC3E}">
        <p14:creationId xmlns:p14="http://schemas.microsoft.com/office/powerpoint/2010/main" val="420676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625" y="307203"/>
            <a:ext cx="4655127" cy="418574"/>
          </a:xfrm>
        </p:spPr>
        <p:txBody>
          <a:bodyPr lIns="0" tIns="0" rIns="0" bIns="0" anchor="t" anchorCtr="0">
            <a:normAutofit/>
          </a:bodyPr>
          <a:lstStyle/>
          <a:p>
            <a:pPr>
              <a:spcBef>
                <a:spcPts val="0"/>
              </a:spcBef>
              <a:buClr>
                <a:schemeClr val="accent2"/>
              </a:buClr>
              <a:buSzPts val="1800"/>
            </a:pPr>
            <a:r>
              <a:rPr lang="en-AU" sz="2800" b="1" dirty="0">
                <a:solidFill>
                  <a:srgbClr val="3E2C56"/>
                </a:solidFill>
                <a:latin typeface="Arial" panose="020B0604020202020204" pitchFamily="34" charset="0"/>
                <a:ea typeface="+mn-ea"/>
                <a:cs typeface="Arial" panose="020B0604020202020204" pitchFamily="34" charset="0"/>
                <a:sym typeface="Arial"/>
              </a:rPr>
              <a:t>The Racer</a:t>
            </a:r>
          </a:p>
        </p:txBody>
      </p:sp>
      <p:sp>
        <p:nvSpPr>
          <p:cNvPr id="23" name="TextBox 22"/>
          <p:cNvSpPr txBox="1"/>
          <p:nvPr/>
        </p:nvSpPr>
        <p:spPr>
          <a:xfrm>
            <a:off x="632625" y="731379"/>
            <a:ext cx="5238705" cy="4528742"/>
          </a:xfrm>
          <a:prstGeom prst="rect">
            <a:avLst/>
          </a:prstGeom>
          <a:noFill/>
          <a:ln>
            <a:noFill/>
          </a:ln>
        </p:spPr>
        <p:txBody>
          <a:bodyPr wrap="square" lIns="0" tIns="0" rIns="0" bIns="0" rtlCol="0" anchor="t" anchorCtr="0">
            <a:noAutofit/>
          </a:bodyPr>
          <a:lstStyle/>
          <a:p>
            <a:pPr marL="901700" indent="-174625">
              <a:spcAft>
                <a:spcPts val="300"/>
              </a:spcAft>
            </a:pPr>
            <a:r>
              <a:rPr lang="en-AU" sz="1050" b="1" i="1" dirty="0">
                <a:solidFill>
                  <a:srgbClr val="007361"/>
                </a:solidFill>
                <a:latin typeface="Arial"/>
                <a:cs typeface="Arial"/>
              </a:rPr>
              <a:t> </a:t>
            </a:r>
            <a:r>
              <a:rPr lang="en-AU" sz="1400" b="1" i="1" dirty="0">
                <a:solidFill>
                  <a:srgbClr val="00A88F"/>
                </a:solidFill>
                <a:latin typeface="Arial"/>
                <a:cs typeface="Arial"/>
              </a:rPr>
              <a:t>A little about me:</a:t>
            </a:r>
            <a:endParaRPr lang="en-US" sz="1400" dirty="0">
              <a:solidFill>
                <a:srgbClr val="00A88F"/>
              </a:solidFill>
              <a:latin typeface="Arial"/>
              <a:cs typeface="Arial"/>
            </a:endParaRPr>
          </a:p>
          <a:p>
            <a:pPr marL="901700" indent="-174625">
              <a:spcAft>
                <a:spcPts val="300"/>
              </a:spcAft>
              <a:buFont typeface="Wingdings" panose="05000000000000000000" pitchFamily="2" charset="2"/>
              <a:buChar char="§"/>
            </a:pPr>
            <a:r>
              <a:rPr lang="en-AU" sz="1100" dirty="0">
                <a:latin typeface="Arial"/>
                <a:cs typeface="Arial"/>
              </a:rPr>
              <a:t>My focus is on ‘getting it done’ </a:t>
            </a:r>
          </a:p>
          <a:p>
            <a:pPr marL="901700" indent="-174625">
              <a:spcAft>
                <a:spcPts val="300"/>
              </a:spcAft>
              <a:buFont typeface="Wingdings" panose="05000000000000000000" pitchFamily="2" charset="2"/>
              <a:buChar char="§"/>
            </a:pPr>
            <a:r>
              <a:rPr lang="en-AU" sz="1100" dirty="0">
                <a:latin typeface="Arial"/>
                <a:cs typeface="Arial"/>
              </a:rPr>
              <a:t>I’m often balancing multiple challenges at the same time, and generally think I’m doing a great job of that</a:t>
            </a:r>
          </a:p>
          <a:p>
            <a:pPr marL="901700" indent="-174625">
              <a:spcAft>
                <a:spcPts val="300"/>
              </a:spcAft>
              <a:buFont typeface="Wingdings" panose="05000000000000000000" pitchFamily="2" charset="2"/>
              <a:buChar char="§"/>
            </a:pPr>
            <a:r>
              <a:rPr lang="en-AU" sz="1100" dirty="0">
                <a:latin typeface="Arial"/>
                <a:cs typeface="Arial"/>
              </a:rPr>
              <a:t>Detail is not my friend – give me the big picture arguments but make sure they’re tied to outcomes and impact</a:t>
            </a:r>
          </a:p>
          <a:p>
            <a:pPr marL="1080770" indent="-185420">
              <a:spcAft>
                <a:spcPts val="300"/>
              </a:spcAft>
            </a:pPr>
            <a:endParaRPr lang="en-AU" sz="1050" b="1" i="1" dirty="0">
              <a:solidFill>
                <a:srgbClr val="007361"/>
              </a:solidFill>
              <a:latin typeface="Arial" panose="020B0604020202020204" pitchFamily="34" charset="0"/>
              <a:cs typeface="Arial" panose="020B0604020202020204" pitchFamily="34" charset="0"/>
            </a:endParaRPr>
          </a:p>
          <a:p>
            <a:pPr marL="185420" indent="-185420">
              <a:spcAft>
                <a:spcPts val="300"/>
              </a:spcAft>
            </a:pPr>
            <a:r>
              <a:rPr lang="en-AU" sz="1400" b="1" i="1" dirty="0">
                <a:solidFill>
                  <a:srgbClr val="00A88F"/>
                </a:solidFill>
                <a:latin typeface="Arial"/>
                <a:cs typeface="Arial"/>
              </a:rPr>
              <a:t>What does success look like?</a:t>
            </a:r>
          </a:p>
          <a:p>
            <a:pPr marL="185420" indent="-185420">
              <a:spcAft>
                <a:spcPts val="300"/>
              </a:spcAft>
              <a:buFont typeface="Wingdings" panose="05000000000000000000" pitchFamily="2" charset="2"/>
              <a:buChar char="§"/>
            </a:pPr>
            <a:r>
              <a:rPr lang="en-AU" sz="1100" dirty="0">
                <a:latin typeface="Arial"/>
                <a:cs typeface="Arial"/>
              </a:rPr>
              <a:t>Ability to see ‘quick wins’ in context of strategy</a:t>
            </a:r>
          </a:p>
          <a:p>
            <a:pPr marL="185420" indent="-185420">
              <a:spcAft>
                <a:spcPts val="300"/>
              </a:spcAft>
              <a:buFont typeface="Wingdings" panose="05000000000000000000" pitchFamily="2" charset="2"/>
              <a:buChar char="§"/>
            </a:pPr>
            <a:r>
              <a:rPr lang="en-AU" sz="1100" dirty="0">
                <a:latin typeface="Arial"/>
                <a:cs typeface="Arial"/>
              </a:rPr>
              <a:t>Easy access to the information I need to make a decision on</a:t>
            </a:r>
            <a:endParaRPr lang="en-AU" sz="1100" dirty="0">
              <a:latin typeface="Arial" panose="020B0604020202020204" pitchFamily="34" charset="0"/>
              <a:cs typeface="Arial" panose="020B0604020202020204" pitchFamily="34" charset="0"/>
            </a:endParaRPr>
          </a:p>
          <a:p>
            <a:pPr marL="185420" indent="-185420">
              <a:spcAft>
                <a:spcPts val="300"/>
              </a:spcAft>
              <a:buFont typeface="Wingdings" panose="05000000000000000000" pitchFamily="2" charset="2"/>
              <a:buChar char="§"/>
            </a:pPr>
            <a:r>
              <a:rPr lang="en-AU" sz="1100" dirty="0">
                <a:latin typeface="Arial"/>
                <a:cs typeface="Arial"/>
              </a:rPr>
              <a:t>No fuss, no jargon, no parenthood language</a:t>
            </a:r>
          </a:p>
          <a:p>
            <a:pPr marL="143510" indent="-143510">
              <a:spcAft>
                <a:spcPts val="300"/>
              </a:spcAft>
            </a:pPr>
            <a:endParaRPr lang="en-AU" sz="1050" b="1" i="1" dirty="0">
              <a:solidFill>
                <a:srgbClr val="007361"/>
              </a:solidFill>
              <a:latin typeface="Arial" panose="020B0604020202020204" pitchFamily="34" charset="0"/>
              <a:cs typeface="Arial" panose="020B0604020202020204" pitchFamily="34" charset="0"/>
            </a:endParaRPr>
          </a:p>
          <a:p>
            <a:pPr marL="143510" indent="-143510">
              <a:spcAft>
                <a:spcPts val="300"/>
              </a:spcAft>
            </a:pPr>
            <a:r>
              <a:rPr lang="en-AU" sz="1400" b="1" i="1" dirty="0">
                <a:solidFill>
                  <a:srgbClr val="00A88F"/>
                </a:solidFill>
                <a:latin typeface="Arial"/>
                <a:cs typeface="Arial"/>
              </a:rPr>
              <a:t>And how I think, feel and act:</a:t>
            </a:r>
            <a:endParaRPr lang="en-AU" sz="1400" dirty="0">
              <a:solidFill>
                <a:srgbClr val="00A88F"/>
              </a:solidFill>
              <a:latin typeface="Arial"/>
              <a:cs typeface="Arial"/>
            </a:endParaRPr>
          </a:p>
          <a:p>
            <a:pPr marL="143510" indent="-143510">
              <a:spcAft>
                <a:spcPts val="300"/>
              </a:spcAft>
            </a:pPr>
            <a:r>
              <a:rPr lang="en-AU" sz="1100" b="1" dirty="0">
                <a:latin typeface="Arial"/>
                <a:cs typeface="Arial"/>
              </a:rPr>
              <a:t>Think</a:t>
            </a:r>
            <a:r>
              <a:rPr lang="en-AU" sz="1100" dirty="0">
                <a:latin typeface="Arial"/>
                <a:cs typeface="Arial"/>
              </a:rPr>
              <a:t> – “Why does this matter to me and why should I bother about it now?”</a:t>
            </a:r>
          </a:p>
          <a:p>
            <a:pPr marL="143510" indent="-143510">
              <a:spcAft>
                <a:spcPts val="300"/>
              </a:spcAft>
            </a:pPr>
            <a:r>
              <a:rPr lang="en-AU" sz="1100" b="1" dirty="0">
                <a:latin typeface="Arial"/>
                <a:cs typeface="Arial"/>
              </a:rPr>
              <a:t>Feel</a:t>
            </a:r>
            <a:r>
              <a:rPr lang="en-AU" sz="1100" dirty="0">
                <a:latin typeface="Arial"/>
                <a:cs typeface="Arial"/>
              </a:rPr>
              <a:t> - “I’m frustrated by anything that wastes time, “just tell me in plain language without too much detail”</a:t>
            </a:r>
          </a:p>
          <a:p>
            <a:pPr marL="143510" indent="-143510">
              <a:spcAft>
                <a:spcPts val="300"/>
              </a:spcAft>
            </a:pPr>
            <a:r>
              <a:rPr lang="en-AU" sz="1100" b="1" dirty="0">
                <a:latin typeface="Arial"/>
                <a:cs typeface="Arial"/>
              </a:rPr>
              <a:t>Do</a:t>
            </a:r>
            <a:r>
              <a:rPr lang="en-AU" sz="1100" dirty="0">
                <a:latin typeface="Arial"/>
                <a:cs typeface="Arial"/>
              </a:rPr>
              <a:t> - I make quick decisions and will advocate for what I believe in “but you have to make it easy for me to do that” </a:t>
            </a:r>
          </a:p>
          <a:p>
            <a:pPr indent="-146685">
              <a:spcAft>
                <a:spcPts val="300"/>
              </a:spcAft>
            </a:pPr>
            <a:endParaRPr lang="en-AU" sz="1050" b="1" i="1" dirty="0">
              <a:solidFill>
                <a:schemeClr val="tx2"/>
              </a:solidFill>
              <a:latin typeface="Arial" panose="020B0604020202020204" pitchFamily="34" charset="0"/>
              <a:cs typeface="Arial" panose="020B0604020202020204" pitchFamily="34" charset="0"/>
            </a:endParaRPr>
          </a:p>
          <a:p>
            <a:pPr indent="-109855">
              <a:spcAft>
                <a:spcPts val="300"/>
              </a:spcAft>
            </a:pPr>
            <a:r>
              <a:rPr lang="en-AU" sz="1400" b="1" i="1" dirty="0">
                <a:solidFill>
                  <a:srgbClr val="00A88F"/>
                </a:solidFill>
                <a:latin typeface="Arial"/>
                <a:cs typeface="Arial"/>
              </a:rPr>
              <a:t>In the context of telling a story to me I need:</a:t>
            </a:r>
          </a:p>
          <a:p>
            <a:pPr marL="171450" indent="-171450">
              <a:spcAft>
                <a:spcPts val="300"/>
              </a:spcAft>
              <a:buFont typeface="Wingdings" panose="05000000000000000000" pitchFamily="2" charset="2"/>
              <a:buChar char="§"/>
            </a:pPr>
            <a:r>
              <a:rPr lang="en-AU" sz="1100" dirty="0">
                <a:latin typeface="Arial"/>
                <a:cs typeface="Arial"/>
              </a:rPr>
              <a:t>Simple arguments supported by facts I relate to</a:t>
            </a:r>
          </a:p>
          <a:p>
            <a:pPr marL="171450" indent="-171450">
              <a:spcAft>
                <a:spcPts val="300"/>
              </a:spcAft>
              <a:buFont typeface="Wingdings" panose="05000000000000000000" pitchFamily="2" charset="2"/>
              <a:buChar char="§"/>
            </a:pPr>
            <a:r>
              <a:rPr lang="en-AU" sz="1100" dirty="0">
                <a:latin typeface="Arial"/>
                <a:cs typeface="Arial"/>
              </a:rPr>
              <a:t>Easily accessible information I can quickly read and understand</a:t>
            </a:r>
          </a:p>
          <a:p>
            <a:pPr marL="171450" indent="-171450">
              <a:spcAft>
                <a:spcPts val="300"/>
              </a:spcAft>
              <a:buFont typeface="Wingdings" panose="05000000000000000000" pitchFamily="2" charset="2"/>
              <a:buChar char="§"/>
            </a:pPr>
            <a:r>
              <a:rPr lang="en-AU" sz="1100" dirty="0">
                <a:latin typeface="Arial"/>
                <a:cs typeface="Arial"/>
              </a:rPr>
              <a:t>Clarity on what you need from me – a decision? My support?</a:t>
            </a:r>
          </a:p>
          <a:p>
            <a:pPr marL="171450" indent="-171450">
              <a:spcAft>
                <a:spcPts val="300"/>
              </a:spcAft>
              <a:buFont typeface="Wingdings" panose="05000000000000000000" pitchFamily="2" charset="2"/>
              <a:buChar char="§"/>
            </a:pPr>
            <a:r>
              <a:rPr lang="en-AU" sz="1100" dirty="0">
                <a:latin typeface="Arial"/>
                <a:cs typeface="Arial"/>
              </a:rPr>
              <a:t>A one pager I can take and use to engage with others</a:t>
            </a:r>
          </a:p>
        </p:txBody>
      </p:sp>
      <p:sp>
        <p:nvSpPr>
          <p:cNvPr id="5" name="Title 1">
            <a:extLst>
              <a:ext uri="{FF2B5EF4-FFF2-40B4-BE49-F238E27FC236}">
                <a16:creationId xmlns:a16="http://schemas.microsoft.com/office/drawing/2014/main" id="{E31B24E3-68C9-4329-92CE-6162409E6F36}"/>
              </a:ext>
            </a:extLst>
          </p:cNvPr>
          <p:cNvSpPr txBox="1">
            <a:spLocks/>
          </p:cNvSpPr>
          <p:nvPr/>
        </p:nvSpPr>
        <p:spPr>
          <a:xfrm>
            <a:off x="6203439" y="307203"/>
            <a:ext cx="5238705" cy="4793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1800"/>
            </a:pPr>
            <a:r>
              <a:rPr lang="en-AU" sz="2800" dirty="0">
                <a:solidFill>
                  <a:srgbClr val="3E2C56"/>
                </a:solidFill>
                <a:latin typeface="Arial" panose="020B0604020202020204" pitchFamily="34" charset="0"/>
                <a:ea typeface="+mn-ea"/>
                <a:cs typeface="Arial" panose="020B0604020202020204" pitchFamily="34" charset="0"/>
              </a:rPr>
              <a:t>People Protector</a:t>
            </a:r>
          </a:p>
        </p:txBody>
      </p:sp>
      <p:sp>
        <p:nvSpPr>
          <p:cNvPr id="6" name="TextBox 5">
            <a:extLst>
              <a:ext uri="{FF2B5EF4-FFF2-40B4-BE49-F238E27FC236}">
                <a16:creationId xmlns:a16="http://schemas.microsoft.com/office/drawing/2014/main" id="{0FE60F6C-7E2D-49B7-9C4B-A4036E1B0D52}"/>
              </a:ext>
            </a:extLst>
          </p:cNvPr>
          <p:cNvSpPr txBox="1"/>
          <p:nvPr/>
        </p:nvSpPr>
        <p:spPr>
          <a:xfrm>
            <a:off x="6236038" y="731379"/>
            <a:ext cx="5167450" cy="4745748"/>
          </a:xfrm>
          <a:prstGeom prst="rect">
            <a:avLst/>
          </a:prstGeom>
          <a:noFill/>
          <a:ln>
            <a:noFill/>
          </a:ln>
        </p:spPr>
        <p:txBody>
          <a:bodyPr wrap="square" lIns="0" tIns="0" rIns="0" bIns="0" rtlCol="0" anchor="t" anchorCtr="0">
            <a:noAutofit/>
          </a:bodyPr>
          <a:lstStyle/>
          <a:p>
            <a:pPr marL="1255395" indent="-185420">
              <a:spcAft>
                <a:spcPts val="300"/>
              </a:spcAft>
            </a:pPr>
            <a:r>
              <a:rPr lang="en-AU" sz="1400" b="1" i="1" dirty="0">
                <a:solidFill>
                  <a:srgbClr val="00A88F"/>
                </a:solidFill>
                <a:latin typeface="Arial"/>
                <a:cs typeface="Arial"/>
              </a:rPr>
              <a:t>A little about me:</a:t>
            </a:r>
            <a:endParaRPr lang="en-US" sz="2000" dirty="0">
              <a:latin typeface="Arial"/>
              <a:cs typeface="Arial"/>
            </a:endParaRPr>
          </a:p>
          <a:p>
            <a:pPr marL="1255395" indent="-185420">
              <a:spcAft>
                <a:spcPts val="300"/>
              </a:spcAft>
              <a:buFont typeface="Wingdings" panose="05000000000000000000" pitchFamily="2" charset="2"/>
              <a:buChar char="§"/>
            </a:pPr>
            <a:r>
              <a:rPr lang="en-AU" sz="1100" dirty="0">
                <a:latin typeface="Arial"/>
                <a:cs typeface="Arial"/>
              </a:rPr>
              <a:t>I’m motivated by care for people and am relationship driven</a:t>
            </a:r>
          </a:p>
          <a:p>
            <a:pPr marL="1255395" indent="-185420">
              <a:spcAft>
                <a:spcPts val="300"/>
              </a:spcAft>
              <a:buFont typeface="Wingdings" panose="05000000000000000000" pitchFamily="2" charset="2"/>
              <a:buChar char="§"/>
            </a:pPr>
            <a:r>
              <a:rPr lang="en-AU" sz="1100" dirty="0">
                <a:latin typeface="Arial"/>
                <a:cs typeface="Arial"/>
              </a:rPr>
              <a:t>My networks are strong and influential because people trust me and my points of view</a:t>
            </a:r>
          </a:p>
          <a:p>
            <a:pPr marL="1255395" indent="-185420">
              <a:spcAft>
                <a:spcPts val="300"/>
              </a:spcAft>
              <a:buFont typeface="Wingdings" panose="05000000000000000000" pitchFamily="2" charset="2"/>
              <a:buChar char="§"/>
            </a:pPr>
            <a:r>
              <a:rPr lang="en-AU" sz="1100" dirty="0">
                <a:latin typeface="Arial"/>
                <a:cs typeface="Arial"/>
              </a:rPr>
              <a:t>Because I’m well-connected I generally know what’s going on – I have a good ‘ear to the ground’</a:t>
            </a:r>
          </a:p>
          <a:p>
            <a:pPr marL="1080770" indent="-185420">
              <a:spcAft>
                <a:spcPts val="300"/>
              </a:spcAft>
            </a:pPr>
            <a:endParaRPr lang="en-AU" sz="1050" b="1" i="1" dirty="0">
              <a:solidFill>
                <a:schemeClr val="tx2"/>
              </a:solidFill>
              <a:latin typeface="Arial" panose="020B0604020202020204" pitchFamily="34" charset="0"/>
              <a:cs typeface="Arial" panose="020B0604020202020204" pitchFamily="34" charset="0"/>
            </a:endParaRPr>
          </a:p>
          <a:p>
            <a:pPr marL="185420" indent="-185420">
              <a:spcAft>
                <a:spcPts val="300"/>
              </a:spcAft>
            </a:pPr>
            <a:r>
              <a:rPr lang="en-AU" sz="1400" b="1" i="1" dirty="0">
                <a:solidFill>
                  <a:srgbClr val="00A88F"/>
                </a:solidFill>
                <a:latin typeface="Arial"/>
                <a:cs typeface="Arial"/>
              </a:rPr>
              <a:t>What does success look like?</a:t>
            </a:r>
          </a:p>
          <a:p>
            <a:pPr marL="185420" indent="-185420">
              <a:spcAft>
                <a:spcPts val="300"/>
              </a:spcAft>
              <a:buFont typeface="Wingdings" panose="05000000000000000000" pitchFamily="2" charset="2"/>
              <a:buChar char="§"/>
            </a:pPr>
            <a:r>
              <a:rPr lang="en-AU" sz="1100" dirty="0">
                <a:latin typeface="Arial"/>
                <a:cs typeface="Arial"/>
              </a:rPr>
              <a:t>Understanding long term impacts on people, care and shared wellbeing</a:t>
            </a:r>
          </a:p>
          <a:p>
            <a:pPr marL="185420" indent="-185420">
              <a:spcAft>
                <a:spcPts val="300"/>
              </a:spcAft>
              <a:buFont typeface="Wingdings" panose="05000000000000000000" pitchFamily="2" charset="2"/>
              <a:buChar char="§"/>
            </a:pPr>
            <a:r>
              <a:rPr lang="en-AU" sz="1100" dirty="0">
                <a:latin typeface="Arial"/>
                <a:cs typeface="Arial"/>
              </a:rPr>
              <a:t>Honest view of what’s possible and what’s not</a:t>
            </a:r>
          </a:p>
          <a:p>
            <a:pPr marL="185420" indent="-185420">
              <a:spcAft>
                <a:spcPts val="300"/>
              </a:spcAft>
              <a:buFont typeface="Wingdings" panose="05000000000000000000" pitchFamily="2" charset="2"/>
              <a:buChar char="§"/>
            </a:pPr>
            <a:r>
              <a:rPr lang="en-AU" sz="1100" dirty="0">
                <a:latin typeface="Arial"/>
                <a:cs typeface="Arial"/>
              </a:rPr>
              <a:t>Evidence of value created or change impacts</a:t>
            </a:r>
          </a:p>
          <a:p>
            <a:pPr marL="185420" indent="-185420">
              <a:spcAft>
                <a:spcPts val="300"/>
              </a:spcAft>
              <a:buFont typeface="Wingdings" panose="05000000000000000000" pitchFamily="2" charset="2"/>
              <a:buChar char="§"/>
            </a:pPr>
            <a:r>
              <a:rPr lang="en-AU" sz="1100" dirty="0">
                <a:latin typeface="Arial"/>
                <a:cs typeface="Arial"/>
              </a:rPr>
              <a:t>Opportunities created to do things differently</a:t>
            </a:r>
          </a:p>
          <a:p>
            <a:pPr>
              <a:spcAft>
                <a:spcPts val="300"/>
              </a:spcAft>
            </a:pPr>
            <a:endParaRPr lang="en-AU" sz="1050" b="1" i="1" dirty="0">
              <a:solidFill>
                <a:schemeClr val="tx2"/>
              </a:solidFill>
              <a:latin typeface="Arial" panose="020B0604020202020204" pitchFamily="34" charset="0"/>
              <a:cs typeface="Arial" panose="020B0604020202020204" pitchFamily="34" charset="0"/>
            </a:endParaRPr>
          </a:p>
          <a:p>
            <a:pPr marL="143510" indent="-143510">
              <a:spcAft>
                <a:spcPts val="300"/>
              </a:spcAft>
            </a:pPr>
            <a:r>
              <a:rPr lang="en-AU" sz="1400" b="1" i="1" dirty="0">
                <a:solidFill>
                  <a:srgbClr val="00A88F"/>
                </a:solidFill>
                <a:latin typeface="Arial"/>
                <a:cs typeface="Arial"/>
              </a:rPr>
              <a:t>And how I think, feel and act:</a:t>
            </a:r>
            <a:endParaRPr lang="en-AU" sz="1400" dirty="0">
              <a:solidFill>
                <a:srgbClr val="00A88F"/>
              </a:solidFill>
              <a:latin typeface="Arial"/>
              <a:cs typeface="Arial"/>
            </a:endParaRPr>
          </a:p>
          <a:p>
            <a:pPr marL="127000" indent="-127000">
              <a:spcAft>
                <a:spcPts val="300"/>
              </a:spcAft>
            </a:pPr>
            <a:r>
              <a:rPr lang="en-AU" sz="1100" b="1" dirty="0">
                <a:latin typeface="Arial"/>
                <a:cs typeface="Arial"/>
              </a:rPr>
              <a:t>Think</a:t>
            </a:r>
            <a:r>
              <a:rPr lang="en-AU" sz="1100" dirty="0">
                <a:latin typeface="Arial"/>
                <a:cs typeface="Arial"/>
              </a:rPr>
              <a:t> – Lack of trust in systems to protect humans: “It’s about the impact on people that really matters, don’t confuse me with data or jargon”</a:t>
            </a:r>
          </a:p>
          <a:p>
            <a:pPr marL="127000" indent="-127000">
              <a:spcAft>
                <a:spcPts val="300"/>
              </a:spcAft>
            </a:pPr>
            <a:r>
              <a:rPr lang="en-AU" sz="1100" b="1" dirty="0">
                <a:latin typeface="Arial"/>
                <a:cs typeface="Arial"/>
              </a:rPr>
              <a:t>Feel</a:t>
            </a:r>
            <a:r>
              <a:rPr lang="en-AU" sz="1100" dirty="0">
                <a:latin typeface="Arial"/>
                <a:cs typeface="Arial"/>
              </a:rPr>
              <a:t> – “I’m driven by empathy – how will this impact those I care for?” </a:t>
            </a:r>
            <a:endParaRPr lang="en-AU" sz="1100" dirty="0">
              <a:latin typeface="Arial" panose="020B0604020202020204" pitchFamily="34" charset="0"/>
              <a:cs typeface="Arial" panose="020B0604020202020204" pitchFamily="34" charset="0"/>
            </a:endParaRPr>
          </a:p>
          <a:p>
            <a:pPr marL="127000" indent="-127000">
              <a:spcAft>
                <a:spcPts val="300"/>
              </a:spcAft>
            </a:pPr>
            <a:r>
              <a:rPr lang="en-AU" sz="1100" b="1" dirty="0">
                <a:latin typeface="Arial"/>
                <a:cs typeface="Arial"/>
              </a:rPr>
              <a:t>Do</a:t>
            </a:r>
            <a:r>
              <a:rPr lang="en-AU" sz="1100" dirty="0">
                <a:latin typeface="Arial"/>
                <a:cs typeface="Arial"/>
              </a:rPr>
              <a:t> – “I’ll connect and advocate for you – I will help you win over others because they trust me and value my views”</a:t>
            </a:r>
          </a:p>
          <a:p>
            <a:pPr marL="127000" indent="-127000">
              <a:spcAft>
                <a:spcPts val="300"/>
              </a:spcAft>
            </a:pPr>
            <a:endParaRPr lang="en-AU" sz="1400" b="1" i="1" dirty="0">
              <a:solidFill>
                <a:srgbClr val="00A88F"/>
              </a:solidFill>
              <a:latin typeface="Arial" panose="020B0604020202020204" pitchFamily="34" charset="0"/>
              <a:cs typeface="Arial" panose="020B0604020202020204" pitchFamily="34" charset="0"/>
            </a:endParaRPr>
          </a:p>
          <a:p>
            <a:pPr indent="-109855">
              <a:spcAft>
                <a:spcPts val="300"/>
              </a:spcAft>
            </a:pPr>
            <a:r>
              <a:rPr lang="en-AU" sz="1400" b="1" i="1" dirty="0">
                <a:solidFill>
                  <a:srgbClr val="00A88F"/>
                </a:solidFill>
                <a:latin typeface="Arial"/>
                <a:cs typeface="Arial"/>
              </a:rPr>
              <a:t>In the context of telling a story to me I need:</a:t>
            </a:r>
          </a:p>
          <a:p>
            <a:pPr marL="171450" indent="-171450">
              <a:spcAft>
                <a:spcPts val="300"/>
              </a:spcAft>
              <a:buFont typeface="Wingdings" panose="05000000000000000000" pitchFamily="2" charset="2"/>
              <a:buChar char="§"/>
            </a:pPr>
            <a:r>
              <a:rPr lang="en-AU" sz="1100" dirty="0">
                <a:latin typeface="Arial"/>
                <a:cs typeface="Arial"/>
              </a:rPr>
              <a:t>The human side to be told, what does this mean for our people? Citizens?</a:t>
            </a:r>
          </a:p>
          <a:p>
            <a:pPr marL="171450" indent="-171450">
              <a:spcAft>
                <a:spcPts val="300"/>
              </a:spcAft>
              <a:buFont typeface="Wingdings" panose="05000000000000000000" pitchFamily="2" charset="2"/>
              <a:buChar char="§"/>
            </a:pPr>
            <a:r>
              <a:rPr lang="en-AU" sz="1100" dirty="0">
                <a:latin typeface="Arial"/>
                <a:cs typeface="Arial"/>
              </a:rPr>
              <a:t>Make it personal, simple and easy to understand</a:t>
            </a:r>
          </a:p>
          <a:p>
            <a:pPr marL="171450" indent="-171450">
              <a:spcAft>
                <a:spcPts val="300"/>
              </a:spcAft>
              <a:buFont typeface="Wingdings" panose="05000000000000000000" pitchFamily="2" charset="2"/>
              <a:buChar char="§"/>
            </a:pPr>
            <a:r>
              <a:rPr lang="en-AU" sz="1100" dirty="0">
                <a:latin typeface="Arial"/>
                <a:cs typeface="Arial"/>
              </a:rPr>
              <a:t>Provide various points of view to enable me to see the whole issue and impacts</a:t>
            </a:r>
          </a:p>
          <a:p>
            <a:pPr marL="171450" indent="-171450">
              <a:spcAft>
                <a:spcPts val="300"/>
              </a:spcAft>
              <a:buFont typeface="Wingdings" panose="05000000000000000000" pitchFamily="2" charset="2"/>
              <a:buChar char="§"/>
            </a:pPr>
            <a:r>
              <a:rPr lang="en-AU" sz="1100" dirty="0">
                <a:latin typeface="Arial"/>
                <a:cs typeface="Arial"/>
              </a:rPr>
              <a:t>Translate the organisational outcomes/objectives into the experience of those involved</a:t>
            </a:r>
          </a:p>
        </p:txBody>
      </p:sp>
      <p:grpSp>
        <p:nvGrpSpPr>
          <p:cNvPr id="9" name="Group 8">
            <a:extLst>
              <a:ext uri="{FF2B5EF4-FFF2-40B4-BE49-F238E27FC236}">
                <a16:creationId xmlns:a16="http://schemas.microsoft.com/office/drawing/2014/main" id="{51A171A4-DFBB-492C-951A-D734E40675C8}"/>
              </a:ext>
              <a:ext uri="{C183D7F6-B498-43B3-948B-1728B52AA6E4}">
                <adec:decorative xmlns:adec="http://schemas.microsoft.com/office/drawing/2017/decorative" val="1"/>
              </a:ext>
            </a:extLst>
          </p:cNvPr>
          <p:cNvGrpSpPr/>
          <p:nvPr/>
        </p:nvGrpSpPr>
        <p:grpSpPr>
          <a:xfrm>
            <a:off x="6236030" y="1168270"/>
            <a:ext cx="893347" cy="799227"/>
            <a:chOff x="8556626" y="3436938"/>
            <a:chExt cx="1030288" cy="742949"/>
          </a:xfrm>
          <a:solidFill>
            <a:srgbClr val="00A88F"/>
          </a:solidFill>
        </p:grpSpPr>
        <p:sp>
          <p:nvSpPr>
            <p:cNvPr id="10" name="Freeform 93">
              <a:extLst>
                <a:ext uri="{FF2B5EF4-FFF2-40B4-BE49-F238E27FC236}">
                  <a16:creationId xmlns:a16="http://schemas.microsoft.com/office/drawing/2014/main" id="{0474B2C8-6AC1-444D-8E3C-70341F10861E}"/>
                </a:ext>
              </a:extLst>
            </p:cNvPr>
            <p:cNvSpPr>
              <a:spLocks/>
            </p:cNvSpPr>
            <p:nvPr/>
          </p:nvSpPr>
          <p:spPr bwMode="auto">
            <a:xfrm>
              <a:off x="8556626" y="3540125"/>
              <a:ext cx="493713" cy="639762"/>
            </a:xfrm>
            <a:custGeom>
              <a:avLst/>
              <a:gdLst>
                <a:gd name="T0" fmla="*/ 20 w 311"/>
                <a:gd name="T1" fmla="*/ 0 h 403"/>
                <a:gd name="T2" fmla="*/ 33 w 311"/>
                <a:gd name="T3" fmla="*/ 16 h 403"/>
                <a:gd name="T4" fmla="*/ 37 w 311"/>
                <a:gd name="T5" fmla="*/ 46 h 403"/>
                <a:gd name="T6" fmla="*/ 41 w 311"/>
                <a:gd name="T7" fmla="*/ 69 h 403"/>
                <a:gd name="T8" fmla="*/ 43 w 311"/>
                <a:gd name="T9" fmla="*/ 100 h 403"/>
                <a:gd name="T10" fmla="*/ 39 w 311"/>
                <a:gd name="T11" fmla="*/ 106 h 403"/>
                <a:gd name="T12" fmla="*/ 31 w 311"/>
                <a:gd name="T13" fmla="*/ 112 h 403"/>
                <a:gd name="T14" fmla="*/ 27 w 311"/>
                <a:gd name="T15" fmla="*/ 121 h 403"/>
                <a:gd name="T16" fmla="*/ 31 w 311"/>
                <a:gd name="T17" fmla="*/ 133 h 403"/>
                <a:gd name="T18" fmla="*/ 39 w 311"/>
                <a:gd name="T19" fmla="*/ 142 h 403"/>
                <a:gd name="T20" fmla="*/ 60 w 311"/>
                <a:gd name="T21" fmla="*/ 169 h 403"/>
                <a:gd name="T22" fmla="*/ 69 w 311"/>
                <a:gd name="T23" fmla="*/ 184 h 403"/>
                <a:gd name="T24" fmla="*/ 75 w 311"/>
                <a:gd name="T25" fmla="*/ 192 h 403"/>
                <a:gd name="T26" fmla="*/ 83 w 311"/>
                <a:gd name="T27" fmla="*/ 198 h 403"/>
                <a:gd name="T28" fmla="*/ 93 w 311"/>
                <a:gd name="T29" fmla="*/ 204 h 403"/>
                <a:gd name="T30" fmla="*/ 98 w 311"/>
                <a:gd name="T31" fmla="*/ 207 h 403"/>
                <a:gd name="T32" fmla="*/ 93 w 311"/>
                <a:gd name="T33" fmla="*/ 202 h 403"/>
                <a:gd name="T34" fmla="*/ 83 w 311"/>
                <a:gd name="T35" fmla="*/ 190 h 403"/>
                <a:gd name="T36" fmla="*/ 75 w 311"/>
                <a:gd name="T37" fmla="*/ 181 h 403"/>
                <a:gd name="T38" fmla="*/ 64 w 311"/>
                <a:gd name="T39" fmla="*/ 165 h 403"/>
                <a:gd name="T40" fmla="*/ 46 w 311"/>
                <a:gd name="T41" fmla="*/ 142 h 403"/>
                <a:gd name="T42" fmla="*/ 39 w 311"/>
                <a:gd name="T43" fmla="*/ 129 h 403"/>
                <a:gd name="T44" fmla="*/ 35 w 311"/>
                <a:gd name="T45" fmla="*/ 121 h 403"/>
                <a:gd name="T46" fmla="*/ 39 w 311"/>
                <a:gd name="T47" fmla="*/ 115 h 403"/>
                <a:gd name="T48" fmla="*/ 46 w 311"/>
                <a:gd name="T49" fmla="*/ 113 h 403"/>
                <a:gd name="T50" fmla="*/ 52 w 311"/>
                <a:gd name="T51" fmla="*/ 113 h 403"/>
                <a:gd name="T52" fmla="*/ 64 w 311"/>
                <a:gd name="T53" fmla="*/ 115 h 403"/>
                <a:gd name="T54" fmla="*/ 98 w 311"/>
                <a:gd name="T55" fmla="*/ 140 h 403"/>
                <a:gd name="T56" fmla="*/ 127 w 311"/>
                <a:gd name="T57" fmla="*/ 175 h 403"/>
                <a:gd name="T58" fmla="*/ 141 w 311"/>
                <a:gd name="T59" fmla="*/ 188 h 403"/>
                <a:gd name="T60" fmla="*/ 150 w 311"/>
                <a:gd name="T61" fmla="*/ 194 h 403"/>
                <a:gd name="T62" fmla="*/ 189 w 311"/>
                <a:gd name="T63" fmla="*/ 200 h 403"/>
                <a:gd name="T64" fmla="*/ 229 w 311"/>
                <a:gd name="T65" fmla="*/ 211 h 403"/>
                <a:gd name="T66" fmla="*/ 244 w 311"/>
                <a:gd name="T67" fmla="*/ 219 h 403"/>
                <a:gd name="T68" fmla="*/ 260 w 311"/>
                <a:gd name="T69" fmla="*/ 232 h 403"/>
                <a:gd name="T70" fmla="*/ 286 w 311"/>
                <a:gd name="T71" fmla="*/ 265 h 403"/>
                <a:gd name="T72" fmla="*/ 309 w 311"/>
                <a:gd name="T73" fmla="*/ 315 h 403"/>
                <a:gd name="T74" fmla="*/ 309 w 311"/>
                <a:gd name="T75" fmla="*/ 325 h 403"/>
                <a:gd name="T76" fmla="*/ 309 w 311"/>
                <a:gd name="T77" fmla="*/ 338 h 403"/>
                <a:gd name="T78" fmla="*/ 308 w 311"/>
                <a:gd name="T79" fmla="*/ 353 h 403"/>
                <a:gd name="T80" fmla="*/ 308 w 311"/>
                <a:gd name="T81" fmla="*/ 403 h 403"/>
                <a:gd name="T82" fmla="*/ 196 w 311"/>
                <a:gd name="T83" fmla="*/ 361 h 403"/>
                <a:gd name="T84" fmla="*/ 187 w 311"/>
                <a:gd name="T85" fmla="*/ 336 h 403"/>
                <a:gd name="T86" fmla="*/ 175 w 311"/>
                <a:gd name="T87" fmla="*/ 325 h 403"/>
                <a:gd name="T88" fmla="*/ 158 w 311"/>
                <a:gd name="T89" fmla="*/ 315 h 403"/>
                <a:gd name="T90" fmla="*/ 121 w 311"/>
                <a:gd name="T91" fmla="*/ 294 h 403"/>
                <a:gd name="T92" fmla="*/ 83 w 311"/>
                <a:gd name="T93" fmla="*/ 269 h 403"/>
                <a:gd name="T94" fmla="*/ 60 w 311"/>
                <a:gd name="T95" fmla="*/ 250 h 403"/>
                <a:gd name="T96" fmla="*/ 45 w 311"/>
                <a:gd name="T97" fmla="*/ 225 h 403"/>
                <a:gd name="T98" fmla="*/ 25 w 311"/>
                <a:gd name="T99" fmla="*/ 184 h 403"/>
                <a:gd name="T100" fmla="*/ 8 w 311"/>
                <a:gd name="T101" fmla="*/ 144 h 403"/>
                <a:gd name="T102" fmla="*/ 0 w 311"/>
                <a:gd name="T103" fmla="*/ 119 h 403"/>
                <a:gd name="T104" fmla="*/ 0 w 311"/>
                <a:gd name="T105" fmla="*/ 85 h 403"/>
                <a:gd name="T106" fmla="*/ 2 w 311"/>
                <a:gd name="T107" fmla="*/ 50 h 403"/>
                <a:gd name="T108" fmla="*/ 4 w 311"/>
                <a:gd name="T109" fmla="*/ 33 h 403"/>
                <a:gd name="T110" fmla="*/ 8 w 311"/>
                <a:gd name="T111" fmla="*/ 10 h 403"/>
                <a:gd name="T112" fmla="*/ 14 w 311"/>
                <a:gd name="T11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403">
                  <a:moveTo>
                    <a:pt x="16" y="0"/>
                  </a:moveTo>
                  <a:lnTo>
                    <a:pt x="20" y="0"/>
                  </a:lnTo>
                  <a:lnTo>
                    <a:pt x="27" y="6"/>
                  </a:lnTo>
                  <a:lnTo>
                    <a:pt x="33" y="16"/>
                  </a:lnTo>
                  <a:lnTo>
                    <a:pt x="35" y="29"/>
                  </a:lnTo>
                  <a:lnTo>
                    <a:pt x="37" y="46"/>
                  </a:lnTo>
                  <a:lnTo>
                    <a:pt x="39" y="56"/>
                  </a:lnTo>
                  <a:lnTo>
                    <a:pt x="41" y="69"/>
                  </a:lnTo>
                  <a:lnTo>
                    <a:pt x="43" y="87"/>
                  </a:lnTo>
                  <a:lnTo>
                    <a:pt x="43" y="100"/>
                  </a:lnTo>
                  <a:lnTo>
                    <a:pt x="45" y="106"/>
                  </a:lnTo>
                  <a:lnTo>
                    <a:pt x="39" y="106"/>
                  </a:lnTo>
                  <a:lnTo>
                    <a:pt x="35" y="108"/>
                  </a:lnTo>
                  <a:lnTo>
                    <a:pt x="31" y="112"/>
                  </a:lnTo>
                  <a:lnTo>
                    <a:pt x="29" y="115"/>
                  </a:lnTo>
                  <a:lnTo>
                    <a:pt x="27" y="121"/>
                  </a:lnTo>
                  <a:lnTo>
                    <a:pt x="29" y="127"/>
                  </a:lnTo>
                  <a:lnTo>
                    <a:pt x="31" y="133"/>
                  </a:lnTo>
                  <a:lnTo>
                    <a:pt x="35" y="138"/>
                  </a:lnTo>
                  <a:lnTo>
                    <a:pt x="39" y="142"/>
                  </a:lnTo>
                  <a:lnTo>
                    <a:pt x="52" y="158"/>
                  </a:lnTo>
                  <a:lnTo>
                    <a:pt x="60" y="169"/>
                  </a:lnTo>
                  <a:lnTo>
                    <a:pt x="68" y="181"/>
                  </a:lnTo>
                  <a:lnTo>
                    <a:pt x="69" y="184"/>
                  </a:lnTo>
                  <a:lnTo>
                    <a:pt x="71" y="188"/>
                  </a:lnTo>
                  <a:lnTo>
                    <a:pt x="75" y="192"/>
                  </a:lnTo>
                  <a:lnTo>
                    <a:pt x="79" y="194"/>
                  </a:lnTo>
                  <a:lnTo>
                    <a:pt x="83" y="198"/>
                  </a:lnTo>
                  <a:lnTo>
                    <a:pt x="87" y="200"/>
                  </a:lnTo>
                  <a:lnTo>
                    <a:pt x="93" y="204"/>
                  </a:lnTo>
                  <a:lnTo>
                    <a:pt x="96" y="206"/>
                  </a:lnTo>
                  <a:lnTo>
                    <a:pt x="98" y="207"/>
                  </a:lnTo>
                  <a:lnTo>
                    <a:pt x="100" y="207"/>
                  </a:lnTo>
                  <a:lnTo>
                    <a:pt x="93" y="202"/>
                  </a:lnTo>
                  <a:lnTo>
                    <a:pt x="87" y="196"/>
                  </a:lnTo>
                  <a:lnTo>
                    <a:pt x="83" y="190"/>
                  </a:lnTo>
                  <a:lnTo>
                    <a:pt x="79" y="186"/>
                  </a:lnTo>
                  <a:lnTo>
                    <a:pt x="75" y="181"/>
                  </a:lnTo>
                  <a:lnTo>
                    <a:pt x="71" y="175"/>
                  </a:lnTo>
                  <a:lnTo>
                    <a:pt x="64" y="165"/>
                  </a:lnTo>
                  <a:lnTo>
                    <a:pt x="56" y="154"/>
                  </a:lnTo>
                  <a:lnTo>
                    <a:pt x="46" y="142"/>
                  </a:lnTo>
                  <a:lnTo>
                    <a:pt x="41" y="133"/>
                  </a:lnTo>
                  <a:lnTo>
                    <a:pt x="39" y="129"/>
                  </a:lnTo>
                  <a:lnTo>
                    <a:pt x="35" y="125"/>
                  </a:lnTo>
                  <a:lnTo>
                    <a:pt x="35" y="121"/>
                  </a:lnTo>
                  <a:lnTo>
                    <a:pt x="37" y="117"/>
                  </a:lnTo>
                  <a:lnTo>
                    <a:pt x="39" y="115"/>
                  </a:lnTo>
                  <a:lnTo>
                    <a:pt x="43" y="113"/>
                  </a:lnTo>
                  <a:lnTo>
                    <a:pt x="46" y="113"/>
                  </a:lnTo>
                  <a:lnTo>
                    <a:pt x="50" y="112"/>
                  </a:lnTo>
                  <a:lnTo>
                    <a:pt x="52" y="113"/>
                  </a:lnTo>
                  <a:lnTo>
                    <a:pt x="56" y="113"/>
                  </a:lnTo>
                  <a:lnTo>
                    <a:pt x="64" y="115"/>
                  </a:lnTo>
                  <a:lnTo>
                    <a:pt x="79" y="125"/>
                  </a:lnTo>
                  <a:lnTo>
                    <a:pt x="98" y="140"/>
                  </a:lnTo>
                  <a:lnTo>
                    <a:pt x="119" y="165"/>
                  </a:lnTo>
                  <a:lnTo>
                    <a:pt x="127" y="175"/>
                  </a:lnTo>
                  <a:lnTo>
                    <a:pt x="135" y="183"/>
                  </a:lnTo>
                  <a:lnTo>
                    <a:pt x="141" y="188"/>
                  </a:lnTo>
                  <a:lnTo>
                    <a:pt x="146" y="192"/>
                  </a:lnTo>
                  <a:lnTo>
                    <a:pt x="150" y="194"/>
                  </a:lnTo>
                  <a:lnTo>
                    <a:pt x="156" y="196"/>
                  </a:lnTo>
                  <a:lnTo>
                    <a:pt x="189" y="200"/>
                  </a:lnTo>
                  <a:lnTo>
                    <a:pt x="213" y="206"/>
                  </a:lnTo>
                  <a:lnTo>
                    <a:pt x="229" y="211"/>
                  </a:lnTo>
                  <a:lnTo>
                    <a:pt x="240" y="217"/>
                  </a:lnTo>
                  <a:lnTo>
                    <a:pt x="244" y="219"/>
                  </a:lnTo>
                  <a:lnTo>
                    <a:pt x="250" y="225"/>
                  </a:lnTo>
                  <a:lnTo>
                    <a:pt x="260" y="232"/>
                  </a:lnTo>
                  <a:lnTo>
                    <a:pt x="273" y="248"/>
                  </a:lnTo>
                  <a:lnTo>
                    <a:pt x="286" y="265"/>
                  </a:lnTo>
                  <a:lnTo>
                    <a:pt x="300" y="288"/>
                  </a:lnTo>
                  <a:lnTo>
                    <a:pt x="309" y="315"/>
                  </a:lnTo>
                  <a:lnTo>
                    <a:pt x="309" y="319"/>
                  </a:lnTo>
                  <a:lnTo>
                    <a:pt x="309" y="325"/>
                  </a:lnTo>
                  <a:lnTo>
                    <a:pt x="311" y="332"/>
                  </a:lnTo>
                  <a:lnTo>
                    <a:pt x="309" y="338"/>
                  </a:lnTo>
                  <a:lnTo>
                    <a:pt x="309" y="344"/>
                  </a:lnTo>
                  <a:lnTo>
                    <a:pt x="308" y="353"/>
                  </a:lnTo>
                  <a:lnTo>
                    <a:pt x="308" y="365"/>
                  </a:lnTo>
                  <a:lnTo>
                    <a:pt x="308" y="403"/>
                  </a:lnTo>
                  <a:lnTo>
                    <a:pt x="196" y="401"/>
                  </a:lnTo>
                  <a:lnTo>
                    <a:pt x="196" y="361"/>
                  </a:lnTo>
                  <a:lnTo>
                    <a:pt x="194" y="348"/>
                  </a:lnTo>
                  <a:lnTo>
                    <a:pt x="187" y="336"/>
                  </a:lnTo>
                  <a:lnTo>
                    <a:pt x="179" y="328"/>
                  </a:lnTo>
                  <a:lnTo>
                    <a:pt x="175" y="325"/>
                  </a:lnTo>
                  <a:lnTo>
                    <a:pt x="169" y="323"/>
                  </a:lnTo>
                  <a:lnTo>
                    <a:pt x="158" y="315"/>
                  </a:lnTo>
                  <a:lnTo>
                    <a:pt x="142" y="305"/>
                  </a:lnTo>
                  <a:lnTo>
                    <a:pt x="121" y="294"/>
                  </a:lnTo>
                  <a:lnTo>
                    <a:pt x="102" y="280"/>
                  </a:lnTo>
                  <a:lnTo>
                    <a:pt x="83" y="269"/>
                  </a:lnTo>
                  <a:lnTo>
                    <a:pt x="68" y="257"/>
                  </a:lnTo>
                  <a:lnTo>
                    <a:pt x="60" y="250"/>
                  </a:lnTo>
                  <a:lnTo>
                    <a:pt x="52" y="240"/>
                  </a:lnTo>
                  <a:lnTo>
                    <a:pt x="45" y="225"/>
                  </a:lnTo>
                  <a:lnTo>
                    <a:pt x="35" y="206"/>
                  </a:lnTo>
                  <a:lnTo>
                    <a:pt x="25" y="184"/>
                  </a:lnTo>
                  <a:lnTo>
                    <a:pt x="16" y="163"/>
                  </a:lnTo>
                  <a:lnTo>
                    <a:pt x="8" y="144"/>
                  </a:lnTo>
                  <a:lnTo>
                    <a:pt x="2" y="129"/>
                  </a:lnTo>
                  <a:lnTo>
                    <a:pt x="0" y="119"/>
                  </a:lnTo>
                  <a:lnTo>
                    <a:pt x="0" y="104"/>
                  </a:lnTo>
                  <a:lnTo>
                    <a:pt x="0" y="85"/>
                  </a:lnTo>
                  <a:lnTo>
                    <a:pt x="2" y="65"/>
                  </a:lnTo>
                  <a:lnTo>
                    <a:pt x="2" y="50"/>
                  </a:lnTo>
                  <a:lnTo>
                    <a:pt x="4" y="39"/>
                  </a:lnTo>
                  <a:lnTo>
                    <a:pt x="4" y="33"/>
                  </a:lnTo>
                  <a:lnTo>
                    <a:pt x="6" y="21"/>
                  </a:lnTo>
                  <a:lnTo>
                    <a:pt x="8" y="10"/>
                  </a:lnTo>
                  <a:lnTo>
                    <a:pt x="10" y="2"/>
                  </a:lnTo>
                  <a:lnTo>
                    <a:pt x="14" y="0"/>
                  </a:lnTo>
                  <a:lnTo>
                    <a:pt x="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94">
              <a:extLst>
                <a:ext uri="{FF2B5EF4-FFF2-40B4-BE49-F238E27FC236}">
                  <a16:creationId xmlns:a16="http://schemas.microsoft.com/office/drawing/2014/main" id="{7C7EA7F4-949E-4902-8F57-FBD0BBE2ED58}"/>
                </a:ext>
              </a:extLst>
            </p:cNvPr>
            <p:cNvSpPr>
              <a:spLocks/>
            </p:cNvSpPr>
            <p:nvPr/>
          </p:nvSpPr>
          <p:spPr bwMode="auto">
            <a:xfrm>
              <a:off x="9096376" y="3540125"/>
              <a:ext cx="490538" cy="639762"/>
            </a:xfrm>
            <a:custGeom>
              <a:avLst/>
              <a:gdLst>
                <a:gd name="T0" fmla="*/ 298 w 309"/>
                <a:gd name="T1" fmla="*/ 0 h 403"/>
                <a:gd name="T2" fmla="*/ 304 w 309"/>
                <a:gd name="T3" fmla="*/ 10 h 403"/>
                <a:gd name="T4" fmla="*/ 305 w 309"/>
                <a:gd name="T5" fmla="*/ 33 h 403"/>
                <a:gd name="T6" fmla="*/ 307 w 309"/>
                <a:gd name="T7" fmla="*/ 56 h 403"/>
                <a:gd name="T8" fmla="*/ 309 w 309"/>
                <a:gd name="T9" fmla="*/ 125 h 403"/>
                <a:gd name="T10" fmla="*/ 296 w 309"/>
                <a:gd name="T11" fmla="*/ 158 h 403"/>
                <a:gd name="T12" fmla="*/ 277 w 309"/>
                <a:gd name="T13" fmla="*/ 202 h 403"/>
                <a:gd name="T14" fmla="*/ 257 w 309"/>
                <a:gd name="T15" fmla="*/ 240 h 403"/>
                <a:gd name="T16" fmla="*/ 242 w 309"/>
                <a:gd name="T17" fmla="*/ 257 h 403"/>
                <a:gd name="T18" fmla="*/ 209 w 309"/>
                <a:gd name="T19" fmla="*/ 280 h 403"/>
                <a:gd name="T20" fmla="*/ 169 w 309"/>
                <a:gd name="T21" fmla="*/ 305 h 403"/>
                <a:gd name="T22" fmla="*/ 140 w 309"/>
                <a:gd name="T23" fmla="*/ 323 h 403"/>
                <a:gd name="T24" fmla="*/ 131 w 309"/>
                <a:gd name="T25" fmla="*/ 328 h 403"/>
                <a:gd name="T26" fmla="*/ 117 w 309"/>
                <a:gd name="T27" fmla="*/ 348 h 403"/>
                <a:gd name="T28" fmla="*/ 113 w 309"/>
                <a:gd name="T29" fmla="*/ 401 h 403"/>
                <a:gd name="T30" fmla="*/ 4 w 309"/>
                <a:gd name="T31" fmla="*/ 365 h 403"/>
                <a:gd name="T32" fmla="*/ 0 w 309"/>
                <a:gd name="T33" fmla="*/ 344 h 403"/>
                <a:gd name="T34" fmla="*/ 0 w 309"/>
                <a:gd name="T35" fmla="*/ 332 h 403"/>
                <a:gd name="T36" fmla="*/ 0 w 309"/>
                <a:gd name="T37" fmla="*/ 319 h 403"/>
                <a:gd name="T38" fmla="*/ 10 w 309"/>
                <a:gd name="T39" fmla="*/ 288 h 403"/>
                <a:gd name="T40" fmla="*/ 37 w 309"/>
                <a:gd name="T41" fmla="*/ 248 h 403"/>
                <a:gd name="T42" fmla="*/ 62 w 309"/>
                <a:gd name="T43" fmla="*/ 225 h 403"/>
                <a:gd name="T44" fmla="*/ 71 w 309"/>
                <a:gd name="T45" fmla="*/ 217 h 403"/>
                <a:gd name="T46" fmla="*/ 98 w 309"/>
                <a:gd name="T47" fmla="*/ 206 h 403"/>
                <a:gd name="T48" fmla="*/ 154 w 309"/>
                <a:gd name="T49" fmla="*/ 196 h 403"/>
                <a:gd name="T50" fmla="*/ 165 w 309"/>
                <a:gd name="T51" fmla="*/ 192 h 403"/>
                <a:gd name="T52" fmla="*/ 175 w 309"/>
                <a:gd name="T53" fmla="*/ 183 h 403"/>
                <a:gd name="T54" fmla="*/ 190 w 309"/>
                <a:gd name="T55" fmla="*/ 165 h 403"/>
                <a:gd name="T56" fmla="*/ 233 w 309"/>
                <a:gd name="T57" fmla="*/ 125 h 403"/>
                <a:gd name="T58" fmla="*/ 256 w 309"/>
                <a:gd name="T59" fmla="*/ 113 h 403"/>
                <a:gd name="T60" fmla="*/ 261 w 309"/>
                <a:gd name="T61" fmla="*/ 112 h 403"/>
                <a:gd name="T62" fmla="*/ 269 w 309"/>
                <a:gd name="T63" fmla="*/ 113 h 403"/>
                <a:gd name="T64" fmla="*/ 275 w 309"/>
                <a:gd name="T65" fmla="*/ 117 h 403"/>
                <a:gd name="T66" fmla="*/ 275 w 309"/>
                <a:gd name="T67" fmla="*/ 125 h 403"/>
                <a:gd name="T68" fmla="*/ 269 w 309"/>
                <a:gd name="T69" fmla="*/ 133 h 403"/>
                <a:gd name="T70" fmla="*/ 254 w 309"/>
                <a:gd name="T71" fmla="*/ 154 h 403"/>
                <a:gd name="T72" fmla="*/ 238 w 309"/>
                <a:gd name="T73" fmla="*/ 175 h 403"/>
                <a:gd name="T74" fmla="*/ 231 w 309"/>
                <a:gd name="T75" fmla="*/ 186 h 403"/>
                <a:gd name="T76" fmla="*/ 223 w 309"/>
                <a:gd name="T77" fmla="*/ 196 h 403"/>
                <a:gd name="T78" fmla="*/ 211 w 309"/>
                <a:gd name="T79" fmla="*/ 207 h 403"/>
                <a:gd name="T80" fmla="*/ 215 w 309"/>
                <a:gd name="T81" fmla="*/ 206 h 403"/>
                <a:gd name="T82" fmla="*/ 223 w 309"/>
                <a:gd name="T83" fmla="*/ 200 h 403"/>
                <a:gd name="T84" fmla="*/ 233 w 309"/>
                <a:gd name="T85" fmla="*/ 194 h 403"/>
                <a:gd name="T86" fmla="*/ 238 w 309"/>
                <a:gd name="T87" fmla="*/ 188 h 403"/>
                <a:gd name="T88" fmla="*/ 244 w 309"/>
                <a:gd name="T89" fmla="*/ 181 h 403"/>
                <a:gd name="T90" fmla="*/ 259 w 309"/>
                <a:gd name="T91" fmla="*/ 158 h 403"/>
                <a:gd name="T92" fmla="*/ 275 w 309"/>
                <a:gd name="T93" fmla="*/ 138 h 403"/>
                <a:gd name="T94" fmla="*/ 282 w 309"/>
                <a:gd name="T95" fmla="*/ 127 h 403"/>
                <a:gd name="T96" fmla="*/ 282 w 309"/>
                <a:gd name="T97" fmla="*/ 115 h 403"/>
                <a:gd name="T98" fmla="*/ 275 w 309"/>
                <a:gd name="T99" fmla="*/ 108 h 403"/>
                <a:gd name="T100" fmla="*/ 265 w 309"/>
                <a:gd name="T101" fmla="*/ 106 h 403"/>
                <a:gd name="T102" fmla="*/ 269 w 309"/>
                <a:gd name="T103" fmla="*/ 87 h 403"/>
                <a:gd name="T104" fmla="*/ 271 w 309"/>
                <a:gd name="T105" fmla="*/ 56 h 403"/>
                <a:gd name="T106" fmla="*/ 275 w 309"/>
                <a:gd name="T107" fmla="*/ 29 h 403"/>
                <a:gd name="T108" fmla="*/ 282 w 309"/>
                <a:gd name="T109" fmla="*/ 6 h 403"/>
                <a:gd name="T110" fmla="*/ 294 w 309"/>
                <a:gd name="T11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9" h="403">
                  <a:moveTo>
                    <a:pt x="294" y="0"/>
                  </a:moveTo>
                  <a:lnTo>
                    <a:pt x="298" y="0"/>
                  </a:lnTo>
                  <a:lnTo>
                    <a:pt x="300" y="2"/>
                  </a:lnTo>
                  <a:lnTo>
                    <a:pt x="304" y="10"/>
                  </a:lnTo>
                  <a:lnTo>
                    <a:pt x="305" y="21"/>
                  </a:lnTo>
                  <a:lnTo>
                    <a:pt x="305" y="33"/>
                  </a:lnTo>
                  <a:lnTo>
                    <a:pt x="305" y="41"/>
                  </a:lnTo>
                  <a:lnTo>
                    <a:pt x="307" y="56"/>
                  </a:lnTo>
                  <a:lnTo>
                    <a:pt x="309" y="77"/>
                  </a:lnTo>
                  <a:lnTo>
                    <a:pt x="309" y="125"/>
                  </a:lnTo>
                  <a:lnTo>
                    <a:pt x="304" y="138"/>
                  </a:lnTo>
                  <a:lnTo>
                    <a:pt x="296" y="158"/>
                  </a:lnTo>
                  <a:lnTo>
                    <a:pt x="286" y="181"/>
                  </a:lnTo>
                  <a:lnTo>
                    <a:pt x="277" y="202"/>
                  </a:lnTo>
                  <a:lnTo>
                    <a:pt x="267" y="223"/>
                  </a:lnTo>
                  <a:lnTo>
                    <a:pt x="257" y="240"/>
                  </a:lnTo>
                  <a:lnTo>
                    <a:pt x="252" y="250"/>
                  </a:lnTo>
                  <a:lnTo>
                    <a:pt x="242" y="257"/>
                  </a:lnTo>
                  <a:lnTo>
                    <a:pt x="227" y="269"/>
                  </a:lnTo>
                  <a:lnTo>
                    <a:pt x="209" y="280"/>
                  </a:lnTo>
                  <a:lnTo>
                    <a:pt x="188" y="294"/>
                  </a:lnTo>
                  <a:lnTo>
                    <a:pt x="169" y="305"/>
                  </a:lnTo>
                  <a:lnTo>
                    <a:pt x="152" y="315"/>
                  </a:lnTo>
                  <a:lnTo>
                    <a:pt x="140" y="323"/>
                  </a:lnTo>
                  <a:lnTo>
                    <a:pt x="137" y="325"/>
                  </a:lnTo>
                  <a:lnTo>
                    <a:pt x="131" y="328"/>
                  </a:lnTo>
                  <a:lnTo>
                    <a:pt x="123" y="336"/>
                  </a:lnTo>
                  <a:lnTo>
                    <a:pt x="117" y="348"/>
                  </a:lnTo>
                  <a:lnTo>
                    <a:pt x="113" y="361"/>
                  </a:lnTo>
                  <a:lnTo>
                    <a:pt x="113" y="401"/>
                  </a:lnTo>
                  <a:lnTo>
                    <a:pt x="4" y="403"/>
                  </a:lnTo>
                  <a:lnTo>
                    <a:pt x="4" y="365"/>
                  </a:lnTo>
                  <a:lnTo>
                    <a:pt x="2" y="353"/>
                  </a:lnTo>
                  <a:lnTo>
                    <a:pt x="0" y="344"/>
                  </a:lnTo>
                  <a:lnTo>
                    <a:pt x="0" y="338"/>
                  </a:lnTo>
                  <a:lnTo>
                    <a:pt x="0" y="332"/>
                  </a:lnTo>
                  <a:lnTo>
                    <a:pt x="0" y="325"/>
                  </a:lnTo>
                  <a:lnTo>
                    <a:pt x="0" y="319"/>
                  </a:lnTo>
                  <a:lnTo>
                    <a:pt x="2" y="315"/>
                  </a:lnTo>
                  <a:lnTo>
                    <a:pt x="10" y="288"/>
                  </a:lnTo>
                  <a:lnTo>
                    <a:pt x="23" y="265"/>
                  </a:lnTo>
                  <a:lnTo>
                    <a:pt x="37" y="248"/>
                  </a:lnTo>
                  <a:lnTo>
                    <a:pt x="50" y="232"/>
                  </a:lnTo>
                  <a:lnTo>
                    <a:pt x="62" y="225"/>
                  </a:lnTo>
                  <a:lnTo>
                    <a:pt x="67" y="219"/>
                  </a:lnTo>
                  <a:lnTo>
                    <a:pt x="71" y="217"/>
                  </a:lnTo>
                  <a:lnTo>
                    <a:pt x="81" y="211"/>
                  </a:lnTo>
                  <a:lnTo>
                    <a:pt x="98" y="206"/>
                  </a:lnTo>
                  <a:lnTo>
                    <a:pt x="121" y="200"/>
                  </a:lnTo>
                  <a:lnTo>
                    <a:pt x="154" y="196"/>
                  </a:lnTo>
                  <a:lnTo>
                    <a:pt x="160" y="194"/>
                  </a:lnTo>
                  <a:lnTo>
                    <a:pt x="165" y="192"/>
                  </a:lnTo>
                  <a:lnTo>
                    <a:pt x="171" y="188"/>
                  </a:lnTo>
                  <a:lnTo>
                    <a:pt x="175" y="183"/>
                  </a:lnTo>
                  <a:lnTo>
                    <a:pt x="183" y="175"/>
                  </a:lnTo>
                  <a:lnTo>
                    <a:pt x="190" y="165"/>
                  </a:lnTo>
                  <a:lnTo>
                    <a:pt x="213" y="140"/>
                  </a:lnTo>
                  <a:lnTo>
                    <a:pt x="233" y="125"/>
                  </a:lnTo>
                  <a:lnTo>
                    <a:pt x="248" y="115"/>
                  </a:lnTo>
                  <a:lnTo>
                    <a:pt x="256" y="113"/>
                  </a:lnTo>
                  <a:lnTo>
                    <a:pt x="257" y="113"/>
                  </a:lnTo>
                  <a:lnTo>
                    <a:pt x="261" y="112"/>
                  </a:lnTo>
                  <a:lnTo>
                    <a:pt x="265" y="113"/>
                  </a:lnTo>
                  <a:lnTo>
                    <a:pt x="269" y="113"/>
                  </a:lnTo>
                  <a:lnTo>
                    <a:pt x="271" y="115"/>
                  </a:lnTo>
                  <a:lnTo>
                    <a:pt x="275" y="117"/>
                  </a:lnTo>
                  <a:lnTo>
                    <a:pt x="275" y="121"/>
                  </a:lnTo>
                  <a:lnTo>
                    <a:pt x="275" y="125"/>
                  </a:lnTo>
                  <a:lnTo>
                    <a:pt x="273" y="129"/>
                  </a:lnTo>
                  <a:lnTo>
                    <a:pt x="269" y="133"/>
                  </a:lnTo>
                  <a:lnTo>
                    <a:pt x="263" y="142"/>
                  </a:lnTo>
                  <a:lnTo>
                    <a:pt x="254" y="154"/>
                  </a:lnTo>
                  <a:lnTo>
                    <a:pt x="246" y="165"/>
                  </a:lnTo>
                  <a:lnTo>
                    <a:pt x="238" y="175"/>
                  </a:lnTo>
                  <a:lnTo>
                    <a:pt x="236" y="181"/>
                  </a:lnTo>
                  <a:lnTo>
                    <a:pt x="231" y="186"/>
                  </a:lnTo>
                  <a:lnTo>
                    <a:pt x="227" y="190"/>
                  </a:lnTo>
                  <a:lnTo>
                    <a:pt x="223" y="196"/>
                  </a:lnTo>
                  <a:lnTo>
                    <a:pt x="217" y="202"/>
                  </a:lnTo>
                  <a:lnTo>
                    <a:pt x="211" y="207"/>
                  </a:lnTo>
                  <a:lnTo>
                    <a:pt x="211" y="207"/>
                  </a:lnTo>
                  <a:lnTo>
                    <a:pt x="215" y="206"/>
                  </a:lnTo>
                  <a:lnTo>
                    <a:pt x="219" y="204"/>
                  </a:lnTo>
                  <a:lnTo>
                    <a:pt x="223" y="200"/>
                  </a:lnTo>
                  <a:lnTo>
                    <a:pt x="227" y="198"/>
                  </a:lnTo>
                  <a:lnTo>
                    <a:pt x="233" y="194"/>
                  </a:lnTo>
                  <a:lnTo>
                    <a:pt x="236" y="192"/>
                  </a:lnTo>
                  <a:lnTo>
                    <a:pt x="238" y="188"/>
                  </a:lnTo>
                  <a:lnTo>
                    <a:pt x="240" y="184"/>
                  </a:lnTo>
                  <a:lnTo>
                    <a:pt x="244" y="181"/>
                  </a:lnTo>
                  <a:lnTo>
                    <a:pt x="250" y="169"/>
                  </a:lnTo>
                  <a:lnTo>
                    <a:pt x="259" y="158"/>
                  </a:lnTo>
                  <a:lnTo>
                    <a:pt x="271" y="142"/>
                  </a:lnTo>
                  <a:lnTo>
                    <a:pt x="275" y="138"/>
                  </a:lnTo>
                  <a:lnTo>
                    <a:pt x="279" y="133"/>
                  </a:lnTo>
                  <a:lnTo>
                    <a:pt x="282" y="127"/>
                  </a:lnTo>
                  <a:lnTo>
                    <a:pt x="282" y="121"/>
                  </a:lnTo>
                  <a:lnTo>
                    <a:pt x="282" y="115"/>
                  </a:lnTo>
                  <a:lnTo>
                    <a:pt x="279" y="112"/>
                  </a:lnTo>
                  <a:lnTo>
                    <a:pt x="275" y="108"/>
                  </a:lnTo>
                  <a:lnTo>
                    <a:pt x="271" y="106"/>
                  </a:lnTo>
                  <a:lnTo>
                    <a:pt x="265" y="106"/>
                  </a:lnTo>
                  <a:lnTo>
                    <a:pt x="267" y="100"/>
                  </a:lnTo>
                  <a:lnTo>
                    <a:pt x="269" y="87"/>
                  </a:lnTo>
                  <a:lnTo>
                    <a:pt x="271" y="69"/>
                  </a:lnTo>
                  <a:lnTo>
                    <a:pt x="271" y="56"/>
                  </a:lnTo>
                  <a:lnTo>
                    <a:pt x="273" y="46"/>
                  </a:lnTo>
                  <a:lnTo>
                    <a:pt x="275" y="29"/>
                  </a:lnTo>
                  <a:lnTo>
                    <a:pt x="279" y="16"/>
                  </a:lnTo>
                  <a:lnTo>
                    <a:pt x="282" y="6"/>
                  </a:lnTo>
                  <a:lnTo>
                    <a:pt x="292" y="0"/>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95">
              <a:extLst>
                <a:ext uri="{FF2B5EF4-FFF2-40B4-BE49-F238E27FC236}">
                  <a16:creationId xmlns:a16="http://schemas.microsoft.com/office/drawing/2014/main" id="{0CF018A5-457F-4CF2-A2C3-6EAD5621337C}"/>
                </a:ext>
              </a:extLst>
            </p:cNvPr>
            <p:cNvSpPr>
              <a:spLocks/>
            </p:cNvSpPr>
            <p:nvPr/>
          </p:nvSpPr>
          <p:spPr bwMode="auto">
            <a:xfrm>
              <a:off x="8901113" y="3436938"/>
              <a:ext cx="155575" cy="155575"/>
            </a:xfrm>
            <a:custGeom>
              <a:avLst/>
              <a:gdLst>
                <a:gd name="T0" fmla="*/ 48 w 98"/>
                <a:gd name="T1" fmla="*/ 0 h 98"/>
                <a:gd name="T2" fmla="*/ 68 w 98"/>
                <a:gd name="T3" fmla="*/ 4 h 98"/>
                <a:gd name="T4" fmla="*/ 83 w 98"/>
                <a:gd name="T5" fmla="*/ 15 h 98"/>
                <a:gd name="T6" fmla="*/ 94 w 98"/>
                <a:gd name="T7" fmla="*/ 31 h 98"/>
                <a:gd name="T8" fmla="*/ 98 w 98"/>
                <a:gd name="T9" fmla="*/ 50 h 98"/>
                <a:gd name="T10" fmla="*/ 94 w 98"/>
                <a:gd name="T11" fmla="*/ 69 h 98"/>
                <a:gd name="T12" fmla="*/ 83 w 98"/>
                <a:gd name="T13" fmla="*/ 84 h 98"/>
                <a:gd name="T14" fmla="*/ 68 w 98"/>
                <a:gd name="T15" fmla="*/ 94 h 98"/>
                <a:gd name="T16" fmla="*/ 48 w 98"/>
                <a:gd name="T17" fmla="*/ 98 h 98"/>
                <a:gd name="T18" fmla="*/ 29 w 98"/>
                <a:gd name="T19" fmla="*/ 94 h 98"/>
                <a:gd name="T20" fmla="*/ 14 w 98"/>
                <a:gd name="T21" fmla="*/ 84 h 98"/>
                <a:gd name="T22" fmla="*/ 4 w 98"/>
                <a:gd name="T23" fmla="*/ 69 h 98"/>
                <a:gd name="T24" fmla="*/ 0 w 98"/>
                <a:gd name="T25" fmla="*/ 50 h 98"/>
                <a:gd name="T26" fmla="*/ 4 w 98"/>
                <a:gd name="T27" fmla="*/ 31 h 98"/>
                <a:gd name="T28" fmla="*/ 14 w 98"/>
                <a:gd name="T29" fmla="*/ 15 h 98"/>
                <a:gd name="T30" fmla="*/ 29 w 98"/>
                <a:gd name="T31" fmla="*/ 4 h 98"/>
                <a:gd name="T32" fmla="*/ 48 w 98"/>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8">
                  <a:moveTo>
                    <a:pt x="48" y="0"/>
                  </a:moveTo>
                  <a:lnTo>
                    <a:pt x="68" y="4"/>
                  </a:lnTo>
                  <a:lnTo>
                    <a:pt x="83" y="15"/>
                  </a:lnTo>
                  <a:lnTo>
                    <a:pt x="94" y="31"/>
                  </a:lnTo>
                  <a:lnTo>
                    <a:pt x="98" y="50"/>
                  </a:lnTo>
                  <a:lnTo>
                    <a:pt x="94" y="69"/>
                  </a:lnTo>
                  <a:lnTo>
                    <a:pt x="83" y="84"/>
                  </a:lnTo>
                  <a:lnTo>
                    <a:pt x="68" y="94"/>
                  </a:lnTo>
                  <a:lnTo>
                    <a:pt x="48" y="98"/>
                  </a:lnTo>
                  <a:lnTo>
                    <a:pt x="29" y="94"/>
                  </a:lnTo>
                  <a:lnTo>
                    <a:pt x="14" y="84"/>
                  </a:lnTo>
                  <a:lnTo>
                    <a:pt x="4" y="69"/>
                  </a:lnTo>
                  <a:lnTo>
                    <a:pt x="0" y="50"/>
                  </a:lnTo>
                  <a:lnTo>
                    <a:pt x="4" y="31"/>
                  </a:lnTo>
                  <a:lnTo>
                    <a:pt x="14" y="15"/>
                  </a:lnTo>
                  <a:lnTo>
                    <a:pt x="29" y="4"/>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 name="Freeform 96">
              <a:extLst>
                <a:ext uri="{FF2B5EF4-FFF2-40B4-BE49-F238E27FC236}">
                  <a16:creationId xmlns:a16="http://schemas.microsoft.com/office/drawing/2014/main" id="{6F77BEEF-EBB6-441C-BC6A-8058308379CF}"/>
                </a:ext>
              </a:extLst>
            </p:cNvPr>
            <p:cNvSpPr>
              <a:spLocks/>
            </p:cNvSpPr>
            <p:nvPr/>
          </p:nvSpPr>
          <p:spPr bwMode="auto">
            <a:xfrm>
              <a:off x="9090026" y="3457575"/>
              <a:ext cx="152400" cy="152400"/>
            </a:xfrm>
            <a:custGeom>
              <a:avLst/>
              <a:gdLst>
                <a:gd name="T0" fmla="*/ 48 w 96"/>
                <a:gd name="T1" fmla="*/ 0 h 96"/>
                <a:gd name="T2" fmla="*/ 68 w 96"/>
                <a:gd name="T3" fmla="*/ 4 h 96"/>
                <a:gd name="T4" fmla="*/ 83 w 96"/>
                <a:gd name="T5" fmla="*/ 14 h 96"/>
                <a:gd name="T6" fmla="*/ 93 w 96"/>
                <a:gd name="T7" fmla="*/ 29 h 96"/>
                <a:gd name="T8" fmla="*/ 96 w 96"/>
                <a:gd name="T9" fmla="*/ 48 h 96"/>
                <a:gd name="T10" fmla="*/ 93 w 96"/>
                <a:gd name="T11" fmla="*/ 68 h 96"/>
                <a:gd name="T12" fmla="*/ 83 w 96"/>
                <a:gd name="T13" fmla="*/ 83 h 96"/>
                <a:gd name="T14" fmla="*/ 68 w 96"/>
                <a:gd name="T15" fmla="*/ 93 h 96"/>
                <a:gd name="T16" fmla="*/ 48 w 96"/>
                <a:gd name="T17" fmla="*/ 96 h 96"/>
                <a:gd name="T18" fmla="*/ 29 w 96"/>
                <a:gd name="T19" fmla="*/ 93 h 96"/>
                <a:gd name="T20" fmla="*/ 14 w 96"/>
                <a:gd name="T21" fmla="*/ 83 h 96"/>
                <a:gd name="T22" fmla="*/ 4 w 96"/>
                <a:gd name="T23" fmla="*/ 68 h 96"/>
                <a:gd name="T24" fmla="*/ 0 w 96"/>
                <a:gd name="T25" fmla="*/ 48 h 96"/>
                <a:gd name="T26" fmla="*/ 4 w 96"/>
                <a:gd name="T27" fmla="*/ 29 h 96"/>
                <a:gd name="T28" fmla="*/ 14 w 96"/>
                <a:gd name="T29" fmla="*/ 14 h 96"/>
                <a:gd name="T30" fmla="*/ 29 w 96"/>
                <a:gd name="T31" fmla="*/ 4 h 96"/>
                <a:gd name="T32" fmla="*/ 48 w 96"/>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0"/>
                  </a:moveTo>
                  <a:lnTo>
                    <a:pt x="68" y="4"/>
                  </a:lnTo>
                  <a:lnTo>
                    <a:pt x="83" y="14"/>
                  </a:lnTo>
                  <a:lnTo>
                    <a:pt x="93" y="29"/>
                  </a:lnTo>
                  <a:lnTo>
                    <a:pt x="96" y="48"/>
                  </a:lnTo>
                  <a:lnTo>
                    <a:pt x="93" y="68"/>
                  </a:lnTo>
                  <a:lnTo>
                    <a:pt x="83" y="83"/>
                  </a:lnTo>
                  <a:lnTo>
                    <a:pt x="68" y="93"/>
                  </a:lnTo>
                  <a:lnTo>
                    <a:pt x="48" y="96"/>
                  </a:lnTo>
                  <a:lnTo>
                    <a:pt x="29" y="93"/>
                  </a:lnTo>
                  <a:lnTo>
                    <a:pt x="14" y="83"/>
                  </a:lnTo>
                  <a:lnTo>
                    <a:pt x="4" y="68"/>
                  </a:lnTo>
                  <a:lnTo>
                    <a:pt x="0" y="48"/>
                  </a:lnTo>
                  <a:lnTo>
                    <a:pt x="4" y="29"/>
                  </a:lnTo>
                  <a:lnTo>
                    <a:pt x="14" y="14"/>
                  </a:lnTo>
                  <a:lnTo>
                    <a:pt x="29" y="4"/>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Freeform 97">
              <a:extLst>
                <a:ext uri="{FF2B5EF4-FFF2-40B4-BE49-F238E27FC236}">
                  <a16:creationId xmlns:a16="http://schemas.microsoft.com/office/drawing/2014/main" id="{A29C605E-7564-485B-B761-C3BC870561DD}"/>
                </a:ext>
              </a:extLst>
            </p:cNvPr>
            <p:cNvSpPr>
              <a:spLocks noEditPoints="1"/>
            </p:cNvSpPr>
            <p:nvPr/>
          </p:nvSpPr>
          <p:spPr bwMode="auto">
            <a:xfrm>
              <a:off x="8818563" y="3598863"/>
              <a:ext cx="506413" cy="285750"/>
            </a:xfrm>
            <a:custGeom>
              <a:avLst/>
              <a:gdLst>
                <a:gd name="T0" fmla="*/ 144 w 319"/>
                <a:gd name="T1" fmla="*/ 76 h 180"/>
                <a:gd name="T2" fmla="*/ 127 w 319"/>
                <a:gd name="T3" fmla="*/ 105 h 180"/>
                <a:gd name="T4" fmla="*/ 144 w 319"/>
                <a:gd name="T5" fmla="*/ 132 h 180"/>
                <a:gd name="T6" fmla="*/ 177 w 319"/>
                <a:gd name="T7" fmla="*/ 132 h 180"/>
                <a:gd name="T8" fmla="*/ 192 w 319"/>
                <a:gd name="T9" fmla="*/ 105 h 180"/>
                <a:gd name="T10" fmla="*/ 177 w 319"/>
                <a:gd name="T11" fmla="*/ 76 h 180"/>
                <a:gd name="T12" fmla="*/ 89 w 319"/>
                <a:gd name="T13" fmla="*/ 0 h 180"/>
                <a:gd name="T14" fmla="*/ 114 w 319"/>
                <a:gd name="T15" fmla="*/ 0 h 180"/>
                <a:gd name="T16" fmla="*/ 121 w 319"/>
                <a:gd name="T17" fmla="*/ 2 h 180"/>
                <a:gd name="T18" fmla="*/ 129 w 319"/>
                <a:gd name="T19" fmla="*/ 5 h 180"/>
                <a:gd name="T20" fmla="*/ 135 w 319"/>
                <a:gd name="T21" fmla="*/ 9 h 180"/>
                <a:gd name="T22" fmla="*/ 168 w 319"/>
                <a:gd name="T23" fmla="*/ 36 h 180"/>
                <a:gd name="T24" fmla="*/ 189 w 319"/>
                <a:gd name="T25" fmla="*/ 19 h 180"/>
                <a:gd name="T26" fmla="*/ 208 w 319"/>
                <a:gd name="T27" fmla="*/ 9 h 180"/>
                <a:gd name="T28" fmla="*/ 219 w 319"/>
                <a:gd name="T29" fmla="*/ 21 h 180"/>
                <a:gd name="T30" fmla="*/ 235 w 319"/>
                <a:gd name="T31" fmla="*/ 11 h 180"/>
                <a:gd name="T32" fmla="*/ 244 w 319"/>
                <a:gd name="T33" fmla="*/ 15 h 180"/>
                <a:gd name="T34" fmla="*/ 250 w 319"/>
                <a:gd name="T35" fmla="*/ 17 h 180"/>
                <a:gd name="T36" fmla="*/ 273 w 319"/>
                <a:gd name="T37" fmla="*/ 34 h 180"/>
                <a:gd name="T38" fmla="*/ 302 w 319"/>
                <a:gd name="T39" fmla="*/ 76 h 180"/>
                <a:gd name="T40" fmla="*/ 319 w 319"/>
                <a:gd name="T41" fmla="*/ 142 h 180"/>
                <a:gd name="T42" fmla="*/ 283 w 319"/>
                <a:gd name="T43" fmla="*/ 147 h 180"/>
                <a:gd name="T44" fmla="*/ 269 w 319"/>
                <a:gd name="T45" fmla="*/ 92 h 180"/>
                <a:gd name="T46" fmla="*/ 273 w 319"/>
                <a:gd name="T47" fmla="*/ 149 h 180"/>
                <a:gd name="T48" fmla="*/ 240 w 319"/>
                <a:gd name="T49" fmla="*/ 163 h 180"/>
                <a:gd name="T50" fmla="*/ 231 w 319"/>
                <a:gd name="T51" fmla="*/ 169 h 180"/>
                <a:gd name="T52" fmla="*/ 216 w 319"/>
                <a:gd name="T53" fmla="*/ 180 h 180"/>
                <a:gd name="T54" fmla="*/ 189 w 319"/>
                <a:gd name="T55" fmla="*/ 147 h 180"/>
                <a:gd name="T56" fmla="*/ 168 w 319"/>
                <a:gd name="T57" fmla="*/ 140 h 180"/>
                <a:gd name="T58" fmla="*/ 160 w 319"/>
                <a:gd name="T59" fmla="*/ 147 h 180"/>
                <a:gd name="T60" fmla="*/ 152 w 319"/>
                <a:gd name="T61" fmla="*/ 140 h 180"/>
                <a:gd name="T62" fmla="*/ 133 w 319"/>
                <a:gd name="T63" fmla="*/ 147 h 180"/>
                <a:gd name="T64" fmla="*/ 104 w 319"/>
                <a:gd name="T65" fmla="*/ 180 h 180"/>
                <a:gd name="T66" fmla="*/ 89 w 319"/>
                <a:gd name="T67" fmla="*/ 169 h 180"/>
                <a:gd name="T68" fmla="*/ 81 w 319"/>
                <a:gd name="T69" fmla="*/ 163 h 180"/>
                <a:gd name="T70" fmla="*/ 50 w 319"/>
                <a:gd name="T71" fmla="*/ 149 h 180"/>
                <a:gd name="T72" fmla="*/ 45 w 319"/>
                <a:gd name="T73" fmla="*/ 115 h 180"/>
                <a:gd name="T74" fmla="*/ 22 w 319"/>
                <a:gd name="T75" fmla="*/ 144 h 180"/>
                <a:gd name="T76" fmla="*/ 8 w 319"/>
                <a:gd name="T77" fmla="*/ 103 h 180"/>
                <a:gd name="T78" fmla="*/ 29 w 319"/>
                <a:gd name="T79" fmla="*/ 48 h 180"/>
                <a:gd name="T80" fmla="*/ 64 w 319"/>
                <a:gd name="T81" fmla="*/ 13 h 180"/>
                <a:gd name="T82" fmla="*/ 81 w 319"/>
                <a:gd name="T83" fmla="*/ 4 h 180"/>
                <a:gd name="T84" fmla="*/ 89 w 319"/>
                <a:gd name="T8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9" h="180">
                  <a:moveTo>
                    <a:pt x="160" y="71"/>
                  </a:moveTo>
                  <a:lnTo>
                    <a:pt x="144" y="76"/>
                  </a:lnTo>
                  <a:lnTo>
                    <a:pt x="131" y="88"/>
                  </a:lnTo>
                  <a:lnTo>
                    <a:pt x="127" y="105"/>
                  </a:lnTo>
                  <a:lnTo>
                    <a:pt x="131" y="121"/>
                  </a:lnTo>
                  <a:lnTo>
                    <a:pt x="144" y="132"/>
                  </a:lnTo>
                  <a:lnTo>
                    <a:pt x="160" y="138"/>
                  </a:lnTo>
                  <a:lnTo>
                    <a:pt x="177" y="132"/>
                  </a:lnTo>
                  <a:lnTo>
                    <a:pt x="189" y="121"/>
                  </a:lnTo>
                  <a:lnTo>
                    <a:pt x="192" y="105"/>
                  </a:lnTo>
                  <a:lnTo>
                    <a:pt x="189" y="88"/>
                  </a:lnTo>
                  <a:lnTo>
                    <a:pt x="177" y="76"/>
                  </a:lnTo>
                  <a:lnTo>
                    <a:pt x="160" y="71"/>
                  </a:lnTo>
                  <a:close/>
                  <a:moveTo>
                    <a:pt x="89" y="0"/>
                  </a:moveTo>
                  <a:lnTo>
                    <a:pt x="102" y="11"/>
                  </a:lnTo>
                  <a:lnTo>
                    <a:pt x="114" y="0"/>
                  </a:lnTo>
                  <a:lnTo>
                    <a:pt x="118" y="0"/>
                  </a:lnTo>
                  <a:lnTo>
                    <a:pt x="121" y="2"/>
                  </a:lnTo>
                  <a:lnTo>
                    <a:pt x="125" y="4"/>
                  </a:lnTo>
                  <a:lnTo>
                    <a:pt x="129" y="5"/>
                  </a:lnTo>
                  <a:lnTo>
                    <a:pt x="133" y="7"/>
                  </a:lnTo>
                  <a:lnTo>
                    <a:pt x="135" y="9"/>
                  </a:lnTo>
                  <a:lnTo>
                    <a:pt x="152" y="21"/>
                  </a:lnTo>
                  <a:lnTo>
                    <a:pt x="168" y="36"/>
                  </a:lnTo>
                  <a:lnTo>
                    <a:pt x="177" y="28"/>
                  </a:lnTo>
                  <a:lnTo>
                    <a:pt x="189" y="19"/>
                  </a:lnTo>
                  <a:lnTo>
                    <a:pt x="200" y="13"/>
                  </a:lnTo>
                  <a:lnTo>
                    <a:pt x="208" y="9"/>
                  </a:lnTo>
                  <a:lnTo>
                    <a:pt x="208" y="9"/>
                  </a:lnTo>
                  <a:lnTo>
                    <a:pt x="219" y="21"/>
                  </a:lnTo>
                  <a:lnTo>
                    <a:pt x="231" y="9"/>
                  </a:lnTo>
                  <a:lnTo>
                    <a:pt x="235" y="11"/>
                  </a:lnTo>
                  <a:lnTo>
                    <a:pt x="239" y="13"/>
                  </a:lnTo>
                  <a:lnTo>
                    <a:pt x="244" y="15"/>
                  </a:lnTo>
                  <a:lnTo>
                    <a:pt x="248" y="17"/>
                  </a:lnTo>
                  <a:lnTo>
                    <a:pt x="250" y="17"/>
                  </a:lnTo>
                  <a:lnTo>
                    <a:pt x="252" y="19"/>
                  </a:lnTo>
                  <a:lnTo>
                    <a:pt x="273" y="34"/>
                  </a:lnTo>
                  <a:lnTo>
                    <a:pt x="288" y="53"/>
                  </a:lnTo>
                  <a:lnTo>
                    <a:pt x="302" y="76"/>
                  </a:lnTo>
                  <a:lnTo>
                    <a:pt x="312" y="105"/>
                  </a:lnTo>
                  <a:lnTo>
                    <a:pt x="319" y="142"/>
                  </a:lnTo>
                  <a:lnTo>
                    <a:pt x="298" y="144"/>
                  </a:lnTo>
                  <a:lnTo>
                    <a:pt x="283" y="147"/>
                  </a:lnTo>
                  <a:lnTo>
                    <a:pt x="275" y="115"/>
                  </a:lnTo>
                  <a:lnTo>
                    <a:pt x="269" y="92"/>
                  </a:lnTo>
                  <a:lnTo>
                    <a:pt x="269" y="121"/>
                  </a:lnTo>
                  <a:lnTo>
                    <a:pt x="273" y="149"/>
                  </a:lnTo>
                  <a:lnTo>
                    <a:pt x="254" y="155"/>
                  </a:lnTo>
                  <a:lnTo>
                    <a:pt x="240" y="163"/>
                  </a:lnTo>
                  <a:lnTo>
                    <a:pt x="233" y="167"/>
                  </a:lnTo>
                  <a:lnTo>
                    <a:pt x="231" y="169"/>
                  </a:lnTo>
                  <a:lnTo>
                    <a:pt x="223" y="174"/>
                  </a:lnTo>
                  <a:lnTo>
                    <a:pt x="216" y="180"/>
                  </a:lnTo>
                  <a:lnTo>
                    <a:pt x="202" y="161"/>
                  </a:lnTo>
                  <a:lnTo>
                    <a:pt x="189" y="147"/>
                  </a:lnTo>
                  <a:lnTo>
                    <a:pt x="175" y="142"/>
                  </a:lnTo>
                  <a:lnTo>
                    <a:pt x="168" y="140"/>
                  </a:lnTo>
                  <a:lnTo>
                    <a:pt x="168" y="140"/>
                  </a:lnTo>
                  <a:lnTo>
                    <a:pt x="160" y="147"/>
                  </a:lnTo>
                  <a:lnTo>
                    <a:pt x="152" y="140"/>
                  </a:lnTo>
                  <a:lnTo>
                    <a:pt x="152" y="140"/>
                  </a:lnTo>
                  <a:lnTo>
                    <a:pt x="144" y="142"/>
                  </a:lnTo>
                  <a:lnTo>
                    <a:pt x="133" y="147"/>
                  </a:lnTo>
                  <a:lnTo>
                    <a:pt x="118" y="161"/>
                  </a:lnTo>
                  <a:lnTo>
                    <a:pt x="104" y="180"/>
                  </a:lnTo>
                  <a:lnTo>
                    <a:pt x="96" y="174"/>
                  </a:lnTo>
                  <a:lnTo>
                    <a:pt x="89" y="169"/>
                  </a:lnTo>
                  <a:lnTo>
                    <a:pt x="89" y="167"/>
                  </a:lnTo>
                  <a:lnTo>
                    <a:pt x="81" y="163"/>
                  </a:lnTo>
                  <a:lnTo>
                    <a:pt x="70" y="157"/>
                  </a:lnTo>
                  <a:lnTo>
                    <a:pt x="50" y="149"/>
                  </a:lnTo>
                  <a:lnTo>
                    <a:pt x="50" y="90"/>
                  </a:lnTo>
                  <a:lnTo>
                    <a:pt x="45" y="115"/>
                  </a:lnTo>
                  <a:lnTo>
                    <a:pt x="39" y="147"/>
                  </a:lnTo>
                  <a:lnTo>
                    <a:pt x="22" y="144"/>
                  </a:lnTo>
                  <a:lnTo>
                    <a:pt x="0" y="142"/>
                  </a:lnTo>
                  <a:lnTo>
                    <a:pt x="8" y="103"/>
                  </a:lnTo>
                  <a:lnTo>
                    <a:pt x="18" y="73"/>
                  </a:lnTo>
                  <a:lnTo>
                    <a:pt x="29" y="48"/>
                  </a:lnTo>
                  <a:lnTo>
                    <a:pt x="45" y="28"/>
                  </a:lnTo>
                  <a:lnTo>
                    <a:pt x="64" y="13"/>
                  </a:lnTo>
                  <a:lnTo>
                    <a:pt x="73" y="7"/>
                  </a:lnTo>
                  <a:lnTo>
                    <a:pt x="81" y="4"/>
                  </a:lnTo>
                  <a:lnTo>
                    <a:pt x="89" y="0"/>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8C9D90F4-B74A-4AD6-9301-AE60E8D37786}"/>
              </a:ext>
              <a:ext uri="{C183D7F6-B498-43B3-948B-1728B52AA6E4}">
                <adec:decorative xmlns:adec="http://schemas.microsoft.com/office/drawing/2017/decorative" val="1"/>
              </a:ext>
            </a:extLst>
          </p:cNvPr>
          <p:cNvGrpSpPr/>
          <p:nvPr/>
        </p:nvGrpSpPr>
        <p:grpSpPr>
          <a:xfrm>
            <a:off x="749856" y="1168270"/>
            <a:ext cx="530454" cy="833088"/>
            <a:chOff x="17942554" y="7138867"/>
            <a:chExt cx="358943" cy="574306"/>
          </a:xfrm>
          <a:solidFill>
            <a:srgbClr val="00A88F"/>
          </a:solidFill>
        </p:grpSpPr>
        <p:sp>
          <p:nvSpPr>
            <p:cNvPr id="16" name="Freeform 93">
              <a:extLst>
                <a:ext uri="{FF2B5EF4-FFF2-40B4-BE49-F238E27FC236}">
                  <a16:creationId xmlns:a16="http://schemas.microsoft.com/office/drawing/2014/main" id="{81C249D5-2DCF-4BFD-ABC9-5302345FEEB1}"/>
                </a:ext>
              </a:extLst>
            </p:cNvPr>
            <p:cNvSpPr>
              <a:spLocks noEditPoints="1"/>
            </p:cNvSpPr>
            <p:nvPr/>
          </p:nvSpPr>
          <p:spPr bwMode="auto">
            <a:xfrm>
              <a:off x="17942554" y="7138867"/>
              <a:ext cx="358943" cy="574306"/>
            </a:xfrm>
            <a:custGeom>
              <a:avLst/>
              <a:gdLst>
                <a:gd name="T0" fmla="*/ 73 w 340"/>
                <a:gd name="T1" fmla="*/ 333 h 544"/>
                <a:gd name="T2" fmla="*/ 73 w 340"/>
                <a:gd name="T3" fmla="*/ 333 h 544"/>
                <a:gd name="T4" fmla="*/ 132 w 340"/>
                <a:gd name="T5" fmla="*/ 280 h 544"/>
                <a:gd name="T6" fmla="*/ 136 w 340"/>
                <a:gd name="T7" fmla="*/ 272 h 544"/>
                <a:gd name="T8" fmla="*/ 132 w 340"/>
                <a:gd name="T9" fmla="*/ 263 h 544"/>
                <a:gd name="T10" fmla="*/ 73 w 340"/>
                <a:gd name="T11" fmla="*/ 211 h 544"/>
                <a:gd name="T12" fmla="*/ 46 w 340"/>
                <a:gd name="T13" fmla="*/ 151 h 544"/>
                <a:gd name="T14" fmla="*/ 46 w 340"/>
                <a:gd name="T15" fmla="*/ 68 h 544"/>
                <a:gd name="T16" fmla="*/ 295 w 340"/>
                <a:gd name="T17" fmla="*/ 68 h 544"/>
                <a:gd name="T18" fmla="*/ 295 w 340"/>
                <a:gd name="T19" fmla="*/ 151 h 544"/>
                <a:gd name="T20" fmla="*/ 268 w 340"/>
                <a:gd name="T21" fmla="*/ 211 h 544"/>
                <a:gd name="T22" fmla="*/ 208 w 340"/>
                <a:gd name="T23" fmla="*/ 263 h 544"/>
                <a:gd name="T24" fmla="*/ 204 w 340"/>
                <a:gd name="T25" fmla="*/ 272 h 544"/>
                <a:gd name="T26" fmla="*/ 208 w 340"/>
                <a:gd name="T27" fmla="*/ 280 h 544"/>
                <a:gd name="T28" fmla="*/ 268 w 340"/>
                <a:gd name="T29" fmla="*/ 333 h 544"/>
                <a:gd name="T30" fmla="*/ 295 w 340"/>
                <a:gd name="T31" fmla="*/ 392 h 544"/>
                <a:gd name="T32" fmla="*/ 295 w 340"/>
                <a:gd name="T33" fmla="*/ 476 h 544"/>
                <a:gd name="T34" fmla="*/ 46 w 340"/>
                <a:gd name="T35" fmla="*/ 476 h 544"/>
                <a:gd name="T36" fmla="*/ 46 w 340"/>
                <a:gd name="T37" fmla="*/ 392 h 544"/>
                <a:gd name="T38" fmla="*/ 73 w 340"/>
                <a:gd name="T39" fmla="*/ 333 h 544"/>
                <a:gd name="T40" fmla="*/ 318 w 340"/>
                <a:gd name="T41" fmla="*/ 478 h 544"/>
                <a:gd name="T42" fmla="*/ 318 w 340"/>
                <a:gd name="T43" fmla="*/ 478 h 544"/>
                <a:gd name="T44" fmla="*/ 318 w 340"/>
                <a:gd name="T45" fmla="*/ 392 h 544"/>
                <a:gd name="T46" fmla="*/ 283 w 340"/>
                <a:gd name="T47" fmla="*/ 315 h 544"/>
                <a:gd name="T48" fmla="*/ 233 w 340"/>
                <a:gd name="T49" fmla="*/ 272 h 544"/>
                <a:gd name="T50" fmla="*/ 283 w 340"/>
                <a:gd name="T51" fmla="*/ 228 h 544"/>
                <a:gd name="T52" fmla="*/ 318 w 340"/>
                <a:gd name="T53" fmla="*/ 151 h 544"/>
                <a:gd name="T54" fmla="*/ 318 w 340"/>
                <a:gd name="T55" fmla="*/ 66 h 544"/>
                <a:gd name="T56" fmla="*/ 340 w 340"/>
                <a:gd name="T57" fmla="*/ 34 h 544"/>
                <a:gd name="T58" fmla="*/ 306 w 340"/>
                <a:gd name="T59" fmla="*/ 0 h 544"/>
                <a:gd name="T60" fmla="*/ 34 w 340"/>
                <a:gd name="T61" fmla="*/ 0 h 544"/>
                <a:gd name="T62" fmla="*/ 0 w 340"/>
                <a:gd name="T63" fmla="*/ 34 h 544"/>
                <a:gd name="T64" fmla="*/ 23 w 340"/>
                <a:gd name="T65" fmla="*/ 66 h 544"/>
                <a:gd name="T66" fmla="*/ 23 w 340"/>
                <a:gd name="T67" fmla="*/ 151 h 544"/>
                <a:gd name="T68" fmla="*/ 58 w 340"/>
                <a:gd name="T69" fmla="*/ 228 h 544"/>
                <a:gd name="T70" fmla="*/ 108 w 340"/>
                <a:gd name="T71" fmla="*/ 272 h 544"/>
                <a:gd name="T72" fmla="*/ 58 w 340"/>
                <a:gd name="T73" fmla="*/ 315 h 544"/>
                <a:gd name="T74" fmla="*/ 23 w 340"/>
                <a:gd name="T75" fmla="*/ 392 h 544"/>
                <a:gd name="T76" fmla="*/ 23 w 340"/>
                <a:gd name="T77" fmla="*/ 478 h 544"/>
                <a:gd name="T78" fmla="*/ 0 w 340"/>
                <a:gd name="T79" fmla="*/ 510 h 544"/>
                <a:gd name="T80" fmla="*/ 34 w 340"/>
                <a:gd name="T81" fmla="*/ 544 h 544"/>
                <a:gd name="T82" fmla="*/ 306 w 340"/>
                <a:gd name="T83" fmla="*/ 544 h 544"/>
                <a:gd name="T84" fmla="*/ 340 w 340"/>
                <a:gd name="T85" fmla="*/ 510 h 544"/>
                <a:gd name="T86" fmla="*/ 318 w 340"/>
                <a:gd name="T87" fmla="*/ 47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0" h="544">
                  <a:moveTo>
                    <a:pt x="73" y="333"/>
                  </a:moveTo>
                  <a:lnTo>
                    <a:pt x="73" y="333"/>
                  </a:lnTo>
                  <a:lnTo>
                    <a:pt x="132" y="280"/>
                  </a:lnTo>
                  <a:cubicBezTo>
                    <a:pt x="135" y="278"/>
                    <a:pt x="136" y="275"/>
                    <a:pt x="136" y="272"/>
                  </a:cubicBezTo>
                  <a:cubicBezTo>
                    <a:pt x="136" y="269"/>
                    <a:pt x="135" y="265"/>
                    <a:pt x="132" y="263"/>
                  </a:cubicBezTo>
                  <a:lnTo>
                    <a:pt x="73" y="211"/>
                  </a:lnTo>
                  <a:cubicBezTo>
                    <a:pt x="56" y="196"/>
                    <a:pt x="46" y="174"/>
                    <a:pt x="46" y="151"/>
                  </a:cubicBezTo>
                  <a:lnTo>
                    <a:pt x="46" y="68"/>
                  </a:lnTo>
                  <a:lnTo>
                    <a:pt x="295" y="68"/>
                  </a:lnTo>
                  <a:lnTo>
                    <a:pt x="295" y="151"/>
                  </a:lnTo>
                  <a:cubicBezTo>
                    <a:pt x="295" y="174"/>
                    <a:pt x="285" y="196"/>
                    <a:pt x="268" y="211"/>
                  </a:cubicBezTo>
                  <a:lnTo>
                    <a:pt x="208" y="263"/>
                  </a:lnTo>
                  <a:cubicBezTo>
                    <a:pt x="206" y="265"/>
                    <a:pt x="204" y="269"/>
                    <a:pt x="204" y="272"/>
                  </a:cubicBezTo>
                  <a:cubicBezTo>
                    <a:pt x="204" y="275"/>
                    <a:pt x="206" y="278"/>
                    <a:pt x="208" y="280"/>
                  </a:cubicBezTo>
                  <a:lnTo>
                    <a:pt x="268" y="333"/>
                  </a:lnTo>
                  <a:cubicBezTo>
                    <a:pt x="285" y="348"/>
                    <a:pt x="295" y="369"/>
                    <a:pt x="295" y="392"/>
                  </a:cubicBezTo>
                  <a:lnTo>
                    <a:pt x="295" y="476"/>
                  </a:lnTo>
                  <a:lnTo>
                    <a:pt x="46" y="476"/>
                  </a:lnTo>
                  <a:lnTo>
                    <a:pt x="46" y="392"/>
                  </a:lnTo>
                  <a:cubicBezTo>
                    <a:pt x="46" y="369"/>
                    <a:pt x="56" y="348"/>
                    <a:pt x="73" y="333"/>
                  </a:cubicBezTo>
                  <a:close/>
                  <a:moveTo>
                    <a:pt x="318" y="478"/>
                  </a:moveTo>
                  <a:lnTo>
                    <a:pt x="318" y="478"/>
                  </a:lnTo>
                  <a:lnTo>
                    <a:pt x="318" y="392"/>
                  </a:lnTo>
                  <a:cubicBezTo>
                    <a:pt x="318" y="363"/>
                    <a:pt x="305" y="335"/>
                    <a:pt x="283" y="315"/>
                  </a:cubicBezTo>
                  <a:lnTo>
                    <a:pt x="233" y="272"/>
                  </a:lnTo>
                  <a:lnTo>
                    <a:pt x="283" y="228"/>
                  </a:lnTo>
                  <a:cubicBezTo>
                    <a:pt x="305" y="209"/>
                    <a:pt x="318" y="181"/>
                    <a:pt x="318" y="151"/>
                  </a:cubicBezTo>
                  <a:lnTo>
                    <a:pt x="318" y="66"/>
                  </a:lnTo>
                  <a:cubicBezTo>
                    <a:pt x="331" y="61"/>
                    <a:pt x="340" y="49"/>
                    <a:pt x="340" y="34"/>
                  </a:cubicBezTo>
                  <a:cubicBezTo>
                    <a:pt x="340" y="15"/>
                    <a:pt x="325" y="0"/>
                    <a:pt x="306" y="0"/>
                  </a:cubicBezTo>
                  <a:lnTo>
                    <a:pt x="34" y="0"/>
                  </a:lnTo>
                  <a:cubicBezTo>
                    <a:pt x="16" y="0"/>
                    <a:pt x="0" y="15"/>
                    <a:pt x="0" y="34"/>
                  </a:cubicBezTo>
                  <a:cubicBezTo>
                    <a:pt x="0" y="49"/>
                    <a:pt x="10" y="61"/>
                    <a:pt x="23" y="66"/>
                  </a:cubicBezTo>
                  <a:lnTo>
                    <a:pt x="23" y="151"/>
                  </a:lnTo>
                  <a:cubicBezTo>
                    <a:pt x="23" y="181"/>
                    <a:pt x="36" y="209"/>
                    <a:pt x="58" y="228"/>
                  </a:cubicBezTo>
                  <a:lnTo>
                    <a:pt x="108" y="272"/>
                  </a:lnTo>
                  <a:lnTo>
                    <a:pt x="58" y="315"/>
                  </a:lnTo>
                  <a:cubicBezTo>
                    <a:pt x="36" y="335"/>
                    <a:pt x="23" y="363"/>
                    <a:pt x="23" y="392"/>
                  </a:cubicBezTo>
                  <a:lnTo>
                    <a:pt x="23" y="478"/>
                  </a:lnTo>
                  <a:cubicBezTo>
                    <a:pt x="10" y="482"/>
                    <a:pt x="0" y="495"/>
                    <a:pt x="0" y="510"/>
                  </a:cubicBezTo>
                  <a:cubicBezTo>
                    <a:pt x="0" y="528"/>
                    <a:pt x="16" y="544"/>
                    <a:pt x="34" y="544"/>
                  </a:cubicBezTo>
                  <a:lnTo>
                    <a:pt x="306" y="544"/>
                  </a:lnTo>
                  <a:cubicBezTo>
                    <a:pt x="325" y="544"/>
                    <a:pt x="340" y="528"/>
                    <a:pt x="340" y="510"/>
                  </a:cubicBezTo>
                  <a:cubicBezTo>
                    <a:pt x="340" y="495"/>
                    <a:pt x="331" y="482"/>
                    <a:pt x="318" y="4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94">
              <a:extLst>
                <a:ext uri="{FF2B5EF4-FFF2-40B4-BE49-F238E27FC236}">
                  <a16:creationId xmlns:a16="http://schemas.microsoft.com/office/drawing/2014/main" id="{53013BEB-BB49-4D00-8A9C-D92DCDF21951}"/>
                </a:ext>
              </a:extLst>
            </p:cNvPr>
            <p:cNvSpPr>
              <a:spLocks/>
            </p:cNvSpPr>
            <p:nvPr/>
          </p:nvSpPr>
          <p:spPr bwMode="auto">
            <a:xfrm>
              <a:off x="18014341" y="7475139"/>
              <a:ext cx="215366" cy="143577"/>
            </a:xfrm>
            <a:custGeom>
              <a:avLst/>
              <a:gdLst>
                <a:gd name="T0" fmla="*/ 12 w 205"/>
                <a:gd name="T1" fmla="*/ 137 h 137"/>
                <a:gd name="T2" fmla="*/ 12 w 205"/>
                <a:gd name="T3" fmla="*/ 137 h 137"/>
                <a:gd name="T4" fmla="*/ 193 w 205"/>
                <a:gd name="T5" fmla="*/ 137 h 137"/>
                <a:gd name="T6" fmla="*/ 203 w 205"/>
                <a:gd name="T7" fmla="*/ 131 h 137"/>
                <a:gd name="T8" fmla="*/ 202 w 205"/>
                <a:gd name="T9" fmla="*/ 119 h 137"/>
                <a:gd name="T10" fmla="*/ 111 w 205"/>
                <a:gd name="T11" fmla="*/ 5 h 137"/>
                <a:gd name="T12" fmla="*/ 93 w 205"/>
                <a:gd name="T13" fmla="*/ 5 h 137"/>
                <a:gd name="T14" fmla="*/ 3 w 205"/>
                <a:gd name="T15" fmla="*/ 119 h 137"/>
                <a:gd name="T16" fmla="*/ 1 w 205"/>
                <a:gd name="T17" fmla="*/ 131 h 137"/>
                <a:gd name="T18" fmla="*/ 12 w 205"/>
                <a:gd name="T1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37">
                  <a:moveTo>
                    <a:pt x="12" y="137"/>
                  </a:moveTo>
                  <a:lnTo>
                    <a:pt x="12" y="137"/>
                  </a:lnTo>
                  <a:lnTo>
                    <a:pt x="193" y="137"/>
                  </a:lnTo>
                  <a:cubicBezTo>
                    <a:pt x="197" y="137"/>
                    <a:pt x="201" y="135"/>
                    <a:pt x="203" y="131"/>
                  </a:cubicBezTo>
                  <a:cubicBezTo>
                    <a:pt x="205" y="127"/>
                    <a:pt x="205" y="122"/>
                    <a:pt x="202" y="119"/>
                  </a:cubicBezTo>
                  <a:lnTo>
                    <a:pt x="111" y="5"/>
                  </a:lnTo>
                  <a:cubicBezTo>
                    <a:pt x="107" y="0"/>
                    <a:pt x="98" y="0"/>
                    <a:pt x="93" y="5"/>
                  </a:cubicBezTo>
                  <a:lnTo>
                    <a:pt x="3" y="119"/>
                  </a:lnTo>
                  <a:cubicBezTo>
                    <a:pt x="0" y="122"/>
                    <a:pt x="0" y="127"/>
                    <a:pt x="1" y="131"/>
                  </a:cubicBezTo>
                  <a:cubicBezTo>
                    <a:pt x="3" y="135"/>
                    <a:pt x="7" y="137"/>
                    <a:pt x="12" y="1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95">
              <a:extLst>
                <a:ext uri="{FF2B5EF4-FFF2-40B4-BE49-F238E27FC236}">
                  <a16:creationId xmlns:a16="http://schemas.microsoft.com/office/drawing/2014/main" id="{62C29F2F-311C-4F59-B779-4FB514D99AD9}"/>
                </a:ext>
              </a:extLst>
            </p:cNvPr>
            <p:cNvSpPr>
              <a:spLocks/>
            </p:cNvSpPr>
            <p:nvPr/>
          </p:nvSpPr>
          <p:spPr bwMode="auto">
            <a:xfrm>
              <a:off x="18059681" y="7331563"/>
              <a:ext cx="120907" cy="71789"/>
            </a:xfrm>
            <a:custGeom>
              <a:avLst/>
              <a:gdLst>
                <a:gd name="T0" fmla="*/ 57 w 115"/>
                <a:gd name="T1" fmla="*/ 68 h 68"/>
                <a:gd name="T2" fmla="*/ 57 w 115"/>
                <a:gd name="T3" fmla="*/ 68 h 68"/>
                <a:gd name="T4" fmla="*/ 65 w 115"/>
                <a:gd name="T5" fmla="*/ 65 h 68"/>
                <a:gd name="T6" fmla="*/ 111 w 115"/>
                <a:gd name="T7" fmla="*/ 20 h 68"/>
                <a:gd name="T8" fmla="*/ 113 w 115"/>
                <a:gd name="T9" fmla="*/ 7 h 68"/>
                <a:gd name="T10" fmla="*/ 103 w 115"/>
                <a:gd name="T11" fmla="*/ 0 h 68"/>
                <a:gd name="T12" fmla="*/ 12 w 115"/>
                <a:gd name="T13" fmla="*/ 0 h 68"/>
                <a:gd name="T14" fmla="*/ 2 w 115"/>
                <a:gd name="T15" fmla="*/ 7 h 68"/>
                <a:gd name="T16" fmla="*/ 4 w 115"/>
                <a:gd name="T17" fmla="*/ 20 h 68"/>
                <a:gd name="T18" fmla="*/ 49 w 115"/>
                <a:gd name="T19" fmla="*/ 65 h 68"/>
                <a:gd name="T20" fmla="*/ 57 w 115"/>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68">
                  <a:moveTo>
                    <a:pt x="57" y="68"/>
                  </a:moveTo>
                  <a:lnTo>
                    <a:pt x="57" y="68"/>
                  </a:lnTo>
                  <a:cubicBezTo>
                    <a:pt x="60" y="68"/>
                    <a:pt x="63" y="67"/>
                    <a:pt x="65" y="65"/>
                  </a:cubicBezTo>
                  <a:lnTo>
                    <a:pt x="111" y="20"/>
                  </a:lnTo>
                  <a:cubicBezTo>
                    <a:pt x="114" y="16"/>
                    <a:pt x="115" y="11"/>
                    <a:pt x="113" y="7"/>
                  </a:cubicBezTo>
                  <a:cubicBezTo>
                    <a:pt x="111" y="3"/>
                    <a:pt x="107" y="0"/>
                    <a:pt x="103" y="0"/>
                  </a:cubicBezTo>
                  <a:lnTo>
                    <a:pt x="12" y="0"/>
                  </a:lnTo>
                  <a:cubicBezTo>
                    <a:pt x="7" y="0"/>
                    <a:pt x="3" y="3"/>
                    <a:pt x="2" y="7"/>
                  </a:cubicBezTo>
                  <a:cubicBezTo>
                    <a:pt x="0" y="11"/>
                    <a:pt x="1" y="16"/>
                    <a:pt x="4" y="20"/>
                  </a:cubicBezTo>
                  <a:lnTo>
                    <a:pt x="49" y="65"/>
                  </a:lnTo>
                  <a:cubicBezTo>
                    <a:pt x="52" y="67"/>
                    <a:pt x="54" y="68"/>
                    <a:pt x="57" y="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0" name="Slide Number Placeholder 19">
            <a:extLst>
              <a:ext uri="{FF2B5EF4-FFF2-40B4-BE49-F238E27FC236}">
                <a16:creationId xmlns:a16="http://schemas.microsoft.com/office/drawing/2014/main" id="{21E7FFED-580F-461F-BE28-632CF4D1064B}"/>
              </a:ext>
              <a:ext uri="{C183D7F6-B498-43B3-948B-1728B52AA6E4}">
                <adec:decorative xmlns:adec="http://schemas.microsoft.com/office/drawing/2017/decorative" val="0"/>
              </a:ext>
            </a:extLst>
          </p:cNvPr>
          <p:cNvSpPr txBox="1">
            <a:spLocks/>
          </p:cNvSpPr>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AEA0E0-5CC6-4BD0-905C-A0021E419432}" type="slidenum">
              <a:rPr lang="en-GB" smtClean="0"/>
              <a:pPr/>
              <a:t>7</a:t>
            </a:fld>
            <a:endParaRPr lang="en-GB" dirty="0"/>
          </a:p>
        </p:txBody>
      </p:sp>
    </p:spTree>
    <p:extLst>
      <p:ext uri="{BB962C8B-B14F-4D97-AF65-F5344CB8AC3E}">
        <p14:creationId xmlns:p14="http://schemas.microsoft.com/office/powerpoint/2010/main" val="337317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26A6-34E0-462B-943D-DCAA371C2DF1}"/>
              </a:ext>
            </a:extLst>
          </p:cNvPr>
          <p:cNvSpPr>
            <a:spLocks noGrp="1"/>
          </p:cNvSpPr>
          <p:nvPr>
            <p:ph type="title"/>
          </p:nvPr>
        </p:nvSpPr>
        <p:spPr>
          <a:xfrm>
            <a:off x="1123657" y="318420"/>
            <a:ext cx="5620472" cy="401655"/>
          </a:xfrm>
        </p:spPr>
        <p:txBody>
          <a:bodyPr/>
          <a:lstStyle/>
          <a:p>
            <a:r>
              <a:rPr lang="en-US" sz="2800" b="1" dirty="0">
                <a:solidFill>
                  <a:srgbClr val="3E2C56"/>
                </a:solidFill>
                <a:latin typeface="Arial" panose="020B0604020202020204" pitchFamily="34" charset="0"/>
                <a:ea typeface="+mn-ea"/>
                <a:cs typeface="Arial" panose="020B0604020202020204" pitchFamily="34" charset="0"/>
                <a:sym typeface="Arial"/>
              </a:rPr>
              <a:t>What questions are on my mind</a:t>
            </a:r>
            <a:r>
              <a:rPr lang="en-US" sz="2800" b="1" dirty="0">
                <a:solidFill>
                  <a:srgbClr val="3E2C56"/>
                </a:solidFill>
                <a:latin typeface="Arial" panose="020B0604020202020204" pitchFamily="34" charset="0"/>
                <a:ea typeface="+mn-ea"/>
                <a:cs typeface="Arial" panose="020B0604020202020204" pitchFamily="34" charset="0"/>
              </a:rPr>
              <a:t>?</a:t>
            </a:r>
          </a:p>
        </p:txBody>
      </p:sp>
      <p:grpSp>
        <p:nvGrpSpPr>
          <p:cNvPr id="19" name="Group 145">
            <a:extLst>
              <a:ext uri="{FF2B5EF4-FFF2-40B4-BE49-F238E27FC236}">
                <a16:creationId xmlns:a16="http://schemas.microsoft.com/office/drawing/2014/main" id="{5C703D5C-589A-49DB-86C7-B841DE0A98E7}"/>
              </a:ext>
              <a:ext uri="{C183D7F6-B498-43B3-948B-1728B52AA6E4}">
                <adec:decorative xmlns:adec="http://schemas.microsoft.com/office/drawing/2017/decorative" val="1"/>
              </a:ext>
            </a:extLst>
          </p:cNvPr>
          <p:cNvGrpSpPr/>
          <p:nvPr/>
        </p:nvGrpSpPr>
        <p:grpSpPr>
          <a:xfrm>
            <a:off x="6695457" y="1022262"/>
            <a:ext cx="620901" cy="608464"/>
            <a:chOff x="8960820" y="1757637"/>
            <a:chExt cx="848343" cy="798238"/>
          </a:xfrm>
          <a:solidFill>
            <a:srgbClr val="00A88F"/>
          </a:solidFill>
          <a:effectLst/>
        </p:grpSpPr>
        <p:sp>
          <p:nvSpPr>
            <p:cNvPr id="16" name="Freeform 28">
              <a:extLst>
                <a:ext uri="{FF2B5EF4-FFF2-40B4-BE49-F238E27FC236}">
                  <a16:creationId xmlns:a16="http://schemas.microsoft.com/office/drawing/2014/main" id="{E9F20B7A-C171-43C0-ACAD-4A121A6012FE}"/>
                </a:ext>
              </a:extLst>
            </p:cNvPr>
            <p:cNvSpPr>
              <a:spLocks noEditPoints="1"/>
            </p:cNvSpPr>
            <p:nvPr/>
          </p:nvSpPr>
          <p:spPr bwMode="auto">
            <a:xfrm>
              <a:off x="8960820" y="1757637"/>
              <a:ext cx="816594" cy="766367"/>
            </a:xfrm>
            <a:custGeom>
              <a:avLst/>
              <a:gdLst/>
              <a:ahLst/>
              <a:cxnLst>
                <a:cxn ang="0">
                  <a:pos x="117" y="452"/>
                </a:cxn>
                <a:cxn ang="0">
                  <a:pos x="136" y="393"/>
                </a:cxn>
                <a:cxn ang="0">
                  <a:pos x="46" y="237"/>
                </a:cxn>
                <a:cxn ang="0">
                  <a:pos x="43" y="290"/>
                </a:cxn>
                <a:cxn ang="0">
                  <a:pos x="51" y="340"/>
                </a:cxn>
                <a:cxn ang="0">
                  <a:pos x="53" y="218"/>
                </a:cxn>
                <a:cxn ang="0">
                  <a:pos x="121" y="104"/>
                </a:cxn>
                <a:cxn ang="0">
                  <a:pos x="68" y="175"/>
                </a:cxn>
                <a:cxn ang="0">
                  <a:pos x="284" y="0"/>
                </a:cxn>
                <a:cxn ang="0">
                  <a:pos x="380" y="19"/>
                </a:cxn>
                <a:cxn ang="0">
                  <a:pos x="466" y="71"/>
                </a:cxn>
                <a:cxn ang="0">
                  <a:pos x="526" y="148"/>
                </a:cxn>
                <a:cxn ang="0">
                  <a:pos x="556" y="242"/>
                </a:cxn>
                <a:cxn ang="0">
                  <a:pos x="551" y="343"/>
                </a:cxn>
                <a:cxn ang="0">
                  <a:pos x="515" y="370"/>
                </a:cxn>
                <a:cxn ang="0">
                  <a:pos x="517" y="268"/>
                </a:cxn>
                <a:cxn ang="0">
                  <a:pos x="495" y="217"/>
                </a:cxn>
                <a:cxn ang="0">
                  <a:pos x="474" y="204"/>
                </a:cxn>
                <a:cxn ang="0">
                  <a:pos x="439" y="176"/>
                </a:cxn>
                <a:cxn ang="0">
                  <a:pos x="459" y="124"/>
                </a:cxn>
                <a:cxn ang="0">
                  <a:pos x="404" y="79"/>
                </a:cxn>
                <a:cxn ang="0">
                  <a:pos x="382" y="67"/>
                </a:cxn>
                <a:cxn ang="0">
                  <a:pos x="420" y="161"/>
                </a:cxn>
                <a:cxn ang="0">
                  <a:pos x="376" y="158"/>
                </a:cxn>
                <a:cxn ang="0">
                  <a:pos x="351" y="104"/>
                </a:cxn>
                <a:cxn ang="0">
                  <a:pos x="312" y="54"/>
                </a:cxn>
                <a:cxn ang="0">
                  <a:pos x="271" y="44"/>
                </a:cxn>
                <a:cxn ang="0">
                  <a:pos x="227" y="74"/>
                </a:cxn>
                <a:cxn ang="0">
                  <a:pos x="196" y="129"/>
                </a:cxn>
                <a:cxn ang="0">
                  <a:pos x="180" y="175"/>
                </a:cxn>
                <a:cxn ang="0">
                  <a:pos x="246" y="213"/>
                </a:cxn>
                <a:cxn ang="0">
                  <a:pos x="202" y="217"/>
                </a:cxn>
                <a:cxn ang="0">
                  <a:pos x="168" y="297"/>
                </a:cxn>
                <a:cxn ang="0">
                  <a:pos x="217" y="365"/>
                </a:cxn>
                <a:cxn ang="0">
                  <a:pos x="189" y="413"/>
                </a:cxn>
                <a:cxn ang="0">
                  <a:pos x="224" y="483"/>
                </a:cxn>
                <a:cxn ang="0">
                  <a:pos x="273" y="517"/>
                </a:cxn>
                <a:cxn ang="0">
                  <a:pos x="320" y="499"/>
                </a:cxn>
                <a:cxn ang="0">
                  <a:pos x="392" y="471"/>
                </a:cxn>
                <a:cxn ang="0">
                  <a:pos x="427" y="468"/>
                </a:cxn>
                <a:cxn ang="0">
                  <a:pos x="425" y="519"/>
                </a:cxn>
                <a:cxn ang="0">
                  <a:pos x="349" y="551"/>
                </a:cxn>
                <a:cxn ang="0">
                  <a:pos x="258" y="559"/>
                </a:cxn>
                <a:cxn ang="0">
                  <a:pos x="163" y="534"/>
                </a:cxn>
                <a:cxn ang="0">
                  <a:pos x="78" y="473"/>
                </a:cxn>
                <a:cxn ang="0">
                  <a:pos x="24" y="393"/>
                </a:cxn>
                <a:cxn ang="0">
                  <a:pos x="1" y="300"/>
                </a:cxn>
                <a:cxn ang="0">
                  <a:pos x="11" y="205"/>
                </a:cxn>
                <a:cxn ang="0">
                  <a:pos x="55" y="115"/>
                </a:cxn>
                <a:cxn ang="0">
                  <a:pos x="125" y="47"/>
                </a:cxn>
                <a:cxn ang="0">
                  <a:pos x="213" y="8"/>
                </a:cxn>
              </a:cxnLst>
              <a:rect l="0" t="0" r="r" b="b"/>
              <a:pathLst>
                <a:path w="558" h="560">
                  <a:moveTo>
                    <a:pt x="72" y="393"/>
                  </a:moveTo>
                  <a:lnTo>
                    <a:pt x="85" y="415"/>
                  </a:lnTo>
                  <a:lnTo>
                    <a:pt x="100" y="435"/>
                  </a:lnTo>
                  <a:lnTo>
                    <a:pt x="117" y="452"/>
                  </a:lnTo>
                  <a:lnTo>
                    <a:pt x="135" y="468"/>
                  </a:lnTo>
                  <a:lnTo>
                    <a:pt x="154" y="482"/>
                  </a:lnTo>
                  <a:lnTo>
                    <a:pt x="176" y="493"/>
                  </a:lnTo>
                  <a:lnTo>
                    <a:pt x="136" y="393"/>
                  </a:lnTo>
                  <a:lnTo>
                    <a:pt x="72" y="393"/>
                  </a:lnTo>
                  <a:close/>
                  <a:moveTo>
                    <a:pt x="53" y="218"/>
                  </a:moveTo>
                  <a:lnTo>
                    <a:pt x="49" y="227"/>
                  </a:lnTo>
                  <a:lnTo>
                    <a:pt x="46" y="237"/>
                  </a:lnTo>
                  <a:lnTo>
                    <a:pt x="44" y="249"/>
                  </a:lnTo>
                  <a:lnTo>
                    <a:pt x="43" y="262"/>
                  </a:lnTo>
                  <a:lnTo>
                    <a:pt x="43" y="276"/>
                  </a:lnTo>
                  <a:lnTo>
                    <a:pt x="43" y="290"/>
                  </a:lnTo>
                  <a:lnTo>
                    <a:pt x="44" y="304"/>
                  </a:lnTo>
                  <a:lnTo>
                    <a:pt x="45" y="317"/>
                  </a:lnTo>
                  <a:lnTo>
                    <a:pt x="48" y="329"/>
                  </a:lnTo>
                  <a:lnTo>
                    <a:pt x="51" y="340"/>
                  </a:lnTo>
                  <a:lnTo>
                    <a:pt x="54" y="349"/>
                  </a:lnTo>
                  <a:lnTo>
                    <a:pt x="128" y="349"/>
                  </a:lnTo>
                  <a:lnTo>
                    <a:pt x="128" y="218"/>
                  </a:lnTo>
                  <a:lnTo>
                    <a:pt x="53" y="218"/>
                  </a:lnTo>
                  <a:close/>
                  <a:moveTo>
                    <a:pt x="176" y="67"/>
                  </a:moveTo>
                  <a:lnTo>
                    <a:pt x="156" y="78"/>
                  </a:lnTo>
                  <a:lnTo>
                    <a:pt x="138" y="90"/>
                  </a:lnTo>
                  <a:lnTo>
                    <a:pt x="121" y="104"/>
                  </a:lnTo>
                  <a:lnTo>
                    <a:pt x="106" y="119"/>
                  </a:lnTo>
                  <a:lnTo>
                    <a:pt x="92" y="136"/>
                  </a:lnTo>
                  <a:lnTo>
                    <a:pt x="79" y="154"/>
                  </a:lnTo>
                  <a:lnTo>
                    <a:pt x="68" y="175"/>
                  </a:lnTo>
                  <a:lnTo>
                    <a:pt x="134" y="175"/>
                  </a:lnTo>
                  <a:lnTo>
                    <a:pt x="154" y="121"/>
                  </a:lnTo>
                  <a:lnTo>
                    <a:pt x="176" y="67"/>
                  </a:lnTo>
                  <a:close/>
                  <a:moveTo>
                    <a:pt x="284" y="0"/>
                  </a:moveTo>
                  <a:lnTo>
                    <a:pt x="308" y="2"/>
                  </a:lnTo>
                  <a:lnTo>
                    <a:pt x="333" y="5"/>
                  </a:lnTo>
                  <a:lnTo>
                    <a:pt x="357" y="11"/>
                  </a:lnTo>
                  <a:lnTo>
                    <a:pt x="380" y="19"/>
                  </a:lnTo>
                  <a:lnTo>
                    <a:pt x="404" y="29"/>
                  </a:lnTo>
                  <a:lnTo>
                    <a:pt x="426" y="41"/>
                  </a:lnTo>
                  <a:lnTo>
                    <a:pt x="447" y="56"/>
                  </a:lnTo>
                  <a:lnTo>
                    <a:pt x="466" y="71"/>
                  </a:lnTo>
                  <a:lnTo>
                    <a:pt x="484" y="88"/>
                  </a:lnTo>
                  <a:lnTo>
                    <a:pt x="499" y="107"/>
                  </a:lnTo>
                  <a:lnTo>
                    <a:pt x="514" y="127"/>
                  </a:lnTo>
                  <a:lnTo>
                    <a:pt x="526" y="148"/>
                  </a:lnTo>
                  <a:lnTo>
                    <a:pt x="537" y="170"/>
                  </a:lnTo>
                  <a:lnTo>
                    <a:pt x="545" y="193"/>
                  </a:lnTo>
                  <a:lnTo>
                    <a:pt x="552" y="217"/>
                  </a:lnTo>
                  <a:lnTo>
                    <a:pt x="556" y="242"/>
                  </a:lnTo>
                  <a:lnTo>
                    <a:pt x="558" y="266"/>
                  </a:lnTo>
                  <a:lnTo>
                    <a:pt x="558" y="292"/>
                  </a:lnTo>
                  <a:lnTo>
                    <a:pt x="556" y="317"/>
                  </a:lnTo>
                  <a:lnTo>
                    <a:pt x="551" y="343"/>
                  </a:lnTo>
                  <a:lnTo>
                    <a:pt x="544" y="369"/>
                  </a:lnTo>
                  <a:lnTo>
                    <a:pt x="535" y="395"/>
                  </a:lnTo>
                  <a:lnTo>
                    <a:pt x="524" y="382"/>
                  </a:lnTo>
                  <a:lnTo>
                    <a:pt x="515" y="370"/>
                  </a:lnTo>
                  <a:lnTo>
                    <a:pt x="517" y="345"/>
                  </a:lnTo>
                  <a:lnTo>
                    <a:pt x="518" y="319"/>
                  </a:lnTo>
                  <a:lnTo>
                    <a:pt x="518" y="294"/>
                  </a:lnTo>
                  <a:lnTo>
                    <a:pt x="517" y="268"/>
                  </a:lnTo>
                  <a:lnTo>
                    <a:pt x="514" y="243"/>
                  </a:lnTo>
                  <a:lnTo>
                    <a:pt x="511" y="216"/>
                  </a:lnTo>
                  <a:lnTo>
                    <a:pt x="502" y="218"/>
                  </a:lnTo>
                  <a:lnTo>
                    <a:pt x="495" y="217"/>
                  </a:lnTo>
                  <a:lnTo>
                    <a:pt x="489" y="216"/>
                  </a:lnTo>
                  <a:lnTo>
                    <a:pt x="484" y="213"/>
                  </a:lnTo>
                  <a:lnTo>
                    <a:pt x="479" y="209"/>
                  </a:lnTo>
                  <a:lnTo>
                    <a:pt x="474" y="204"/>
                  </a:lnTo>
                  <a:lnTo>
                    <a:pt x="469" y="200"/>
                  </a:lnTo>
                  <a:lnTo>
                    <a:pt x="460" y="192"/>
                  </a:lnTo>
                  <a:lnTo>
                    <a:pt x="450" y="185"/>
                  </a:lnTo>
                  <a:lnTo>
                    <a:pt x="439" y="176"/>
                  </a:lnTo>
                  <a:lnTo>
                    <a:pt x="493" y="176"/>
                  </a:lnTo>
                  <a:lnTo>
                    <a:pt x="483" y="157"/>
                  </a:lnTo>
                  <a:lnTo>
                    <a:pt x="471" y="140"/>
                  </a:lnTo>
                  <a:lnTo>
                    <a:pt x="459" y="124"/>
                  </a:lnTo>
                  <a:lnTo>
                    <a:pt x="445" y="110"/>
                  </a:lnTo>
                  <a:lnTo>
                    <a:pt x="430" y="97"/>
                  </a:lnTo>
                  <a:lnTo>
                    <a:pt x="414" y="85"/>
                  </a:lnTo>
                  <a:lnTo>
                    <a:pt x="404" y="79"/>
                  </a:lnTo>
                  <a:lnTo>
                    <a:pt x="393" y="73"/>
                  </a:lnTo>
                  <a:lnTo>
                    <a:pt x="383" y="69"/>
                  </a:lnTo>
                  <a:lnTo>
                    <a:pt x="383" y="68"/>
                  </a:lnTo>
                  <a:lnTo>
                    <a:pt x="382" y="67"/>
                  </a:lnTo>
                  <a:lnTo>
                    <a:pt x="382" y="68"/>
                  </a:lnTo>
                  <a:lnTo>
                    <a:pt x="383" y="69"/>
                  </a:lnTo>
                  <a:lnTo>
                    <a:pt x="419" y="159"/>
                  </a:lnTo>
                  <a:lnTo>
                    <a:pt x="420" y="161"/>
                  </a:lnTo>
                  <a:lnTo>
                    <a:pt x="420" y="164"/>
                  </a:lnTo>
                  <a:lnTo>
                    <a:pt x="421" y="168"/>
                  </a:lnTo>
                  <a:lnTo>
                    <a:pt x="398" y="163"/>
                  </a:lnTo>
                  <a:lnTo>
                    <a:pt x="376" y="158"/>
                  </a:lnTo>
                  <a:lnTo>
                    <a:pt x="371" y="145"/>
                  </a:lnTo>
                  <a:lnTo>
                    <a:pt x="365" y="131"/>
                  </a:lnTo>
                  <a:lnTo>
                    <a:pt x="359" y="118"/>
                  </a:lnTo>
                  <a:lnTo>
                    <a:pt x="351" y="104"/>
                  </a:lnTo>
                  <a:lnTo>
                    <a:pt x="342" y="90"/>
                  </a:lnTo>
                  <a:lnTo>
                    <a:pt x="333" y="76"/>
                  </a:lnTo>
                  <a:lnTo>
                    <a:pt x="322" y="64"/>
                  </a:lnTo>
                  <a:lnTo>
                    <a:pt x="312" y="54"/>
                  </a:lnTo>
                  <a:lnTo>
                    <a:pt x="302" y="48"/>
                  </a:lnTo>
                  <a:lnTo>
                    <a:pt x="292" y="44"/>
                  </a:lnTo>
                  <a:lnTo>
                    <a:pt x="281" y="42"/>
                  </a:lnTo>
                  <a:lnTo>
                    <a:pt x="271" y="44"/>
                  </a:lnTo>
                  <a:lnTo>
                    <a:pt x="260" y="47"/>
                  </a:lnTo>
                  <a:lnTo>
                    <a:pt x="249" y="53"/>
                  </a:lnTo>
                  <a:lnTo>
                    <a:pt x="239" y="62"/>
                  </a:lnTo>
                  <a:lnTo>
                    <a:pt x="227" y="74"/>
                  </a:lnTo>
                  <a:lnTo>
                    <a:pt x="217" y="86"/>
                  </a:lnTo>
                  <a:lnTo>
                    <a:pt x="209" y="100"/>
                  </a:lnTo>
                  <a:lnTo>
                    <a:pt x="202" y="114"/>
                  </a:lnTo>
                  <a:lnTo>
                    <a:pt x="196" y="129"/>
                  </a:lnTo>
                  <a:lnTo>
                    <a:pt x="190" y="144"/>
                  </a:lnTo>
                  <a:lnTo>
                    <a:pt x="186" y="154"/>
                  </a:lnTo>
                  <a:lnTo>
                    <a:pt x="184" y="164"/>
                  </a:lnTo>
                  <a:lnTo>
                    <a:pt x="180" y="175"/>
                  </a:lnTo>
                  <a:lnTo>
                    <a:pt x="290" y="175"/>
                  </a:lnTo>
                  <a:lnTo>
                    <a:pt x="275" y="189"/>
                  </a:lnTo>
                  <a:lnTo>
                    <a:pt x="261" y="201"/>
                  </a:lnTo>
                  <a:lnTo>
                    <a:pt x="246" y="213"/>
                  </a:lnTo>
                  <a:lnTo>
                    <a:pt x="242" y="215"/>
                  </a:lnTo>
                  <a:lnTo>
                    <a:pt x="236" y="216"/>
                  </a:lnTo>
                  <a:lnTo>
                    <a:pt x="230" y="217"/>
                  </a:lnTo>
                  <a:lnTo>
                    <a:pt x="202" y="217"/>
                  </a:lnTo>
                  <a:lnTo>
                    <a:pt x="173" y="217"/>
                  </a:lnTo>
                  <a:lnTo>
                    <a:pt x="169" y="244"/>
                  </a:lnTo>
                  <a:lnTo>
                    <a:pt x="167" y="271"/>
                  </a:lnTo>
                  <a:lnTo>
                    <a:pt x="168" y="297"/>
                  </a:lnTo>
                  <a:lnTo>
                    <a:pt x="170" y="324"/>
                  </a:lnTo>
                  <a:lnTo>
                    <a:pt x="173" y="351"/>
                  </a:lnTo>
                  <a:lnTo>
                    <a:pt x="211" y="351"/>
                  </a:lnTo>
                  <a:lnTo>
                    <a:pt x="217" y="365"/>
                  </a:lnTo>
                  <a:lnTo>
                    <a:pt x="222" y="378"/>
                  </a:lnTo>
                  <a:lnTo>
                    <a:pt x="227" y="393"/>
                  </a:lnTo>
                  <a:lnTo>
                    <a:pt x="183" y="393"/>
                  </a:lnTo>
                  <a:lnTo>
                    <a:pt x="189" y="413"/>
                  </a:lnTo>
                  <a:lnTo>
                    <a:pt x="196" y="432"/>
                  </a:lnTo>
                  <a:lnTo>
                    <a:pt x="204" y="450"/>
                  </a:lnTo>
                  <a:lnTo>
                    <a:pt x="213" y="467"/>
                  </a:lnTo>
                  <a:lnTo>
                    <a:pt x="224" y="483"/>
                  </a:lnTo>
                  <a:lnTo>
                    <a:pt x="238" y="498"/>
                  </a:lnTo>
                  <a:lnTo>
                    <a:pt x="249" y="507"/>
                  </a:lnTo>
                  <a:lnTo>
                    <a:pt x="262" y="514"/>
                  </a:lnTo>
                  <a:lnTo>
                    <a:pt x="273" y="517"/>
                  </a:lnTo>
                  <a:lnTo>
                    <a:pt x="285" y="517"/>
                  </a:lnTo>
                  <a:lnTo>
                    <a:pt x="297" y="514"/>
                  </a:lnTo>
                  <a:lnTo>
                    <a:pt x="308" y="508"/>
                  </a:lnTo>
                  <a:lnTo>
                    <a:pt x="320" y="499"/>
                  </a:lnTo>
                  <a:lnTo>
                    <a:pt x="329" y="490"/>
                  </a:lnTo>
                  <a:lnTo>
                    <a:pt x="337" y="480"/>
                  </a:lnTo>
                  <a:lnTo>
                    <a:pt x="345" y="471"/>
                  </a:lnTo>
                  <a:lnTo>
                    <a:pt x="392" y="471"/>
                  </a:lnTo>
                  <a:lnTo>
                    <a:pt x="382" y="492"/>
                  </a:lnTo>
                  <a:lnTo>
                    <a:pt x="384" y="494"/>
                  </a:lnTo>
                  <a:lnTo>
                    <a:pt x="404" y="481"/>
                  </a:lnTo>
                  <a:lnTo>
                    <a:pt x="427" y="468"/>
                  </a:lnTo>
                  <a:lnTo>
                    <a:pt x="440" y="482"/>
                  </a:lnTo>
                  <a:lnTo>
                    <a:pt x="454" y="496"/>
                  </a:lnTo>
                  <a:lnTo>
                    <a:pt x="440" y="508"/>
                  </a:lnTo>
                  <a:lnTo>
                    <a:pt x="425" y="519"/>
                  </a:lnTo>
                  <a:lnTo>
                    <a:pt x="408" y="529"/>
                  </a:lnTo>
                  <a:lnTo>
                    <a:pt x="390" y="537"/>
                  </a:lnTo>
                  <a:lnTo>
                    <a:pt x="370" y="545"/>
                  </a:lnTo>
                  <a:lnTo>
                    <a:pt x="349" y="551"/>
                  </a:lnTo>
                  <a:lnTo>
                    <a:pt x="327" y="556"/>
                  </a:lnTo>
                  <a:lnTo>
                    <a:pt x="305" y="559"/>
                  </a:lnTo>
                  <a:lnTo>
                    <a:pt x="282" y="560"/>
                  </a:lnTo>
                  <a:lnTo>
                    <a:pt x="258" y="559"/>
                  </a:lnTo>
                  <a:lnTo>
                    <a:pt x="235" y="557"/>
                  </a:lnTo>
                  <a:lnTo>
                    <a:pt x="211" y="551"/>
                  </a:lnTo>
                  <a:lnTo>
                    <a:pt x="186" y="544"/>
                  </a:lnTo>
                  <a:lnTo>
                    <a:pt x="163" y="534"/>
                  </a:lnTo>
                  <a:lnTo>
                    <a:pt x="139" y="522"/>
                  </a:lnTo>
                  <a:lnTo>
                    <a:pt x="116" y="507"/>
                  </a:lnTo>
                  <a:lnTo>
                    <a:pt x="96" y="491"/>
                  </a:lnTo>
                  <a:lnTo>
                    <a:pt x="78" y="473"/>
                  </a:lnTo>
                  <a:lnTo>
                    <a:pt x="62" y="455"/>
                  </a:lnTo>
                  <a:lnTo>
                    <a:pt x="47" y="435"/>
                  </a:lnTo>
                  <a:lnTo>
                    <a:pt x="35" y="414"/>
                  </a:lnTo>
                  <a:lnTo>
                    <a:pt x="24" y="393"/>
                  </a:lnTo>
                  <a:lnTo>
                    <a:pt x="15" y="370"/>
                  </a:lnTo>
                  <a:lnTo>
                    <a:pt x="9" y="347"/>
                  </a:lnTo>
                  <a:lnTo>
                    <a:pt x="4" y="324"/>
                  </a:lnTo>
                  <a:lnTo>
                    <a:pt x="1" y="300"/>
                  </a:lnTo>
                  <a:lnTo>
                    <a:pt x="0" y="276"/>
                  </a:lnTo>
                  <a:lnTo>
                    <a:pt x="2" y="252"/>
                  </a:lnTo>
                  <a:lnTo>
                    <a:pt x="5" y="229"/>
                  </a:lnTo>
                  <a:lnTo>
                    <a:pt x="11" y="205"/>
                  </a:lnTo>
                  <a:lnTo>
                    <a:pt x="19" y="182"/>
                  </a:lnTo>
                  <a:lnTo>
                    <a:pt x="28" y="159"/>
                  </a:lnTo>
                  <a:lnTo>
                    <a:pt x="40" y="137"/>
                  </a:lnTo>
                  <a:lnTo>
                    <a:pt x="55" y="115"/>
                  </a:lnTo>
                  <a:lnTo>
                    <a:pt x="70" y="96"/>
                  </a:lnTo>
                  <a:lnTo>
                    <a:pt x="87" y="78"/>
                  </a:lnTo>
                  <a:lnTo>
                    <a:pt x="106" y="61"/>
                  </a:lnTo>
                  <a:lnTo>
                    <a:pt x="125" y="47"/>
                  </a:lnTo>
                  <a:lnTo>
                    <a:pt x="146" y="34"/>
                  </a:lnTo>
                  <a:lnTo>
                    <a:pt x="167" y="24"/>
                  </a:lnTo>
                  <a:lnTo>
                    <a:pt x="190" y="15"/>
                  </a:lnTo>
                  <a:lnTo>
                    <a:pt x="213" y="8"/>
                  </a:lnTo>
                  <a:lnTo>
                    <a:pt x="236" y="4"/>
                  </a:lnTo>
                  <a:lnTo>
                    <a:pt x="260" y="1"/>
                  </a:lnTo>
                  <a:lnTo>
                    <a:pt x="284"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Freeform 32">
              <a:extLst>
                <a:ext uri="{FF2B5EF4-FFF2-40B4-BE49-F238E27FC236}">
                  <a16:creationId xmlns:a16="http://schemas.microsoft.com/office/drawing/2014/main" id="{3FE7B213-4A95-4E04-AD40-BC8FDF7EB7F9}"/>
                </a:ext>
              </a:extLst>
            </p:cNvPr>
            <p:cNvSpPr>
              <a:spLocks noEditPoints="1"/>
            </p:cNvSpPr>
            <p:nvPr/>
          </p:nvSpPr>
          <p:spPr bwMode="auto">
            <a:xfrm>
              <a:off x="9277350" y="2016125"/>
              <a:ext cx="531813" cy="539750"/>
            </a:xfrm>
            <a:custGeom>
              <a:avLst/>
              <a:gdLst/>
              <a:ahLst/>
              <a:cxnLst>
                <a:cxn ang="0">
                  <a:pos x="106" y="34"/>
                </a:cxn>
                <a:cxn ang="0">
                  <a:pos x="77" y="45"/>
                </a:cxn>
                <a:cxn ang="0">
                  <a:pos x="54" y="64"/>
                </a:cxn>
                <a:cxn ang="0">
                  <a:pos x="39" y="90"/>
                </a:cxn>
                <a:cxn ang="0">
                  <a:pos x="33" y="121"/>
                </a:cxn>
                <a:cxn ang="0">
                  <a:pos x="39" y="153"/>
                </a:cxn>
                <a:cxn ang="0">
                  <a:pos x="54" y="179"/>
                </a:cxn>
                <a:cxn ang="0">
                  <a:pos x="77" y="198"/>
                </a:cxn>
                <a:cxn ang="0">
                  <a:pos x="105" y="208"/>
                </a:cxn>
                <a:cxn ang="0">
                  <a:pos x="137" y="208"/>
                </a:cxn>
                <a:cxn ang="0">
                  <a:pos x="166" y="198"/>
                </a:cxn>
                <a:cxn ang="0">
                  <a:pos x="189" y="178"/>
                </a:cxn>
                <a:cxn ang="0">
                  <a:pos x="204" y="152"/>
                </a:cxn>
                <a:cxn ang="0">
                  <a:pos x="210" y="121"/>
                </a:cxn>
                <a:cxn ang="0">
                  <a:pos x="204" y="91"/>
                </a:cxn>
                <a:cxn ang="0">
                  <a:pos x="189" y="65"/>
                </a:cxn>
                <a:cxn ang="0">
                  <a:pos x="166" y="45"/>
                </a:cxn>
                <a:cxn ang="0">
                  <a:pos x="137" y="34"/>
                </a:cxn>
                <a:cxn ang="0">
                  <a:pos x="128" y="0"/>
                </a:cxn>
                <a:cxn ang="0">
                  <a:pos x="160" y="6"/>
                </a:cxn>
                <a:cxn ang="0">
                  <a:pos x="190" y="21"/>
                </a:cxn>
                <a:cxn ang="0">
                  <a:pos x="214" y="42"/>
                </a:cxn>
                <a:cxn ang="0">
                  <a:pos x="231" y="68"/>
                </a:cxn>
                <a:cxn ang="0">
                  <a:pos x="240" y="97"/>
                </a:cxn>
                <a:cxn ang="0">
                  <a:pos x="241" y="129"/>
                </a:cxn>
                <a:cxn ang="0">
                  <a:pos x="234" y="164"/>
                </a:cxn>
                <a:cxn ang="0">
                  <a:pos x="281" y="240"/>
                </a:cxn>
                <a:cxn ang="0">
                  <a:pos x="328" y="310"/>
                </a:cxn>
                <a:cxn ang="0">
                  <a:pos x="312" y="326"/>
                </a:cxn>
                <a:cxn ang="0">
                  <a:pos x="292" y="340"/>
                </a:cxn>
                <a:cxn ang="0">
                  <a:pos x="186" y="225"/>
                </a:cxn>
                <a:cxn ang="0">
                  <a:pos x="152" y="239"/>
                </a:cxn>
                <a:cxn ang="0">
                  <a:pos x="116" y="243"/>
                </a:cxn>
                <a:cxn ang="0">
                  <a:pos x="79" y="236"/>
                </a:cxn>
                <a:cxn ang="0">
                  <a:pos x="50" y="220"/>
                </a:cxn>
                <a:cxn ang="0">
                  <a:pos x="27" y="198"/>
                </a:cxn>
                <a:cxn ang="0">
                  <a:pos x="9" y="169"/>
                </a:cxn>
                <a:cxn ang="0">
                  <a:pos x="0" y="138"/>
                </a:cxn>
                <a:cxn ang="0">
                  <a:pos x="1" y="105"/>
                </a:cxn>
                <a:cxn ang="0">
                  <a:pos x="9" y="74"/>
                </a:cxn>
                <a:cxn ang="0">
                  <a:pos x="26" y="45"/>
                </a:cxn>
                <a:cxn ang="0">
                  <a:pos x="51" y="22"/>
                </a:cxn>
                <a:cxn ang="0">
                  <a:pos x="80" y="7"/>
                </a:cxn>
                <a:cxn ang="0">
                  <a:pos x="112" y="0"/>
                </a:cxn>
              </a:cxnLst>
              <a:rect l="0" t="0" r="r" b="b"/>
              <a:pathLst>
                <a:path w="335" h="340">
                  <a:moveTo>
                    <a:pt x="122" y="33"/>
                  </a:moveTo>
                  <a:lnTo>
                    <a:pt x="106" y="34"/>
                  </a:lnTo>
                  <a:lnTo>
                    <a:pt x="91" y="38"/>
                  </a:lnTo>
                  <a:lnTo>
                    <a:pt x="77" y="45"/>
                  </a:lnTo>
                  <a:lnTo>
                    <a:pt x="65" y="54"/>
                  </a:lnTo>
                  <a:lnTo>
                    <a:pt x="54" y="64"/>
                  </a:lnTo>
                  <a:lnTo>
                    <a:pt x="45" y="76"/>
                  </a:lnTo>
                  <a:lnTo>
                    <a:pt x="39" y="90"/>
                  </a:lnTo>
                  <a:lnTo>
                    <a:pt x="35" y="106"/>
                  </a:lnTo>
                  <a:lnTo>
                    <a:pt x="33" y="121"/>
                  </a:lnTo>
                  <a:lnTo>
                    <a:pt x="35" y="137"/>
                  </a:lnTo>
                  <a:lnTo>
                    <a:pt x="39" y="153"/>
                  </a:lnTo>
                  <a:lnTo>
                    <a:pt x="45" y="166"/>
                  </a:lnTo>
                  <a:lnTo>
                    <a:pt x="54" y="179"/>
                  </a:lnTo>
                  <a:lnTo>
                    <a:pt x="64" y="189"/>
                  </a:lnTo>
                  <a:lnTo>
                    <a:pt x="77" y="198"/>
                  </a:lnTo>
                  <a:lnTo>
                    <a:pt x="90" y="204"/>
                  </a:lnTo>
                  <a:lnTo>
                    <a:pt x="105" y="208"/>
                  </a:lnTo>
                  <a:lnTo>
                    <a:pt x="121" y="210"/>
                  </a:lnTo>
                  <a:lnTo>
                    <a:pt x="137" y="208"/>
                  </a:lnTo>
                  <a:lnTo>
                    <a:pt x="152" y="204"/>
                  </a:lnTo>
                  <a:lnTo>
                    <a:pt x="166" y="198"/>
                  </a:lnTo>
                  <a:lnTo>
                    <a:pt x="178" y="189"/>
                  </a:lnTo>
                  <a:lnTo>
                    <a:pt x="189" y="178"/>
                  </a:lnTo>
                  <a:lnTo>
                    <a:pt x="198" y="166"/>
                  </a:lnTo>
                  <a:lnTo>
                    <a:pt x="204" y="152"/>
                  </a:lnTo>
                  <a:lnTo>
                    <a:pt x="208" y="137"/>
                  </a:lnTo>
                  <a:lnTo>
                    <a:pt x="210" y="121"/>
                  </a:lnTo>
                  <a:lnTo>
                    <a:pt x="208" y="106"/>
                  </a:lnTo>
                  <a:lnTo>
                    <a:pt x="204" y="91"/>
                  </a:lnTo>
                  <a:lnTo>
                    <a:pt x="198" y="77"/>
                  </a:lnTo>
                  <a:lnTo>
                    <a:pt x="189" y="65"/>
                  </a:lnTo>
                  <a:lnTo>
                    <a:pt x="178" y="54"/>
                  </a:lnTo>
                  <a:lnTo>
                    <a:pt x="166" y="45"/>
                  </a:lnTo>
                  <a:lnTo>
                    <a:pt x="152" y="38"/>
                  </a:lnTo>
                  <a:lnTo>
                    <a:pt x="137" y="34"/>
                  </a:lnTo>
                  <a:lnTo>
                    <a:pt x="122" y="33"/>
                  </a:lnTo>
                  <a:close/>
                  <a:moveTo>
                    <a:pt x="128" y="0"/>
                  </a:moveTo>
                  <a:lnTo>
                    <a:pt x="144" y="2"/>
                  </a:lnTo>
                  <a:lnTo>
                    <a:pt x="160" y="6"/>
                  </a:lnTo>
                  <a:lnTo>
                    <a:pt x="176" y="12"/>
                  </a:lnTo>
                  <a:lnTo>
                    <a:pt x="190" y="21"/>
                  </a:lnTo>
                  <a:lnTo>
                    <a:pt x="203" y="31"/>
                  </a:lnTo>
                  <a:lnTo>
                    <a:pt x="214" y="42"/>
                  </a:lnTo>
                  <a:lnTo>
                    <a:pt x="224" y="54"/>
                  </a:lnTo>
                  <a:lnTo>
                    <a:pt x="231" y="68"/>
                  </a:lnTo>
                  <a:lnTo>
                    <a:pt x="237" y="82"/>
                  </a:lnTo>
                  <a:lnTo>
                    <a:pt x="240" y="97"/>
                  </a:lnTo>
                  <a:lnTo>
                    <a:pt x="241" y="113"/>
                  </a:lnTo>
                  <a:lnTo>
                    <a:pt x="241" y="129"/>
                  </a:lnTo>
                  <a:lnTo>
                    <a:pt x="238" y="146"/>
                  </a:lnTo>
                  <a:lnTo>
                    <a:pt x="234" y="164"/>
                  </a:lnTo>
                  <a:lnTo>
                    <a:pt x="228" y="182"/>
                  </a:lnTo>
                  <a:lnTo>
                    <a:pt x="281" y="240"/>
                  </a:lnTo>
                  <a:lnTo>
                    <a:pt x="335" y="299"/>
                  </a:lnTo>
                  <a:lnTo>
                    <a:pt x="328" y="310"/>
                  </a:lnTo>
                  <a:lnTo>
                    <a:pt x="321" y="319"/>
                  </a:lnTo>
                  <a:lnTo>
                    <a:pt x="312" y="326"/>
                  </a:lnTo>
                  <a:lnTo>
                    <a:pt x="303" y="334"/>
                  </a:lnTo>
                  <a:lnTo>
                    <a:pt x="292" y="340"/>
                  </a:lnTo>
                  <a:lnTo>
                    <a:pt x="239" y="283"/>
                  </a:lnTo>
                  <a:lnTo>
                    <a:pt x="186" y="225"/>
                  </a:lnTo>
                  <a:lnTo>
                    <a:pt x="169" y="233"/>
                  </a:lnTo>
                  <a:lnTo>
                    <a:pt x="152" y="239"/>
                  </a:lnTo>
                  <a:lnTo>
                    <a:pt x="134" y="243"/>
                  </a:lnTo>
                  <a:lnTo>
                    <a:pt x="116" y="243"/>
                  </a:lnTo>
                  <a:lnTo>
                    <a:pt x="98" y="241"/>
                  </a:lnTo>
                  <a:lnTo>
                    <a:pt x="79" y="236"/>
                  </a:lnTo>
                  <a:lnTo>
                    <a:pt x="64" y="229"/>
                  </a:lnTo>
                  <a:lnTo>
                    <a:pt x="50" y="220"/>
                  </a:lnTo>
                  <a:lnTo>
                    <a:pt x="38" y="210"/>
                  </a:lnTo>
                  <a:lnTo>
                    <a:pt x="27" y="198"/>
                  </a:lnTo>
                  <a:lnTo>
                    <a:pt x="17" y="184"/>
                  </a:lnTo>
                  <a:lnTo>
                    <a:pt x="9" y="169"/>
                  </a:lnTo>
                  <a:lnTo>
                    <a:pt x="4" y="153"/>
                  </a:lnTo>
                  <a:lnTo>
                    <a:pt x="0" y="138"/>
                  </a:lnTo>
                  <a:lnTo>
                    <a:pt x="0" y="121"/>
                  </a:lnTo>
                  <a:lnTo>
                    <a:pt x="1" y="105"/>
                  </a:lnTo>
                  <a:lnTo>
                    <a:pt x="4" y="89"/>
                  </a:lnTo>
                  <a:lnTo>
                    <a:pt x="9" y="74"/>
                  </a:lnTo>
                  <a:lnTo>
                    <a:pt x="17" y="59"/>
                  </a:lnTo>
                  <a:lnTo>
                    <a:pt x="26" y="45"/>
                  </a:lnTo>
                  <a:lnTo>
                    <a:pt x="38" y="33"/>
                  </a:lnTo>
                  <a:lnTo>
                    <a:pt x="51" y="22"/>
                  </a:lnTo>
                  <a:lnTo>
                    <a:pt x="65" y="13"/>
                  </a:lnTo>
                  <a:lnTo>
                    <a:pt x="80" y="7"/>
                  </a:lnTo>
                  <a:lnTo>
                    <a:pt x="96" y="2"/>
                  </a:lnTo>
                  <a:lnTo>
                    <a:pt x="112" y="0"/>
                  </a:lnTo>
                  <a:lnTo>
                    <a:pt x="128"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40">
              <a:extLst>
                <a:ext uri="{FF2B5EF4-FFF2-40B4-BE49-F238E27FC236}">
                  <a16:creationId xmlns:a16="http://schemas.microsoft.com/office/drawing/2014/main" id="{569C644C-9BE4-47EF-815A-E318E77B529A}"/>
                </a:ext>
              </a:extLst>
            </p:cNvPr>
            <p:cNvSpPr>
              <a:spLocks/>
            </p:cNvSpPr>
            <p:nvPr/>
          </p:nvSpPr>
          <p:spPr bwMode="auto">
            <a:xfrm>
              <a:off x="9356725" y="2087563"/>
              <a:ext cx="234950" cy="157163"/>
            </a:xfrm>
            <a:custGeom>
              <a:avLst/>
              <a:gdLst/>
              <a:ahLst/>
              <a:cxnLst>
                <a:cxn ang="0">
                  <a:pos x="74" y="0"/>
                </a:cxn>
                <a:cxn ang="0">
                  <a:pos x="85" y="1"/>
                </a:cxn>
                <a:cxn ang="0">
                  <a:pos x="97" y="4"/>
                </a:cxn>
                <a:cxn ang="0">
                  <a:pos x="108" y="9"/>
                </a:cxn>
                <a:cxn ang="0">
                  <a:pos x="118" y="16"/>
                </a:cxn>
                <a:cxn ang="0">
                  <a:pos x="128" y="24"/>
                </a:cxn>
                <a:cxn ang="0">
                  <a:pos x="136" y="35"/>
                </a:cxn>
                <a:cxn ang="0">
                  <a:pos x="142" y="47"/>
                </a:cxn>
                <a:cxn ang="0">
                  <a:pos x="147" y="59"/>
                </a:cxn>
                <a:cxn ang="0">
                  <a:pos x="148" y="72"/>
                </a:cxn>
                <a:cxn ang="0">
                  <a:pos x="148" y="85"/>
                </a:cxn>
                <a:cxn ang="0">
                  <a:pos x="144" y="99"/>
                </a:cxn>
                <a:cxn ang="0">
                  <a:pos x="132" y="82"/>
                </a:cxn>
                <a:cxn ang="0">
                  <a:pos x="120" y="69"/>
                </a:cxn>
                <a:cxn ang="0">
                  <a:pos x="109" y="57"/>
                </a:cxn>
                <a:cxn ang="0">
                  <a:pos x="97" y="48"/>
                </a:cxn>
                <a:cxn ang="0">
                  <a:pos x="85" y="42"/>
                </a:cxn>
                <a:cxn ang="0">
                  <a:pos x="72" y="38"/>
                </a:cxn>
                <a:cxn ang="0">
                  <a:pos x="59" y="36"/>
                </a:cxn>
                <a:cxn ang="0">
                  <a:pos x="46" y="37"/>
                </a:cxn>
                <a:cxn ang="0">
                  <a:pos x="32" y="41"/>
                </a:cxn>
                <a:cxn ang="0">
                  <a:pos x="16" y="47"/>
                </a:cxn>
                <a:cxn ang="0">
                  <a:pos x="0" y="55"/>
                </a:cxn>
                <a:cxn ang="0">
                  <a:pos x="5" y="42"/>
                </a:cxn>
                <a:cxn ang="0">
                  <a:pos x="11" y="31"/>
                </a:cxn>
                <a:cxn ang="0">
                  <a:pos x="19" y="23"/>
                </a:cxn>
                <a:cxn ang="0">
                  <a:pos x="27" y="15"/>
                </a:cxn>
                <a:cxn ang="0">
                  <a:pos x="37" y="9"/>
                </a:cxn>
                <a:cxn ang="0">
                  <a:pos x="49" y="4"/>
                </a:cxn>
                <a:cxn ang="0">
                  <a:pos x="61" y="1"/>
                </a:cxn>
                <a:cxn ang="0">
                  <a:pos x="74" y="0"/>
                </a:cxn>
              </a:cxnLst>
              <a:rect l="0" t="0" r="r" b="b"/>
              <a:pathLst>
                <a:path w="148" h="99">
                  <a:moveTo>
                    <a:pt x="74" y="0"/>
                  </a:moveTo>
                  <a:lnTo>
                    <a:pt x="85" y="1"/>
                  </a:lnTo>
                  <a:lnTo>
                    <a:pt x="97" y="4"/>
                  </a:lnTo>
                  <a:lnTo>
                    <a:pt x="108" y="9"/>
                  </a:lnTo>
                  <a:lnTo>
                    <a:pt x="118" y="16"/>
                  </a:lnTo>
                  <a:lnTo>
                    <a:pt x="128" y="24"/>
                  </a:lnTo>
                  <a:lnTo>
                    <a:pt x="136" y="35"/>
                  </a:lnTo>
                  <a:lnTo>
                    <a:pt x="142" y="47"/>
                  </a:lnTo>
                  <a:lnTo>
                    <a:pt x="147" y="59"/>
                  </a:lnTo>
                  <a:lnTo>
                    <a:pt x="148" y="72"/>
                  </a:lnTo>
                  <a:lnTo>
                    <a:pt x="148" y="85"/>
                  </a:lnTo>
                  <a:lnTo>
                    <a:pt x="144" y="99"/>
                  </a:lnTo>
                  <a:lnTo>
                    <a:pt x="132" y="82"/>
                  </a:lnTo>
                  <a:lnTo>
                    <a:pt x="120" y="69"/>
                  </a:lnTo>
                  <a:lnTo>
                    <a:pt x="109" y="57"/>
                  </a:lnTo>
                  <a:lnTo>
                    <a:pt x="97" y="48"/>
                  </a:lnTo>
                  <a:lnTo>
                    <a:pt x="85" y="42"/>
                  </a:lnTo>
                  <a:lnTo>
                    <a:pt x="72" y="38"/>
                  </a:lnTo>
                  <a:lnTo>
                    <a:pt x="59" y="36"/>
                  </a:lnTo>
                  <a:lnTo>
                    <a:pt x="46" y="37"/>
                  </a:lnTo>
                  <a:lnTo>
                    <a:pt x="32" y="41"/>
                  </a:lnTo>
                  <a:lnTo>
                    <a:pt x="16" y="47"/>
                  </a:lnTo>
                  <a:lnTo>
                    <a:pt x="0" y="55"/>
                  </a:lnTo>
                  <a:lnTo>
                    <a:pt x="5" y="42"/>
                  </a:lnTo>
                  <a:lnTo>
                    <a:pt x="11" y="31"/>
                  </a:lnTo>
                  <a:lnTo>
                    <a:pt x="19" y="23"/>
                  </a:lnTo>
                  <a:lnTo>
                    <a:pt x="27" y="15"/>
                  </a:lnTo>
                  <a:lnTo>
                    <a:pt x="37" y="9"/>
                  </a:lnTo>
                  <a:lnTo>
                    <a:pt x="49" y="4"/>
                  </a:lnTo>
                  <a:lnTo>
                    <a:pt x="61" y="1"/>
                  </a:lnTo>
                  <a:lnTo>
                    <a:pt x="74"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5173B199-E132-4A60-8499-F137236AF325}"/>
              </a:ext>
            </a:extLst>
          </p:cNvPr>
          <p:cNvSpPr txBox="1"/>
          <p:nvPr/>
        </p:nvSpPr>
        <p:spPr>
          <a:xfrm>
            <a:off x="4384720" y="1109709"/>
            <a:ext cx="3378200" cy="12464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300"/>
              </a:spcBef>
            </a:pPr>
            <a:r>
              <a:rPr lang="en-AU" sz="1600" b="1" dirty="0">
                <a:solidFill>
                  <a:srgbClr val="783875"/>
                </a:solidFill>
                <a:latin typeface="Arial" panose="020B0604020202020204" pitchFamily="34" charset="0"/>
                <a:cs typeface="Arial" panose="020B0604020202020204" pitchFamily="34" charset="0"/>
              </a:rPr>
              <a:t>The Future Builder</a:t>
            </a:r>
            <a:endParaRPr lang="en-US" sz="1600" dirty="0">
              <a:solidFill>
                <a:srgbClr val="783875"/>
              </a:solidFill>
              <a:latin typeface="Arial" panose="020B0604020202020204" pitchFamily="34" charset="0"/>
              <a:cs typeface="Arial" panose="020B0604020202020204" pitchFamily="34" charset="0"/>
            </a:endParaRPr>
          </a:p>
          <a:p>
            <a:pPr>
              <a:spcBef>
                <a:spcPts val="300"/>
              </a:spcBef>
            </a:pPr>
            <a:endParaRPr lang="en-AU" sz="1000" b="1" dirty="0">
              <a:solidFill>
                <a:srgbClr val="7030A0"/>
              </a:solidFill>
              <a:latin typeface="Arial" panose="020B0604020202020204" pitchFamily="34" charset="0"/>
              <a:cs typeface="Arial" panose="020B0604020202020204" pitchFamily="34" charset="0"/>
            </a:endParaRPr>
          </a:p>
          <a:p>
            <a:pPr>
              <a:spcBef>
                <a:spcPts val="300"/>
              </a:spcBef>
            </a:pPr>
            <a:r>
              <a:rPr lang="en-AU" sz="1100" dirty="0">
                <a:latin typeface="Arial" panose="020B0604020202020204" pitchFamily="34" charset="0"/>
                <a:cs typeface="Arial" panose="020B0604020202020204" pitchFamily="34" charset="0"/>
              </a:rPr>
              <a:t>I’m excited by the prospect of growing something sustainable. My commitment is to the public sector and I’m relationship driven and value the importance of partnership.</a:t>
            </a:r>
            <a:endParaRPr lang="en-US" sz="11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BA5696E5-CAD8-4A47-8DEE-0F91F80A2A6F}"/>
              </a:ext>
            </a:extLst>
          </p:cNvPr>
          <p:cNvSpPr txBox="1"/>
          <p:nvPr/>
        </p:nvSpPr>
        <p:spPr>
          <a:xfrm>
            <a:off x="4417564" y="2401190"/>
            <a:ext cx="3189889" cy="98488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783875"/>
                </a:solidFill>
                <a:latin typeface="Arial" panose="020B0604020202020204" pitchFamily="34" charset="0"/>
                <a:cs typeface="Arial" panose="020B0604020202020204" pitchFamily="34" charset="0"/>
              </a:rPr>
              <a:t>QUESTIONS ON MY MIND:</a:t>
            </a:r>
            <a:br>
              <a:rPr lang="en-US" sz="1000" b="1" dirty="0">
                <a:solidFill>
                  <a:srgbClr val="783875"/>
                </a:solidFill>
                <a:latin typeface="Arial" panose="020B0604020202020204" pitchFamily="34" charset="0"/>
                <a:cs typeface="Arial" panose="020B0604020202020204" pitchFamily="34" charset="0"/>
              </a:rPr>
            </a:br>
            <a:endParaRPr lang="en-US" b="1" dirty="0">
              <a:solidFill>
                <a:srgbClr val="783875"/>
              </a:solidFill>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1353A01C-E9B1-445B-9286-F49801BF8D69}"/>
              </a:ext>
              <a:ext uri="{C183D7F6-B498-43B3-948B-1728B52AA6E4}">
                <adec:decorative xmlns:adec="http://schemas.microsoft.com/office/drawing/2017/decorative" val="1"/>
              </a:ext>
            </a:extLst>
          </p:cNvPr>
          <p:cNvGrpSpPr/>
          <p:nvPr/>
        </p:nvGrpSpPr>
        <p:grpSpPr>
          <a:xfrm>
            <a:off x="10575336" y="956567"/>
            <a:ext cx="683964" cy="687429"/>
            <a:chOff x="1814513" y="1060450"/>
            <a:chExt cx="755651" cy="755650"/>
          </a:xfrm>
          <a:solidFill>
            <a:srgbClr val="00A88F"/>
          </a:solidFill>
        </p:grpSpPr>
        <p:sp>
          <p:nvSpPr>
            <p:cNvPr id="22" name="Freeform 76">
              <a:extLst>
                <a:ext uri="{FF2B5EF4-FFF2-40B4-BE49-F238E27FC236}">
                  <a16:creationId xmlns:a16="http://schemas.microsoft.com/office/drawing/2014/main" id="{0116914E-E71C-48FF-9B82-04B05B72A4C8}"/>
                </a:ext>
              </a:extLst>
            </p:cNvPr>
            <p:cNvSpPr>
              <a:spLocks/>
            </p:cNvSpPr>
            <p:nvPr/>
          </p:nvSpPr>
          <p:spPr bwMode="auto">
            <a:xfrm>
              <a:off x="2111376" y="1060450"/>
              <a:ext cx="458788" cy="460375"/>
            </a:xfrm>
            <a:custGeom>
              <a:avLst/>
              <a:gdLst>
                <a:gd name="T0" fmla="*/ 145 w 289"/>
                <a:gd name="T1" fmla="*/ 0 h 290"/>
                <a:gd name="T2" fmla="*/ 172 w 289"/>
                <a:gd name="T3" fmla="*/ 4 h 290"/>
                <a:gd name="T4" fmla="*/ 197 w 289"/>
                <a:gd name="T5" fmla="*/ 15 h 290"/>
                <a:gd name="T6" fmla="*/ 251 w 289"/>
                <a:gd name="T7" fmla="*/ 54 h 290"/>
                <a:gd name="T8" fmla="*/ 268 w 289"/>
                <a:gd name="T9" fmla="*/ 69 h 290"/>
                <a:gd name="T10" fmla="*/ 280 w 289"/>
                <a:gd name="T11" fmla="*/ 88 h 290"/>
                <a:gd name="T12" fmla="*/ 288 w 289"/>
                <a:gd name="T13" fmla="*/ 109 h 290"/>
                <a:gd name="T14" fmla="*/ 289 w 289"/>
                <a:gd name="T15" fmla="*/ 132 h 290"/>
                <a:gd name="T16" fmla="*/ 284 w 289"/>
                <a:gd name="T17" fmla="*/ 154 h 290"/>
                <a:gd name="T18" fmla="*/ 274 w 289"/>
                <a:gd name="T19" fmla="*/ 175 h 290"/>
                <a:gd name="T20" fmla="*/ 203 w 289"/>
                <a:gd name="T21" fmla="*/ 276 h 290"/>
                <a:gd name="T22" fmla="*/ 197 w 289"/>
                <a:gd name="T23" fmla="*/ 282 h 290"/>
                <a:gd name="T24" fmla="*/ 192 w 289"/>
                <a:gd name="T25" fmla="*/ 286 h 290"/>
                <a:gd name="T26" fmla="*/ 186 w 289"/>
                <a:gd name="T27" fmla="*/ 288 h 290"/>
                <a:gd name="T28" fmla="*/ 178 w 289"/>
                <a:gd name="T29" fmla="*/ 290 h 290"/>
                <a:gd name="T30" fmla="*/ 170 w 289"/>
                <a:gd name="T31" fmla="*/ 288 h 290"/>
                <a:gd name="T32" fmla="*/ 163 w 289"/>
                <a:gd name="T33" fmla="*/ 284 h 290"/>
                <a:gd name="T34" fmla="*/ 153 w 289"/>
                <a:gd name="T35" fmla="*/ 273 h 290"/>
                <a:gd name="T36" fmla="*/ 151 w 289"/>
                <a:gd name="T37" fmla="*/ 259 h 290"/>
                <a:gd name="T38" fmla="*/ 155 w 289"/>
                <a:gd name="T39" fmla="*/ 246 h 290"/>
                <a:gd name="T40" fmla="*/ 226 w 289"/>
                <a:gd name="T41" fmla="*/ 142 h 290"/>
                <a:gd name="T42" fmla="*/ 230 w 289"/>
                <a:gd name="T43" fmla="*/ 134 h 290"/>
                <a:gd name="T44" fmla="*/ 232 w 289"/>
                <a:gd name="T45" fmla="*/ 127 h 290"/>
                <a:gd name="T46" fmla="*/ 232 w 289"/>
                <a:gd name="T47" fmla="*/ 119 h 290"/>
                <a:gd name="T48" fmla="*/ 230 w 289"/>
                <a:gd name="T49" fmla="*/ 111 h 290"/>
                <a:gd name="T50" fmla="*/ 224 w 289"/>
                <a:gd name="T51" fmla="*/ 106 h 290"/>
                <a:gd name="T52" fmla="*/ 218 w 289"/>
                <a:gd name="T53" fmla="*/ 100 h 290"/>
                <a:gd name="T54" fmla="*/ 165 w 289"/>
                <a:gd name="T55" fmla="*/ 63 h 290"/>
                <a:gd name="T56" fmla="*/ 149 w 289"/>
                <a:gd name="T57" fmla="*/ 58 h 290"/>
                <a:gd name="T58" fmla="*/ 136 w 289"/>
                <a:gd name="T59" fmla="*/ 60 h 290"/>
                <a:gd name="T60" fmla="*/ 124 w 289"/>
                <a:gd name="T61" fmla="*/ 71 h 290"/>
                <a:gd name="T62" fmla="*/ 51 w 289"/>
                <a:gd name="T63" fmla="*/ 173 h 290"/>
                <a:gd name="T64" fmla="*/ 42 w 289"/>
                <a:gd name="T65" fmla="*/ 182 h 290"/>
                <a:gd name="T66" fmla="*/ 26 w 289"/>
                <a:gd name="T67" fmla="*/ 186 h 290"/>
                <a:gd name="T68" fmla="*/ 13 w 289"/>
                <a:gd name="T69" fmla="*/ 180 h 290"/>
                <a:gd name="T70" fmla="*/ 3 w 289"/>
                <a:gd name="T71" fmla="*/ 169 h 290"/>
                <a:gd name="T72" fmla="*/ 0 w 289"/>
                <a:gd name="T73" fmla="*/ 155 h 290"/>
                <a:gd name="T74" fmla="*/ 5 w 289"/>
                <a:gd name="T75" fmla="*/ 142 h 290"/>
                <a:gd name="T76" fmla="*/ 76 w 289"/>
                <a:gd name="T77" fmla="*/ 38 h 290"/>
                <a:gd name="T78" fmla="*/ 96 w 289"/>
                <a:gd name="T79" fmla="*/ 17 h 290"/>
                <a:gd name="T80" fmla="*/ 119 w 289"/>
                <a:gd name="T81" fmla="*/ 6 h 290"/>
                <a:gd name="T82" fmla="*/ 145 w 289"/>
                <a:gd name="T83"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290">
                  <a:moveTo>
                    <a:pt x="145" y="0"/>
                  </a:moveTo>
                  <a:lnTo>
                    <a:pt x="172" y="4"/>
                  </a:lnTo>
                  <a:lnTo>
                    <a:pt x="197" y="15"/>
                  </a:lnTo>
                  <a:lnTo>
                    <a:pt x="251" y="54"/>
                  </a:lnTo>
                  <a:lnTo>
                    <a:pt x="268" y="69"/>
                  </a:lnTo>
                  <a:lnTo>
                    <a:pt x="280" y="88"/>
                  </a:lnTo>
                  <a:lnTo>
                    <a:pt x="288" y="109"/>
                  </a:lnTo>
                  <a:lnTo>
                    <a:pt x="289" y="132"/>
                  </a:lnTo>
                  <a:lnTo>
                    <a:pt x="284" y="154"/>
                  </a:lnTo>
                  <a:lnTo>
                    <a:pt x="274" y="175"/>
                  </a:lnTo>
                  <a:lnTo>
                    <a:pt x="203" y="276"/>
                  </a:lnTo>
                  <a:lnTo>
                    <a:pt x="197" y="282"/>
                  </a:lnTo>
                  <a:lnTo>
                    <a:pt x="192" y="286"/>
                  </a:lnTo>
                  <a:lnTo>
                    <a:pt x="186" y="288"/>
                  </a:lnTo>
                  <a:lnTo>
                    <a:pt x="178" y="290"/>
                  </a:lnTo>
                  <a:lnTo>
                    <a:pt x="170" y="288"/>
                  </a:lnTo>
                  <a:lnTo>
                    <a:pt x="163" y="284"/>
                  </a:lnTo>
                  <a:lnTo>
                    <a:pt x="153" y="273"/>
                  </a:lnTo>
                  <a:lnTo>
                    <a:pt x="151" y="259"/>
                  </a:lnTo>
                  <a:lnTo>
                    <a:pt x="155" y="246"/>
                  </a:lnTo>
                  <a:lnTo>
                    <a:pt x="226" y="142"/>
                  </a:lnTo>
                  <a:lnTo>
                    <a:pt x="230" y="134"/>
                  </a:lnTo>
                  <a:lnTo>
                    <a:pt x="232" y="127"/>
                  </a:lnTo>
                  <a:lnTo>
                    <a:pt x="232" y="119"/>
                  </a:lnTo>
                  <a:lnTo>
                    <a:pt x="230" y="111"/>
                  </a:lnTo>
                  <a:lnTo>
                    <a:pt x="224" y="106"/>
                  </a:lnTo>
                  <a:lnTo>
                    <a:pt x="218" y="100"/>
                  </a:lnTo>
                  <a:lnTo>
                    <a:pt x="165" y="63"/>
                  </a:lnTo>
                  <a:lnTo>
                    <a:pt x="149" y="58"/>
                  </a:lnTo>
                  <a:lnTo>
                    <a:pt x="136" y="60"/>
                  </a:lnTo>
                  <a:lnTo>
                    <a:pt x="124" y="71"/>
                  </a:lnTo>
                  <a:lnTo>
                    <a:pt x="51" y="173"/>
                  </a:lnTo>
                  <a:lnTo>
                    <a:pt x="42" y="182"/>
                  </a:lnTo>
                  <a:lnTo>
                    <a:pt x="26" y="186"/>
                  </a:lnTo>
                  <a:lnTo>
                    <a:pt x="13" y="180"/>
                  </a:lnTo>
                  <a:lnTo>
                    <a:pt x="3" y="169"/>
                  </a:lnTo>
                  <a:lnTo>
                    <a:pt x="0" y="155"/>
                  </a:lnTo>
                  <a:lnTo>
                    <a:pt x="5" y="142"/>
                  </a:lnTo>
                  <a:lnTo>
                    <a:pt x="76" y="38"/>
                  </a:lnTo>
                  <a:lnTo>
                    <a:pt x="96" y="17"/>
                  </a:lnTo>
                  <a:lnTo>
                    <a:pt x="119" y="6"/>
                  </a:lnTo>
                  <a:lnTo>
                    <a:pt x="145"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77">
              <a:extLst>
                <a:ext uri="{FF2B5EF4-FFF2-40B4-BE49-F238E27FC236}">
                  <a16:creationId xmlns:a16="http://schemas.microsoft.com/office/drawing/2014/main" id="{A99B3B08-33C6-4C1A-A202-3A7B5FC4848E}"/>
                </a:ext>
              </a:extLst>
            </p:cNvPr>
            <p:cNvSpPr>
              <a:spLocks/>
            </p:cNvSpPr>
            <p:nvPr/>
          </p:nvSpPr>
          <p:spPr bwMode="auto">
            <a:xfrm>
              <a:off x="1814513" y="1358900"/>
              <a:ext cx="457200" cy="457200"/>
            </a:xfrm>
            <a:custGeom>
              <a:avLst/>
              <a:gdLst>
                <a:gd name="T0" fmla="*/ 154 w 288"/>
                <a:gd name="T1" fmla="*/ 0 h 288"/>
                <a:gd name="T2" fmla="*/ 169 w 288"/>
                <a:gd name="T3" fmla="*/ 2 h 288"/>
                <a:gd name="T4" fmla="*/ 181 w 288"/>
                <a:gd name="T5" fmla="*/ 12 h 288"/>
                <a:gd name="T6" fmla="*/ 185 w 288"/>
                <a:gd name="T7" fmla="*/ 27 h 288"/>
                <a:gd name="T8" fmla="*/ 183 w 288"/>
                <a:gd name="T9" fmla="*/ 40 h 288"/>
                <a:gd name="T10" fmla="*/ 173 w 288"/>
                <a:gd name="T11" fmla="*/ 52 h 288"/>
                <a:gd name="T12" fmla="*/ 69 w 288"/>
                <a:gd name="T13" fmla="*/ 123 h 288"/>
                <a:gd name="T14" fmla="*/ 60 w 288"/>
                <a:gd name="T15" fmla="*/ 134 h 288"/>
                <a:gd name="T16" fmla="*/ 58 w 288"/>
                <a:gd name="T17" fmla="*/ 150 h 288"/>
                <a:gd name="T18" fmla="*/ 62 w 288"/>
                <a:gd name="T19" fmla="*/ 163 h 288"/>
                <a:gd name="T20" fmla="*/ 100 w 288"/>
                <a:gd name="T21" fmla="*/ 219 h 288"/>
                <a:gd name="T22" fmla="*/ 106 w 288"/>
                <a:gd name="T23" fmla="*/ 225 h 288"/>
                <a:gd name="T24" fmla="*/ 112 w 288"/>
                <a:gd name="T25" fmla="*/ 228 h 288"/>
                <a:gd name="T26" fmla="*/ 119 w 288"/>
                <a:gd name="T27" fmla="*/ 230 h 288"/>
                <a:gd name="T28" fmla="*/ 127 w 288"/>
                <a:gd name="T29" fmla="*/ 230 h 288"/>
                <a:gd name="T30" fmla="*/ 135 w 288"/>
                <a:gd name="T31" fmla="*/ 230 h 288"/>
                <a:gd name="T32" fmla="*/ 140 w 288"/>
                <a:gd name="T33" fmla="*/ 227 h 288"/>
                <a:gd name="T34" fmla="*/ 244 w 288"/>
                <a:gd name="T35" fmla="*/ 156 h 288"/>
                <a:gd name="T36" fmla="*/ 258 w 288"/>
                <a:gd name="T37" fmla="*/ 150 h 288"/>
                <a:gd name="T38" fmla="*/ 273 w 288"/>
                <a:gd name="T39" fmla="*/ 152 h 288"/>
                <a:gd name="T40" fmla="*/ 284 w 288"/>
                <a:gd name="T41" fmla="*/ 161 h 288"/>
                <a:gd name="T42" fmla="*/ 288 w 288"/>
                <a:gd name="T43" fmla="*/ 177 h 288"/>
                <a:gd name="T44" fmla="*/ 286 w 288"/>
                <a:gd name="T45" fmla="*/ 190 h 288"/>
                <a:gd name="T46" fmla="*/ 277 w 288"/>
                <a:gd name="T47" fmla="*/ 202 h 288"/>
                <a:gd name="T48" fmla="*/ 173 w 288"/>
                <a:gd name="T49" fmla="*/ 273 h 288"/>
                <a:gd name="T50" fmla="*/ 150 w 288"/>
                <a:gd name="T51" fmla="*/ 284 h 288"/>
                <a:gd name="T52" fmla="*/ 125 w 288"/>
                <a:gd name="T53" fmla="*/ 288 h 288"/>
                <a:gd name="T54" fmla="*/ 108 w 288"/>
                <a:gd name="T55" fmla="*/ 286 h 288"/>
                <a:gd name="T56" fmla="*/ 87 w 288"/>
                <a:gd name="T57" fmla="*/ 280 h 288"/>
                <a:gd name="T58" fmla="*/ 68 w 288"/>
                <a:gd name="T59" fmla="*/ 267 h 288"/>
                <a:gd name="T60" fmla="*/ 52 w 288"/>
                <a:gd name="T61" fmla="*/ 252 h 288"/>
                <a:gd name="T62" fmla="*/ 16 w 288"/>
                <a:gd name="T63" fmla="*/ 196 h 288"/>
                <a:gd name="T64" fmla="*/ 4 w 288"/>
                <a:gd name="T65" fmla="*/ 171 h 288"/>
                <a:gd name="T66" fmla="*/ 0 w 288"/>
                <a:gd name="T67" fmla="*/ 144 h 288"/>
                <a:gd name="T68" fmla="*/ 4 w 288"/>
                <a:gd name="T69" fmla="*/ 119 h 288"/>
                <a:gd name="T70" fmla="*/ 18 w 288"/>
                <a:gd name="T71" fmla="*/ 96 h 288"/>
                <a:gd name="T72" fmla="*/ 37 w 288"/>
                <a:gd name="T73" fmla="*/ 77 h 288"/>
                <a:gd name="T74" fmla="*/ 140 w 288"/>
                <a:gd name="T75" fmla="*/ 4 h 288"/>
                <a:gd name="T76" fmla="*/ 154 w 288"/>
                <a:gd name="T7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8" h="288">
                  <a:moveTo>
                    <a:pt x="154" y="0"/>
                  </a:moveTo>
                  <a:lnTo>
                    <a:pt x="169" y="2"/>
                  </a:lnTo>
                  <a:lnTo>
                    <a:pt x="181" y="12"/>
                  </a:lnTo>
                  <a:lnTo>
                    <a:pt x="185" y="27"/>
                  </a:lnTo>
                  <a:lnTo>
                    <a:pt x="183" y="40"/>
                  </a:lnTo>
                  <a:lnTo>
                    <a:pt x="173" y="52"/>
                  </a:lnTo>
                  <a:lnTo>
                    <a:pt x="69" y="123"/>
                  </a:lnTo>
                  <a:lnTo>
                    <a:pt x="60" y="134"/>
                  </a:lnTo>
                  <a:lnTo>
                    <a:pt x="58" y="150"/>
                  </a:lnTo>
                  <a:lnTo>
                    <a:pt x="62" y="163"/>
                  </a:lnTo>
                  <a:lnTo>
                    <a:pt x="100" y="219"/>
                  </a:lnTo>
                  <a:lnTo>
                    <a:pt x="106" y="225"/>
                  </a:lnTo>
                  <a:lnTo>
                    <a:pt x="112" y="228"/>
                  </a:lnTo>
                  <a:lnTo>
                    <a:pt x="119" y="230"/>
                  </a:lnTo>
                  <a:lnTo>
                    <a:pt x="127" y="230"/>
                  </a:lnTo>
                  <a:lnTo>
                    <a:pt x="135" y="230"/>
                  </a:lnTo>
                  <a:lnTo>
                    <a:pt x="140" y="227"/>
                  </a:lnTo>
                  <a:lnTo>
                    <a:pt x="244" y="156"/>
                  </a:lnTo>
                  <a:lnTo>
                    <a:pt x="258" y="150"/>
                  </a:lnTo>
                  <a:lnTo>
                    <a:pt x="273" y="152"/>
                  </a:lnTo>
                  <a:lnTo>
                    <a:pt x="284" y="161"/>
                  </a:lnTo>
                  <a:lnTo>
                    <a:pt x="288" y="177"/>
                  </a:lnTo>
                  <a:lnTo>
                    <a:pt x="286" y="190"/>
                  </a:lnTo>
                  <a:lnTo>
                    <a:pt x="277" y="202"/>
                  </a:lnTo>
                  <a:lnTo>
                    <a:pt x="173" y="273"/>
                  </a:lnTo>
                  <a:lnTo>
                    <a:pt x="150" y="284"/>
                  </a:lnTo>
                  <a:lnTo>
                    <a:pt x="125" y="288"/>
                  </a:lnTo>
                  <a:lnTo>
                    <a:pt x="108" y="286"/>
                  </a:lnTo>
                  <a:lnTo>
                    <a:pt x="87" y="280"/>
                  </a:lnTo>
                  <a:lnTo>
                    <a:pt x="68" y="267"/>
                  </a:lnTo>
                  <a:lnTo>
                    <a:pt x="52" y="252"/>
                  </a:lnTo>
                  <a:lnTo>
                    <a:pt x="16" y="196"/>
                  </a:lnTo>
                  <a:lnTo>
                    <a:pt x="4" y="171"/>
                  </a:lnTo>
                  <a:lnTo>
                    <a:pt x="0" y="144"/>
                  </a:lnTo>
                  <a:lnTo>
                    <a:pt x="4" y="119"/>
                  </a:lnTo>
                  <a:lnTo>
                    <a:pt x="18" y="96"/>
                  </a:lnTo>
                  <a:lnTo>
                    <a:pt x="37" y="77"/>
                  </a:lnTo>
                  <a:lnTo>
                    <a:pt x="140" y="4"/>
                  </a:lnTo>
                  <a:lnTo>
                    <a:pt x="154"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78">
              <a:extLst>
                <a:ext uri="{FF2B5EF4-FFF2-40B4-BE49-F238E27FC236}">
                  <a16:creationId xmlns:a16="http://schemas.microsoft.com/office/drawing/2014/main" id="{99AD3934-D5D4-421E-8AE1-9822C154E9FC}"/>
                </a:ext>
              </a:extLst>
            </p:cNvPr>
            <p:cNvSpPr>
              <a:spLocks/>
            </p:cNvSpPr>
            <p:nvPr/>
          </p:nvSpPr>
          <p:spPr bwMode="auto">
            <a:xfrm>
              <a:off x="2055813" y="1304925"/>
              <a:ext cx="301625" cy="301625"/>
            </a:xfrm>
            <a:custGeom>
              <a:avLst/>
              <a:gdLst>
                <a:gd name="T0" fmla="*/ 165 w 190"/>
                <a:gd name="T1" fmla="*/ 0 h 190"/>
                <a:gd name="T2" fmla="*/ 180 w 190"/>
                <a:gd name="T3" fmla="*/ 5 h 190"/>
                <a:gd name="T4" fmla="*/ 188 w 190"/>
                <a:gd name="T5" fmla="*/ 17 h 190"/>
                <a:gd name="T6" fmla="*/ 190 w 190"/>
                <a:gd name="T7" fmla="*/ 30 h 190"/>
                <a:gd name="T8" fmla="*/ 186 w 190"/>
                <a:gd name="T9" fmla="*/ 44 h 190"/>
                <a:gd name="T10" fmla="*/ 129 w 190"/>
                <a:gd name="T11" fmla="*/ 120 h 190"/>
                <a:gd name="T12" fmla="*/ 123 w 190"/>
                <a:gd name="T13" fmla="*/ 126 h 190"/>
                <a:gd name="T14" fmla="*/ 46 w 190"/>
                <a:gd name="T15" fmla="*/ 184 h 190"/>
                <a:gd name="T16" fmla="*/ 40 w 190"/>
                <a:gd name="T17" fmla="*/ 188 h 190"/>
                <a:gd name="T18" fmla="*/ 35 w 190"/>
                <a:gd name="T19" fmla="*/ 190 h 190"/>
                <a:gd name="T20" fmla="*/ 29 w 190"/>
                <a:gd name="T21" fmla="*/ 190 h 190"/>
                <a:gd name="T22" fmla="*/ 23 w 190"/>
                <a:gd name="T23" fmla="*/ 190 h 190"/>
                <a:gd name="T24" fmla="*/ 15 w 190"/>
                <a:gd name="T25" fmla="*/ 186 h 190"/>
                <a:gd name="T26" fmla="*/ 12 w 190"/>
                <a:gd name="T27" fmla="*/ 184 h 190"/>
                <a:gd name="T28" fmla="*/ 6 w 190"/>
                <a:gd name="T29" fmla="*/ 178 h 190"/>
                <a:gd name="T30" fmla="*/ 0 w 190"/>
                <a:gd name="T31" fmla="*/ 165 h 190"/>
                <a:gd name="T32" fmla="*/ 2 w 190"/>
                <a:gd name="T33" fmla="*/ 149 h 190"/>
                <a:gd name="T34" fmla="*/ 12 w 190"/>
                <a:gd name="T35" fmla="*/ 138 h 190"/>
                <a:gd name="T36" fmla="*/ 84 w 190"/>
                <a:gd name="T37" fmla="*/ 84 h 190"/>
                <a:gd name="T38" fmla="*/ 140 w 190"/>
                <a:gd name="T39" fmla="*/ 9 h 190"/>
                <a:gd name="T40" fmla="*/ 152 w 190"/>
                <a:gd name="T41" fmla="*/ 1 h 190"/>
                <a:gd name="T42" fmla="*/ 165 w 190"/>
                <a:gd name="T4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0" h="190">
                  <a:moveTo>
                    <a:pt x="165" y="0"/>
                  </a:moveTo>
                  <a:lnTo>
                    <a:pt x="180" y="5"/>
                  </a:lnTo>
                  <a:lnTo>
                    <a:pt x="188" y="17"/>
                  </a:lnTo>
                  <a:lnTo>
                    <a:pt x="190" y="30"/>
                  </a:lnTo>
                  <a:lnTo>
                    <a:pt x="186" y="44"/>
                  </a:lnTo>
                  <a:lnTo>
                    <a:pt x="129" y="120"/>
                  </a:lnTo>
                  <a:lnTo>
                    <a:pt x="123" y="126"/>
                  </a:lnTo>
                  <a:lnTo>
                    <a:pt x="46" y="184"/>
                  </a:lnTo>
                  <a:lnTo>
                    <a:pt x="40" y="188"/>
                  </a:lnTo>
                  <a:lnTo>
                    <a:pt x="35" y="190"/>
                  </a:lnTo>
                  <a:lnTo>
                    <a:pt x="29" y="190"/>
                  </a:lnTo>
                  <a:lnTo>
                    <a:pt x="23" y="190"/>
                  </a:lnTo>
                  <a:lnTo>
                    <a:pt x="15" y="186"/>
                  </a:lnTo>
                  <a:lnTo>
                    <a:pt x="12" y="184"/>
                  </a:lnTo>
                  <a:lnTo>
                    <a:pt x="6" y="178"/>
                  </a:lnTo>
                  <a:lnTo>
                    <a:pt x="0" y="165"/>
                  </a:lnTo>
                  <a:lnTo>
                    <a:pt x="2" y="149"/>
                  </a:lnTo>
                  <a:lnTo>
                    <a:pt x="12" y="138"/>
                  </a:lnTo>
                  <a:lnTo>
                    <a:pt x="84" y="84"/>
                  </a:lnTo>
                  <a:lnTo>
                    <a:pt x="140" y="9"/>
                  </a:lnTo>
                  <a:lnTo>
                    <a:pt x="152" y="1"/>
                  </a:lnTo>
                  <a:lnTo>
                    <a:pt x="165"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5" name="Freeform 79">
              <a:extLst>
                <a:ext uri="{FF2B5EF4-FFF2-40B4-BE49-F238E27FC236}">
                  <a16:creationId xmlns:a16="http://schemas.microsoft.com/office/drawing/2014/main" id="{F7575363-0F50-4CA7-9C4B-689E2388E37F}"/>
                </a:ext>
              </a:extLst>
            </p:cNvPr>
            <p:cNvSpPr>
              <a:spLocks/>
            </p:cNvSpPr>
            <p:nvPr/>
          </p:nvSpPr>
          <p:spPr bwMode="auto">
            <a:xfrm>
              <a:off x="2317751" y="1639888"/>
              <a:ext cx="66675" cy="176212"/>
            </a:xfrm>
            <a:custGeom>
              <a:avLst/>
              <a:gdLst>
                <a:gd name="T0" fmla="*/ 8 w 42"/>
                <a:gd name="T1" fmla="*/ 0 h 111"/>
                <a:gd name="T2" fmla="*/ 40 w 42"/>
                <a:gd name="T3" fmla="*/ 82 h 111"/>
                <a:gd name="T4" fmla="*/ 42 w 42"/>
                <a:gd name="T5" fmla="*/ 88 h 111"/>
                <a:gd name="T6" fmla="*/ 42 w 42"/>
                <a:gd name="T7" fmla="*/ 96 h 111"/>
                <a:gd name="T8" fmla="*/ 40 w 42"/>
                <a:gd name="T9" fmla="*/ 101 h 111"/>
                <a:gd name="T10" fmla="*/ 35 w 42"/>
                <a:gd name="T11" fmla="*/ 107 h 111"/>
                <a:gd name="T12" fmla="*/ 29 w 42"/>
                <a:gd name="T13" fmla="*/ 109 h 111"/>
                <a:gd name="T14" fmla="*/ 23 w 42"/>
                <a:gd name="T15" fmla="*/ 111 h 111"/>
                <a:gd name="T16" fmla="*/ 15 w 42"/>
                <a:gd name="T17" fmla="*/ 111 h 111"/>
                <a:gd name="T18" fmla="*/ 10 w 42"/>
                <a:gd name="T19" fmla="*/ 109 h 111"/>
                <a:gd name="T20" fmla="*/ 6 w 42"/>
                <a:gd name="T21" fmla="*/ 103 h 111"/>
                <a:gd name="T22" fmla="*/ 2 w 42"/>
                <a:gd name="T23" fmla="*/ 98 h 111"/>
                <a:gd name="T24" fmla="*/ 0 w 42"/>
                <a:gd name="T25" fmla="*/ 94 h 111"/>
                <a:gd name="T26" fmla="*/ 0 w 42"/>
                <a:gd name="T27" fmla="*/ 88 h 111"/>
                <a:gd name="T28" fmla="*/ 8 w 42"/>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11">
                  <a:moveTo>
                    <a:pt x="8" y="0"/>
                  </a:moveTo>
                  <a:lnTo>
                    <a:pt x="40" y="82"/>
                  </a:lnTo>
                  <a:lnTo>
                    <a:pt x="42" y="88"/>
                  </a:lnTo>
                  <a:lnTo>
                    <a:pt x="42" y="96"/>
                  </a:lnTo>
                  <a:lnTo>
                    <a:pt x="40" y="101"/>
                  </a:lnTo>
                  <a:lnTo>
                    <a:pt x="35" y="107"/>
                  </a:lnTo>
                  <a:lnTo>
                    <a:pt x="29" y="109"/>
                  </a:lnTo>
                  <a:lnTo>
                    <a:pt x="23" y="111"/>
                  </a:lnTo>
                  <a:lnTo>
                    <a:pt x="15" y="111"/>
                  </a:lnTo>
                  <a:lnTo>
                    <a:pt x="10" y="109"/>
                  </a:lnTo>
                  <a:lnTo>
                    <a:pt x="6" y="103"/>
                  </a:lnTo>
                  <a:lnTo>
                    <a:pt x="2" y="98"/>
                  </a:lnTo>
                  <a:lnTo>
                    <a:pt x="0" y="94"/>
                  </a:lnTo>
                  <a:lnTo>
                    <a:pt x="0" y="88"/>
                  </a:lnTo>
                  <a:lnTo>
                    <a:pt x="8"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Freeform 80">
              <a:extLst>
                <a:ext uri="{FF2B5EF4-FFF2-40B4-BE49-F238E27FC236}">
                  <a16:creationId xmlns:a16="http://schemas.microsoft.com/office/drawing/2014/main" id="{E745BA7A-9AE9-4131-A1E0-56ADE0BDEDD7}"/>
                </a:ext>
              </a:extLst>
            </p:cNvPr>
            <p:cNvSpPr>
              <a:spLocks/>
            </p:cNvSpPr>
            <p:nvPr/>
          </p:nvSpPr>
          <p:spPr bwMode="auto">
            <a:xfrm>
              <a:off x="2393951" y="1563688"/>
              <a:ext cx="176213" cy="69850"/>
            </a:xfrm>
            <a:custGeom>
              <a:avLst/>
              <a:gdLst>
                <a:gd name="T0" fmla="*/ 88 w 111"/>
                <a:gd name="T1" fmla="*/ 0 h 44"/>
                <a:gd name="T2" fmla="*/ 94 w 111"/>
                <a:gd name="T3" fmla="*/ 2 h 44"/>
                <a:gd name="T4" fmla="*/ 102 w 111"/>
                <a:gd name="T5" fmla="*/ 4 h 44"/>
                <a:gd name="T6" fmla="*/ 106 w 111"/>
                <a:gd name="T7" fmla="*/ 7 h 44"/>
                <a:gd name="T8" fmla="*/ 110 w 111"/>
                <a:gd name="T9" fmla="*/ 13 h 44"/>
                <a:gd name="T10" fmla="*/ 111 w 111"/>
                <a:gd name="T11" fmla="*/ 21 h 44"/>
                <a:gd name="T12" fmla="*/ 110 w 111"/>
                <a:gd name="T13" fmla="*/ 27 h 44"/>
                <a:gd name="T14" fmla="*/ 108 w 111"/>
                <a:gd name="T15" fmla="*/ 32 h 44"/>
                <a:gd name="T16" fmla="*/ 104 w 111"/>
                <a:gd name="T17" fmla="*/ 38 h 44"/>
                <a:gd name="T18" fmla="*/ 98 w 111"/>
                <a:gd name="T19" fmla="*/ 42 h 44"/>
                <a:gd name="T20" fmla="*/ 92 w 111"/>
                <a:gd name="T21" fmla="*/ 44 h 44"/>
                <a:gd name="T22" fmla="*/ 87 w 111"/>
                <a:gd name="T23" fmla="*/ 42 h 44"/>
                <a:gd name="T24" fmla="*/ 83 w 111"/>
                <a:gd name="T25" fmla="*/ 42 h 44"/>
                <a:gd name="T26" fmla="*/ 0 w 111"/>
                <a:gd name="T27" fmla="*/ 7 h 44"/>
                <a:gd name="T28" fmla="*/ 88 w 111"/>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44">
                  <a:moveTo>
                    <a:pt x="88" y="0"/>
                  </a:moveTo>
                  <a:lnTo>
                    <a:pt x="94" y="2"/>
                  </a:lnTo>
                  <a:lnTo>
                    <a:pt x="102" y="4"/>
                  </a:lnTo>
                  <a:lnTo>
                    <a:pt x="106" y="7"/>
                  </a:lnTo>
                  <a:lnTo>
                    <a:pt x="110" y="13"/>
                  </a:lnTo>
                  <a:lnTo>
                    <a:pt x="111" y="21"/>
                  </a:lnTo>
                  <a:lnTo>
                    <a:pt x="110" y="27"/>
                  </a:lnTo>
                  <a:lnTo>
                    <a:pt x="108" y="32"/>
                  </a:lnTo>
                  <a:lnTo>
                    <a:pt x="104" y="38"/>
                  </a:lnTo>
                  <a:lnTo>
                    <a:pt x="98" y="42"/>
                  </a:lnTo>
                  <a:lnTo>
                    <a:pt x="92" y="44"/>
                  </a:lnTo>
                  <a:lnTo>
                    <a:pt x="87" y="42"/>
                  </a:lnTo>
                  <a:lnTo>
                    <a:pt x="83" y="42"/>
                  </a:lnTo>
                  <a:lnTo>
                    <a:pt x="0" y="7"/>
                  </a:lnTo>
                  <a:lnTo>
                    <a:pt x="88"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28" name="TextBox 27">
            <a:extLst>
              <a:ext uri="{FF2B5EF4-FFF2-40B4-BE49-F238E27FC236}">
                <a16:creationId xmlns:a16="http://schemas.microsoft.com/office/drawing/2014/main" id="{B67CCBCF-F16B-480D-80CD-DB427291E5D7}"/>
              </a:ext>
            </a:extLst>
          </p:cNvPr>
          <p:cNvSpPr txBox="1"/>
          <p:nvPr/>
        </p:nvSpPr>
        <p:spPr>
          <a:xfrm>
            <a:off x="8214368" y="1148335"/>
            <a:ext cx="3276600" cy="124649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300"/>
              </a:spcBef>
            </a:pPr>
            <a:r>
              <a:rPr lang="en-AU" sz="1600" b="1" dirty="0">
                <a:solidFill>
                  <a:srgbClr val="783875"/>
                </a:solidFill>
                <a:latin typeface="Arial" panose="020B0604020202020204" pitchFamily="34" charset="0"/>
                <a:cs typeface="Arial" panose="020B0604020202020204" pitchFamily="34" charset="0"/>
              </a:rPr>
              <a:t>The Sceptic</a:t>
            </a:r>
            <a:endParaRPr lang="en-US" sz="1600" dirty="0">
              <a:solidFill>
                <a:srgbClr val="783875"/>
              </a:solidFill>
              <a:latin typeface="Arial" panose="020B0604020202020204" pitchFamily="34" charset="0"/>
              <a:cs typeface="Arial" panose="020B0604020202020204" pitchFamily="34" charset="0"/>
            </a:endParaRPr>
          </a:p>
          <a:p>
            <a:pPr>
              <a:spcBef>
                <a:spcPts val="300"/>
              </a:spcBef>
            </a:pPr>
            <a:endParaRPr lang="en-AU" sz="1000" dirty="0">
              <a:latin typeface="Arial"/>
              <a:cs typeface="Arial"/>
            </a:endParaRPr>
          </a:p>
          <a:p>
            <a:pPr>
              <a:spcBef>
                <a:spcPts val="300"/>
              </a:spcBef>
            </a:pPr>
            <a:r>
              <a:rPr lang="en-AU" sz="1100" dirty="0">
                <a:latin typeface="Arial"/>
                <a:cs typeface="Arial"/>
              </a:rPr>
              <a:t>I’m cautious about change and likely to resist it strongly – that comes from my passion and commitment for what I do. My scepticism comes from not wanting to be disappointed (again).</a:t>
            </a:r>
            <a:endParaRPr lang="en-AU" sz="1600" b="1" dirty="0">
              <a:solidFill>
                <a:srgbClr val="7030A0"/>
              </a:solidFill>
              <a:latin typeface="Arial"/>
              <a:cs typeface="Arial"/>
            </a:endParaRPr>
          </a:p>
        </p:txBody>
      </p:sp>
      <p:sp>
        <p:nvSpPr>
          <p:cNvPr id="43" name="TextBox 42">
            <a:extLst>
              <a:ext uri="{FF2B5EF4-FFF2-40B4-BE49-F238E27FC236}">
                <a16:creationId xmlns:a16="http://schemas.microsoft.com/office/drawing/2014/main" id="{0AB36AE2-803B-4D9F-BF24-8EA4A1558B89}"/>
              </a:ext>
            </a:extLst>
          </p:cNvPr>
          <p:cNvSpPr txBox="1"/>
          <p:nvPr/>
        </p:nvSpPr>
        <p:spPr>
          <a:xfrm>
            <a:off x="8288817" y="2401190"/>
            <a:ext cx="3189889" cy="98488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rgbClr val="783875"/>
                </a:solidFill>
                <a:latin typeface="Arial" panose="020B0604020202020204" pitchFamily="34" charset="0"/>
                <a:cs typeface="Arial" panose="020B0604020202020204" pitchFamily="34" charset="0"/>
              </a:rPr>
              <a:t>QUESTIONS ON MY MIND:</a:t>
            </a:r>
            <a:br>
              <a:rPr lang="en-US" sz="1000" b="1">
                <a:solidFill>
                  <a:srgbClr val="783875"/>
                </a:solidFill>
                <a:latin typeface="Arial" panose="020B0604020202020204" pitchFamily="34" charset="0"/>
                <a:cs typeface="Arial" panose="020B0604020202020204" pitchFamily="34" charset="0"/>
              </a:rPr>
            </a:br>
            <a:endParaRPr lang="en-US" b="1">
              <a:solidFill>
                <a:srgbClr val="783875"/>
              </a:solidFill>
              <a:latin typeface="Arial" panose="020B0604020202020204" pitchFamily="34" charset="0"/>
              <a:cs typeface="Arial" panose="020B0604020202020204" pitchFamily="34" charset="0"/>
            </a:endParaRPr>
          </a:p>
          <a:p>
            <a:pPr marL="171450" indent="-171450">
              <a:buChar char="•"/>
            </a:pPr>
            <a:r>
              <a:rPr lang="en-US" sz="1000">
                <a:latin typeface="Arial" panose="020B0604020202020204" pitchFamily="34" charset="0"/>
                <a:cs typeface="Arial" panose="020B0604020202020204" pitchFamily="34" charset="0"/>
              </a:rPr>
              <a:t>X</a:t>
            </a:r>
            <a:endParaRPr lang="en-US">
              <a:latin typeface="Arial" panose="020B0604020202020204" pitchFamily="34" charset="0"/>
              <a:cs typeface="Arial" panose="020B0604020202020204" pitchFamily="34" charset="0"/>
            </a:endParaRPr>
          </a:p>
          <a:p>
            <a:pPr marL="171450" indent="-171450">
              <a:buChar char="•"/>
            </a:pPr>
            <a:r>
              <a:rPr lang="en-US" sz="1000">
                <a:latin typeface="Arial" panose="020B0604020202020204" pitchFamily="34" charset="0"/>
                <a:cs typeface="Arial" panose="020B0604020202020204" pitchFamily="34" charset="0"/>
              </a:rPr>
              <a:t>X</a:t>
            </a:r>
            <a:endParaRPr lang="en-US">
              <a:latin typeface="Arial" panose="020B0604020202020204" pitchFamily="34" charset="0"/>
              <a:cs typeface="Arial" panose="020B0604020202020204" pitchFamily="34" charset="0"/>
            </a:endParaRPr>
          </a:p>
          <a:p>
            <a:pPr marL="171450" indent="-171450">
              <a:buChar char="•"/>
            </a:pPr>
            <a:r>
              <a:rPr lang="en-US" sz="1000">
                <a:latin typeface="Arial" panose="020B0604020202020204" pitchFamily="34" charset="0"/>
                <a:cs typeface="Arial" panose="020B0604020202020204" pitchFamily="34" charset="0"/>
              </a:rPr>
              <a:t>X</a:t>
            </a:r>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73F889D-0617-4332-98F1-C663D299CCA0}"/>
              </a:ext>
            </a:extLst>
          </p:cNvPr>
          <p:cNvSpPr/>
          <p:nvPr/>
        </p:nvSpPr>
        <p:spPr>
          <a:xfrm>
            <a:off x="620137" y="3808754"/>
            <a:ext cx="3189889" cy="1107996"/>
          </a:xfrm>
          <a:prstGeom prst="rect">
            <a:avLst/>
          </a:prstGeom>
          <a:ln>
            <a:noFill/>
          </a:ln>
        </p:spPr>
        <p:txBody>
          <a:bodyPr wrap="square" lIns="91440" tIns="45720" rIns="91440" bIns="45720" anchor="t">
            <a:spAutoFit/>
          </a:bodyPr>
          <a:lstStyle/>
          <a:p>
            <a:pPr>
              <a:spcBef>
                <a:spcPts val="300"/>
              </a:spcBef>
            </a:pPr>
            <a:r>
              <a:rPr lang="en-AU" sz="1600" b="1" dirty="0">
                <a:solidFill>
                  <a:srgbClr val="783875"/>
                </a:solidFill>
              </a:rPr>
              <a:t>The Questioning Maverick</a:t>
            </a:r>
            <a:endParaRPr lang="en-US" dirty="0">
              <a:solidFill>
                <a:srgbClr val="783875"/>
              </a:solidFill>
            </a:endParaRPr>
          </a:p>
          <a:p>
            <a:pPr>
              <a:spcBef>
                <a:spcPts val="300"/>
              </a:spcBef>
            </a:pPr>
            <a:endParaRPr lang="en-AU" sz="1200" b="1" dirty="0">
              <a:solidFill>
                <a:srgbClr val="7030A0"/>
              </a:solidFill>
            </a:endParaRPr>
          </a:p>
          <a:p>
            <a:pPr>
              <a:spcBef>
                <a:spcPts val="300"/>
              </a:spcBef>
            </a:pPr>
            <a:r>
              <a:rPr lang="en-AU" sz="1100" dirty="0">
                <a:latin typeface="Arial"/>
                <a:cs typeface="Arial"/>
              </a:rPr>
              <a:t>I like to think outside the box and explore</a:t>
            </a:r>
            <a:br>
              <a:rPr lang="en-AU" sz="1100" dirty="0">
                <a:latin typeface="Arial"/>
              </a:rPr>
            </a:br>
            <a:r>
              <a:rPr lang="en-AU" sz="1100" dirty="0">
                <a:latin typeface="Arial"/>
                <a:cs typeface="Arial"/>
              </a:rPr>
              <a:t>new ideas and concepts. You’ll know quickly what causes me frustration about today.</a:t>
            </a:r>
          </a:p>
        </p:txBody>
      </p:sp>
      <p:sp>
        <p:nvSpPr>
          <p:cNvPr id="29" name="Freeform 4845">
            <a:extLst>
              <a:ext uri="{FF2B5EF4-FFF2-40B4-BE49-F238E27FC236}">
                <a16:creationId xmlns:a16="http://schemas.microsoft.com/office/drawing/2014/main" id="{A41C8A4B-C04E-4F29-9291-DEB63608809E}"/>
              </a:ext>
              <a:ext uri="{C183D7F6-B498-43B3-948B-1728B52AA6E4}">
                <adec:decorative xmlns:adec="http://schemas.microsoft.com/office/drawing/2017/decorative" val="1"/>
              </a:ext>
            </a:extLst>
          </p:cNvPr>
          <p:cNvSpPr>
            <a:spLocks noEditPoints="1"/>
          </p:cNvSpPr>
          <p:nvPr/>
        </p:nvSpPr>
        <p:spPr bwMode="auto">
          <a:xfrm>
            <a:off x="3206867" y="3778104"/>
            <a:ext cx="729938" cy="701886"/>
          </a:xfrm>
          <a:custGeom>
            <a:avLst/>
            <a:gdLst>
              <a:gd name="T0" fmla="*/ 86 w 384"/>
              <a:gd name="T1" fmla="*/ 34 h 416"/>
              <a:gd name="T2" fmla="*/ 108 w 384"/>
              <a:gd name="T3" fmla="*/ 36 h 416"/>
              <a:gd name="T4" fmla="*/ 122 w 384"/>
              <a:gd name="T5" fmla="*/ 86 h 416"/>
              <a:gd name="T6" fmla="*/ 102 w 384"/>
              <a:gd name="T7" fmla="*/ 82 h 416"/>
              <a:gd name="T8" fmla="*/ 24 w 384"/>
              <a:gd name="T9" fmla="*/ 106 h 416"/>
              <a:gd name="T10" fmla="*/ 26 w 384"/>
              <a:gd name="T11" fmla="*/ 126 h 416"/>
              <a:gd name="T12" fmla="*/ 68 w 384"/>
              <a:gd name="T13" fmla="*/ 136 h 416"/>
              <a:gd name="T14" fmla="*/ 64 w 384"/>
              <a:gd name="T15" fmla="*/ 120 h 416"/>
              <a:gd name="T16" fmla="*/ 154 w 384"/>
              <a:gd name="T17" fmla="*/ 372 h 416"/>
              <a:gd name="T18" fmla="*/ 164 w 384"/>
              <a:gd name="T19" fmla="*/ 386 h 416"/>
              <a:gd name="T20" fmla="*/ 230 w 384"/>
              <a:gd name="T21" fmla="*/ 376 h 416"/>
              <a:gd name="T22" fmla="*/ 220 w 384"/>
              <a:gd name="T23" fmla="*/ 366 h 416"/>
              <a:gd name="T24" fmla="*/ 164 w 384"/>
              <a:gd name="T25" fmla="*/ 402 h 416"/>
              <a:gd name="T26" fmla="*/ 174 w 384"/>
              <a:gd name="T27" fmla="*/ 416 h 416"/>
              <a:gd name="T28" fmla="*/ 220 w 384"/>
              <a:gd name="T29" fmla="*/ 406 h 416"/>
              <a:gd name="T30" fmla="*/ 210 w 384"/>
              <a:gd name="T31" fmla="*/ 396 h 416"/>
              <a:gd name="T32" fmla="*/ 34 w 384"/>
              <a:gd name="T33" fmla="*/ 294 h 416"/>
              <a:gd name="T34" fmla="*/ 48 w 384"/>
              <a:gd name="T35" fmla="*/ 302 h 416"/>
              <a:gd name="T36" fmla="*/ 66 w 384"/>
              <a:gd name="T37" fmla="*/ 280 h 416"/>
              <a:gd name="T38" fmla="*/ 52 w 384"/>
              <a:gd name="T39" fmla="*/ 276 h 416"/>
              <a:gd name="T40" fmla="*/ 38 w 384"/>
              <a:gd name="T41" fmla="*/ 196 h 416"/>
              <a:gd name="T42" fmla="*/ 0 w 384"/>
              <a:gd name="T43" fmla="*/ 208 h 416"/>
              <a:gd name="T44" fmla="*/ 38 w 384"/>
              <a:gd name="T45" fmla="*/ 220 h 416"/>
              <a:gd name="T46" fmla="*/ 50 w 384"/>
              <a:gd name="T47" fmla="*/ 208 h 416"/>
              <a:gd name="T48" fmla="*/ 206 w 384"/>
              <a:gd name="T49" fmla="*/ 54 h 416"/>
              <a:gd name="T50" fmla="*/ 192 w 384"/>
              <a:gd name="T51" fmla="*/ 0 h 416"/>
              <a:gd name="T52" fmla="*/ 178 w 384"/>
              <a:gd name="T53" fmla="*/ 54 h 416"/>
              <a:gd name="T54" fmla="*/ 192 w 384"/>
              <a:gd name="T55" fmla="*/ 68 h 416"/>
              <a:gd name="T56" fmla="*/ 320 w 384"/>
              <a:gd name="T57" fmla="*/ 278 h 416"/>
              <a:gd name="T58" fmla="*/ 322 w 384"/>
              <a:gd name="T59" fmla="*/ 294 h 416"/>
              <a:gd name="T60" fmla="*/ 348 w 384"/>
              <a:gd name="T61" fmla="*/ 298 h 416"/>
              <a:gd name="T62" fmla="*/ 346 w 384"/>
              <a:gd name="T63" fmla="*/ 284 h 416"/>
              <a:gd name="T64" fmla="*/ 362 w 384"/>
              <a:gd name="T65" fmla="*/ 122 h 416"/>
              <a:gd name="T66" fmla="*/ 356 w 384"/>
              <a:gd name="T67" fmla="*/ 104 h 416"/>
              <a:gd name="T68" fmla="*/ 314 w 384"/>
              <a:gd name="T69" fmla="*/ 128 h 416"/>
              <a:gd name="T70" fmla="*/ 326 w 384"/>
              <a:gd name="T71" fmla="*/ 142 h 416"/>
              <a:gd name="T72" fmla="*/ 336 w 384"/>
              <a:gd name="T73" fmla="*/ 204 h 416"/>
              <a:gd name="T74" fmla="*/ 346 w 384"/>
              <a:gd name="T75" fmla="*/ 220 h 416"/>
              <a:gd name="T76" fmla="*/ 384 w 384"/>
              <a:gd name="T77" fmla="*/ 208 h 416"/>
              <a:gd name="T78" fmla="*/ 372 w 384"/>
              <a:gd name="T79" fmla="*/ 196 h 416"/>
              <a:gd name="T80" fmla="*/ 276 w 384"/>
              <a:gd name="T81" fmla="*/ 36 h 416"/>
              <a:gd name="T82" fmla="*/ 262 w 384"/>
              <a:gd name="T83" fmla="*/ 86 h 416"/>
              <a:gd name="T84" fmla="*/ 300 w 384"/>
              <a:gd name="T85" fmla="*/ 50 h 416"/>
              <a:gd name="T86" fmla="*/ 294 w 384"/>
              <a:gd name="T87" fmla="*/ 32 h 416"/>
              <a:gd name="T88" fmla="*/ 262 w 384"/>
              <a:gd name="T89" fmla="*/ 256 h 416"/>
              <a:gd name="T90" fmla="*/ 236 w 384"/>
              <a:gd name="T91" fmla="*/ 322 h 416"/>
              <a:gd name="T92" fmla="*/ 218 w 384"/>
              <a:gd name="T93" fmla="*/ 354 h 416"/>
              <a:gd name="T94" fmla="*/ 150 w 384"/>
              <a:gd name="T95" fmla="*/ 338 h 416"/>
              <a:gd name="T96" fmla="*/ 132 w 384"/>
              <a:gd name="T97" fmla="*/ 270 h 416"/>
              <a:gd name="T98" fmla="*/ 98 w 384"/>
              <a:gd name="T99" fmla="*/ 196 h 416"/>
              <a:gd name="T100" fmla="*/ 134 w 384"/>
              <a:gd name="T101" fmla="*/ 118 h 416"/>
              <a:gd name="T102" fmla="*/ 234 w 384"/>
              <a:gd name="T103" fmla="*/ 108 h 416"/>
              <a:gd name="T104" fmla="*/ 286 w 384"/>
              <a:gd name="T105" fmla="*/ 196 h 416"/>
              <a:gd name="T106" fmla="*/ 192 w 384"/>
              <a:gd name="T107" fmla="*/ 128 h 416"/>
              <a:gd name="T108" fmla="*/ 146 w 384"/>
              <a:gd name="T109" fmla="*/ 144 h 416"/>
              <a:gd name="T110" fmla="*/ 126 w 384"/>
              <a:gd name="T111" fmla="*/ 198 h 416"/>
              <a:gd name="T112" fmla="*/ 142 w 384"/>
              <a:gd name="T113" fmla="*/ 200 h 416"/>
              <a:gd name="T114" fmla="*/ 154 w 384"/>
              <a:gd name="T115" fmla="*/ 164 h 416"/>
              <a:gd name="T116" fmla="*/ 190 w 384"/>
              <a:gd name="T117" fmla="*/ 14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416">
                <a:moveTo>
                  <a:pt x="102" y="82"/>
                </a:moveTo>
                <a:lnTo>
                  <a:pt x="84" y="50"/>
                </a:lnTo>
                <a:lnTo>
                  <a:pt x="84" y="50"/>
                </a:lnTo>
                <a:lnTo>
                  <a:pt x="82" y="44"/>
                </a:lnTo>
                <a:lnTo>
                  <a:pt x="84" y="40"/>
                </a:lnTo>
                <a:lnTo>
                  <a:pt x="86" y="34"/>
                </a:lnTo>
                <a:lnTo>
                  <a:pt x="90" y="32"/>
                </a:lnTo>
                <a:lnTo>
                  <a:pt x="90" y="32"/>
                </a:lnTo>
                <a:lnTo>
                  <a:pt x="96" y="30"/>
                </a:lnTo>
                <a:lnTo>
                  <a:pt x="100" y="30"/>
                </a:lnTo>
                <a:lnTo>
                  <a:pt x="106" y="32"/>
                </a:lnTo>
                <a:lnTo>
                  <a:pt x="108" y="36"/>
                </a:lnTo>
                <a:lnTo>
                  <a:pt x="126" y="68"/>
                </a:lnTo>
                <a:lnTo>
                  <a:pt x="126" y="68"/>
                </a:lnTo>
                <a:lnTo>
                  <a:pt x="128" y="72"/>
                </a:lnTo>
                <a:lnTo>
                  <a:pt x="128" y="78"/>
                </a:lnTo>
                <a:lnTo>
                  <a:pt x="126" y="82"/>
                </a:lnTo>
                <a:lnTo>
                  <a:pt x="122" y="86"/>
                </a:lnTo>
                <a:lnTo>
                  <a:pt x="122" y="86"/>
                </a:lnTo>
                <a:lnTo>
                  <a:pt x="114" y="88"/>
                </a:lnTo>
                <a:lnTo>
                  <a:pt x="114" y="88"/>
                </a:lnTo>
                <a:lnTo>
                  <a:pt x="108" y="86"/>
                </a:lnTo>
                <a:lnTo>
                  <a:pt x="102" y="82"/>
                </a:lnTo>
                <a:lnTo>
                  <a:pt x="102" y="82"/>
                </a:lnTo>
                <a:close/>
                <a:moveTo>
                  <a:pt x="64" y="120"/>
                </a:moveTo>
                <a:lnTo>
                  <a:pt x="38" y="104"/>
                </a:lnTo>
                <a:lnTo>
                  <a:pt x="38" y="104"/>
                </a:lnTo>
                <a:lnTo>
                  <a:pt x="32" y="104"/>
                </a:lnTo>
                <a:lnTo>
                  <a:pt x="28" y="104"/>
                </a:lnTo>
                <a:lnTo>
                  <a:pt x="24" y="106"/>
                </a:lnTo>
                <a:lnTo>
                  <a:pt x="22" y="110"/>
                </a:lnTo>
                <a:lnTo>
                  <a:pt x="22" y="110"/>
                </a:lnTo>
                <a:lnTo>
                  <a:pt x="20" y="114"/>
                </a:lnTo>
                <a:lnTo>
                  <a:pt x="20" y="118"/>
                </a:lnTo>
                <a:lnTo>
                  <a:pt x="22" y="122"/>
                </a:lnTo>
                <a:lnTo>
                  <a:pt x="26" y="126"/>
                </a:lnTo>
                <a:lnTo>
                  <a:pt x="52" y="142"/>
                </a:lnTo>
                <a:lnTo>
                  <a:pt x="52" y="142"/>
                </a:lnTo>
                <a:lnTo>
                  <a:pt x="58" y="142"/>
                </a:lnTo>
                <a:lnTo>
                  <a:pt x="58" y="142"/>
                </a:lnTo>
                <a:lnTo>
                  <a:pt x="64" y="142"/>
                </a:lnTo>
                <a:lnTo>
                  <a:pt x="68" y="136"/>
                </a:lnTo>
                <a:lnTo>
                  <a:pt x="68" y="136"/>
                </a:lnTo>
                <a:lnTo>
                  <a:pt x="70" y="132"/>
                </a:lnTo>
                <a:lnTo>
                  <a:pt x="70" y="128"/>
                </a:lnTo>
                <a:lnTo>
                  <a:pt x="68" y="124"/>
                </a:lnTo>
                <a:lnTo>
                  <a:pt x="64" y="120"/>
                </a:lnTo>
                <a:lnTo>
                  <a:pt x="64" y="120"/>
                </a:lnTo>
                <a:close/>
                <a:moveTo>
                  <a:pt x="220" y="366"/>
                </a:moveTo>
                <a:lnTo>
                  <a:pt x="164" y="366"/>
                </a:lnTo>
                <a:lnTo>
                  <a:pt x="164" y="366"/>
                </a:lnTo>
                <a:lnTo>
                  <a:pt x="160" y="366"/>
                </a:lnTo>
                <a:lnTo>
                  <a:pt x="156" y="368"/>
                </a:lnTo>
                <a:lnTo>
                  <a:pt x="154" y="372"/>
                </a:lnTo>
                <a:lnTo>
                  <a:pt x="154" y="376"/>
                </a:lnTo>
                <a:lnTo>
                  <a:pt x="154" y="376"/>
                </a:lnTo>
                <a:lnTo>
                  <a:pt x="154" y="380"/>
                </a:lnTo>
                <a:lnTo>
                  <a:pt x="156" y="382"/>
                </a:lnTo>
                <a:lnTo>
                  <a:pt x="160" y="384"/>
                </a:lnTo>
                <a:lnTo>
                  <a:pt x="164" y="386"/>
                </a:lnTo>
                <a:lnTo>
                  <a:pt x="220" y="386"/>
                </a:lnTo>
                <a:lnTo>
                  <a:pt x="220" y="386"/>
                </a:lnTo>
                <a:lnTo>
                  <a:pt x="224" y="384"/>
                </a:lnTo>
                <a:lnTo>
                  <a:pt x="228" y="382"/>
                </a:lnTo>
                <a:lnTo>
                  <a:pt x="230" y="380"/>
                </a:lnTo>
                <a:lnTo>
                  <a:pt x="230" y="376"/>
                </a:lnTo>
                <a:lnTo>
                  <a:pt x="230" y="376"/>
                </a:lnTo>
                <a:lnTo>
                  <a:pt x="230" y="372"/>
                </a:lnTo>
                <a:lnTo>
                  <a:pt x="228" y="368"/>
                </a:lnTo>
                <a:lnTo>
                  <a:pt x="224" y="366"/>
                </a:lnTo>
                <a:lnTo>
                  <a:pt x="220" y="366"/>
                </a:lnTo>
                <a:lnTo>
                  <a:pt x="220" y="366"/>
                </a:lnTo>
                <a:close/>
                <a:moveTo>
                  <a:pt x="210" y="396"/>
                </a:moveTo>
                <a:lnTo>
                  <a:pt x="174" y="396"/>
                </a:lnTo>
                <a:lnTo>
                  <a:pt x="174" y="396"/>
                </a:lnTo>
                <a:lnTo>
                  <a:pt x="170" y="396"/>
                </a:lnTo>
                <a:lnTo>
                  <a:pt x="166" y="398"/>
                </a:lnTo>
                <a:lnTo>
                  <a:pt x="164" y="402"/>
                </a:lnTo>
                <a:lnTo>
                  <a:pt x="164" y="406"/>
                </a:lnTo>
                <a:lnTo>
                  <a:pt x="164" y="406"/>
                </a:lnTo>
                <a:lnTo>
                  <a:pt x="164" y="410"/>
                </a:lnTo>
                <a:lnTo>
                  <a:pt x="166" y="414"/>
                </a:lnTo>
                <a:lnTo>
                  <a:pt x="170" y="416"/>
                </a:lnTo>
                <a:lnTo>
                  <a:pt x="174" y="416"/>
                </a:lnTo>
                <a:lnTo>
                  <a:pt x="210" y="416"/>
                </a:lnTo>
                <a:lnTo>
                  <a:pt x="210" y="416"/>
                </a:lnTo>
                <a:lnTo>
                  <a:pt x="214" y="416"/>
                </a:lnTo>
                <a:lnTo>
                  <a:pt x="218" y="414"/>
                </a:lnTo>
                <a:lnTo>
                  <a:pt x="220" y="410"/>
                </a:lnTo>
                <a:lnTo>
                  <a:pt x="220" y="406"/>
                </a:lnTo>
                <a:lnTo>
                  <a:pt x="220" y="406"/>
                </a:lnTo>
                <a:lnTo>
                  <a:pt x="220" y="402"/>
                </a:lnTo>
                <a:lnTo>
                  <a:pt x="218" y="398"/>
                </a:lnTo>
                <a:lnTo>
                  <a:pt x="214" y="396"/>
                </a:lnTo>
                <a:lnTo>
                  <a:pt x="210" y="396"/>
                </a:lnTo>
                <a:lnTo>
                  <a:pt x="210" y="396"/>
                </a:lnTo>
                <a:close/>
                <a:moveTo>
                  <a:pt x="52" y="276"/>
                </a:moveTo>
                <a:lnTo>
                  <a:pt x="38" y="284"/>
                </a:lnTo>
                <a:lnTo>
                  <a:pt x="38" y="284"/>
                </a:lnTo>
                <a:lnTo>
                  <a:pt x="36" y="288"/>
                </a:lnTo>
                <a:lnTo>
                  <a:pt x="34" y="290"/>
                </a:lnTo>
                <a:lnTo>
                  <a:pt x="34" y="294"/>
                </a:lnTo>
                <a:lnTo>
                  <a:pt x="36" y="298"/>
                </a:lnTo>
                <a:lnTo>
                  <a:pt x="36" y="298"/>
                </a:lnTo>
                <a:lnTo>
                  <a:pt x="40" y="302"/>
                </a:lnTo>
                <a:lnTo>
                  <a:pt x="44" y="304"/>
                </a:lnTo>
                <a:lnTo>
                  <a:pt x="44" y="304"/>
                </a:lnTo>
                <a:lnTo>
                  <a:pt x="48" y="302"/>
                </a:lnTo>
                <a:lnTo>
                  <a:pt x="62" y="294"/>
                </a:lnTo>
                <a:lnTo>
                  <a:pt x="62" y="294"/>
                </a:lnTo>
                <a:lnTo>
                  <a:pt x="66" y="292"/>
                </a:lnTo>
                <a:lnTo>
                  <a:pt x="68" y="288"/>
                </a:lnTo>
                <a:lnTo>
                  <a:pt x="68" y="284"/>
                </a:lnTo>
                <a:lnTo>
                  <a:pt x="66" y="280"/>
                </a:lnTo>
                <a:lnTo>
                  <a:pt x="66" y="280"/>
                </a:lnTo>
                <a:lnTo>
                  <a:pt x="64" y="278"/>
                </a:lnTo>
                <a:lnTo>
                  <a:pt x="60" y="276"/>
                </a:lnTo>
                <a:lnTo>
                  <a:pt x="56" y="276"/>
                </a:lnTo>
                <a:lnTo>
                  <a:pt x="52" y="276"/>
                </a:lnTo>
                <a:lnTo>
                  <a:pt x="52" y="276"/>
                </a:lnTo>
                <a:close/>
                <a:moveTo>
                  <a:pt x="50" y="208"/>
                </a:moveTo>
                <a:lnTo>
                  <a:pt x="50" y="208"/>
                </a:lnTo>
                <a:lnTo>
                  <a:pt x="48" y="204"/>
                </a:lnTo>
                <a:lnTo>
                  <a:pt x="46" y="200"/>
                </a:lnTo>
                <a:lnTo>
                  <a:pt x="42" y="198"/>
                </a:lnTo>
                <a:lnTo>
                  <a:pt x="38" y="196"/>
                </a:lnTo>
                <a:lnTo>
                  <a:pt x="12" y="196"/>
                </a:lnTo>
                <a:lnTo>
                  <a:pt x="12" y="196"/>
                </a:lnTo>
                <a:lnTo>
                  <a:pt x="6" y="198"/>
                </a:lnTo>
                <a:lnTo>
                  <a:pt x="2" y="200"/>
                </a:lnTo>
                <a:lnTo>
                  <a:pt x="0" y="204"/>
                </a:lnTo>
                <a:lnTo>
                  <a:pt x="0" y="208"/>
                </a:lnTo>
                <a:lnTo>
                  <a:pt x="0" y="208"/>
                </a:lnTo>
                <a:lnTo>
                  <a:pt x="0" y="212"/>
                </a:lnTo>
                <a:lnTo>
                  <a:pt x="2" y="216"/>
                </a:lnTo>
                <a:lnTo>
                  <a:pt x="6" y="220"/>
                </a:lnTo>
                <a:lnTo>
                  <a:pt x="12" y="220"/>
                </a:lnTo>
                <a:lnTo>
                  <a:pt x="38" y="220"/>
                </a:lnTo>
                <a:lnTo>
                  <a:pt x="38" y="220"/>
                </a:lnTo>
                <a:lnTo>
                  <a:pt x="42" y="220"/>
                </a:lnTo>
                <a:lnTo>
                  <a:pt x="46" y="216"/>
                </a:lnTo>
                <a:lnTo>
                  <a:pt x="48" y="212"/>
                </a:lnTo>
                <a:lnTo>
                  <a:pt x="50" y="208"/>
                </a:lnTo>
                <a:lnTo>
                  <a:pt x="50" y="208"/>
                </a:lnTo>
                <a:close/>
                <a:moveTo>
                  <a:pt x="192" y="68"/>
                </a:moveTo>
                <a:lnTo>
                  <a:pt x="192" y="68"/>
                </a:lnTo>
                <a:lnTo>
                  <a:pt x="198" y="66"/>
                </a:lnTo>
                <a:lnTo>
                  <a:pt x="202" y="64"/>
                </a:lnTo>
                <a:lnTo>
                  <a:pt x="204" y="58"/>
                </a:lnTo>
                <a:lnTo>
                  <a:pt x="206" y="54"/>
                </a:lnTo>
                <a:lnTo>
                  <a:pt x="206" y="14"/>
                </a:lnTo>
                <a:lnTo>
                  <a:pt x="206" y="14"/>
                </a:lnTo>
                <a:lnTo>
                  <a:pt x="204" y="8"/>
                </a:lnTo>
                <a:lnTo>
                  <a:pt x="202" y="4"/>
                </a:lnTo>
                <a:lnTo>
                  <a:pt x="198" y="0"/>
                </a:lnTo>
                <a:lnTo>
                  <a:pt x="192" y="0"/>
                </a:lnTo>
                <a:lnTo>
                  <a:pt x="192" y="0"/>
                </a:lnTo>
                <a:lnTo>
                  <a:pt x="186" y="0"/>
                </a:lnTo>
                <a:lnTo>
                  <a:pt x="182" y="4"/>
                </a:lnTo>
                <a:lnTo>
                  <a:pt x="180" y="8"/>
                </a:lnTo>
                <a:lnTo>
                  <a:pt x="178" y="14"/>
                </a:lnTo>
                <a:lnTo>
                  <a:pt x="178" y="54"/>
                </a:lnTo>
                <a:lnTo>
                  <a:pt x="178" y="54"/>
                </a:lnTo>
                <a:lnTo>
                  <a:pt x="180" y="58"/>
                </a:lnTo>
                <a:lnTo>
                  <a:pt x="182" y="64"/>
                </a:lnTo>
                <a:lnTo>
                  <a:pt x="186" y="66"/>
                </a:lnTo>
                <a:lnTo>
                  <a:pt x="192" y="68"/>
                </a:lnTo>
                <a:lnTo>
                  <a:pt x="192" y="68"/>
                </a:lnTo>
                <a:close/>
                <a:moveTo>
                  <a:pt x="346" y="284"/>
                </a:moveTo>
                <a:lnTo>
                  <a:pt x="332" y="276"/>
                </a:lnTo>
                <a:lnTo>
                  <a:pt x="332" y="276"/>
                </a:lnTo>
                <a:lnTo>
                  <a:pt x="328" y="276"/>
                </a:lnTo>
                <a:lnTo>
                  <a:pt x="324" y="276"/>
                </a:lnTo>
                <a:lnTo>
                  <a:pt x="320" y="278"/>
                </a:lnTo>
                <a:lnTo>
                  <a:pt x="318" y="280"/>
                </a:lnTo>
                <a:lnTo>
                  <a:pt x="318" y="280"/>
                </a:lnTo>
                <a:lnTo>
                  <a:pt x="316" y="284"/>
                </a:lnTo>
                <a:lnTo>
                  <a:pt x="316" y="288"/>
                </a:lnTo>
                <a:lnTo>
                  <a:pt x="318" y="292"/>
                </a:lnTo>
                <a:lnTo>
                  <a:pt x="322" y="294"/>
                </a:lnTo>
                <a:lnTo>
                  <a:pt x="336" y="302"/>
                </a:lnTo>
                <a:lnTo>
                  <a:pt x="336" y="302"/>
                </a:lnTo>
                <a:lnTo>
                  <a:pt x="340" y="304"/>
                </a:lnTo>
                <a:lnTo>
                  <a:pt x="340" y="304"/>
                </a:lnTo>
                <a:lnTo>
                  <a:pt x="344" y="302"/>
                </a:lnTo>
                <a:lnTo>
                  <a:pt x="348" y="298"/>
                </a:lnTo>
                <a:lnTo>
                  <a:pt x="348" y="298"/>
                </a:lnTo>
                <a:lnTo>
                  <a:pt x="350" y="294"/>
                </a:lnTo>
                <a:lnTo>
                  <a:pt x="350" y="290"/>
                </a:lnTo>
                <a:lnTo>
                  <a:pt x="348" y="288"/>
                </a:lnTo>
                <a:lnTo>
                  <a:pt x="346" y="284"/>
                </a:lnTo>
                <a:lnTo>
                  <a:pt x="346" y="284"/>
                </a:lnTo>
                <a:close/>
                <a:moveTo>
                  <a:pt x="326" y="142"/>
                </a:moveTo>
                <a:lnTo>
                  <a:pt x="326" y="142"/>
                </a:lnTo>
                <a:lnTo>
                  <a:pt x="332" y="142"/>
                </a:lnTo>
                <a:lnTo>
                  <a:pt x="358" y="126"/>
                </a:lnTo>
                <a:lnTo>
                  <a:pt x="358" y="126"/>
                </a:lnTo>
                <a:lnTo>
                  <a:pt x="362" y="122"/>
                </a:lnTo>
                <a:lnTo>
                  <a:pt x="364" y="118"/>
                </a:lnTo>
                <a:lnTo>
                  <a:pt x="364" y="114"/>
                </a:lnTo>
                <a:lnTo>
                  <a:pt x="362" y="110"/>
                </a:lnTo>
                <a:lnTo>
                  <a:pt x="362" y="110"/>
                </a:lnTo>
                <a:lnTo>
                  <a:pt x="360" y="106"/>
                </a:lnTo>
                <a:lnTo>
                  <a:pt x="356" y="104"/>
                </a:lnTo>
                <a:lnTo>
                  <a:pt x="352" y="104"/>
                </a:lnTo>
                <a:lnTo>
                  <a:pt x="346" y="104"/>
                </a:lnTo>
                <a:lnTo>
                  <a:pt x="320" y="120"/>
                </a:lnTo>
                <a:lnTo>
                  <a:pt x="320" y="120"/>
                </a:lnTo>
                <a:lnTo>
                  <a:pt x="316" y="124"/>
                </a:lnTo>
                <a:lnTo>
                  <a:pt x="314" y="128"/>
                </a:lnTo>
                <a:lnTo>
                  <a:pt x="314" y="132"/>
                </a:lnTo>
                <a:lnTo>
                  <a:pt x="316" y="136"/>
                </a:lnTo>
                <a:lnTo>
                  <a:pt x="316" y="136"/>
                </a:lnTo>
                <a:lnTo>
                  <a:pt x="320" y="142"/>
                </a:lnTo>
                <a:lnTo>
                  <a:pt x="326" y="142"/>
                </a:lnTo>
                <a:lnTo>
                  <a:pt x="326" y="142"/>
                </a:lnTo>
                <a:close/>
                <a:moveTo>
                  <a:pt x="372" y="196"/>
                </a:moveTo>
                <a:lnTo>
                  <a:pt x="346" y="196"/>
                </a:lnTo>
                <a:lnTo>
                  <a:pt x="346" y="196"/>
                </a:lnTo>
                <a:lnTo>
                  <a:pt x="342" y="198"/>
                </a:lnTo>
                <a:lnTo>
                  <a:pt x="338" y="200"/>
                </a:lnTo>
                <a:lnTo>
                  <a:pt x="336" y="204"/>
                </a:lnTo>
                <a:lnTo>
                  <a:pt x="334" y="208"/>
                </a:lnTo>
                <a:lnTo>
                  <a:pt x="334" y="208"/>
                </a:lnTo>
                <a:lnTo>
                  <a:pt x="336" y="212"/>
                </a:lnTo>
                <a:lnTo>
                  <a:pt x="338" y="216"/>
                </a:lnTo>
                <a:lnTo>
                  <a:pt x="342" y="220"/>
                </a:lnTo>
                <a:lnTo>
                  <a:pt x="346" y="220"/>
                </a:lnTo>
                <a:lnTo>
                  <a:pt x="372" y="220"/>
                </a:lnTo>
                <a:lnTo>
                  <a:pt x="372" y="220"/>
                </a:lnTo>
                <a:lnTo>
                  <a:pt x="378" y="220"/>
                </a:lnTo>
                <a:lnTo>
                  <a:pt x="382" y="216"/>
                </a:lnTo>
                <a:lnTo>
                  <a:pt x="384" y="212"/>
                </a:lnTo>
                <a:lnTo>
                  <a:pt x="384" y="208"/>
                </a:lnTo>
                <a:lnTo>
                  <a:pt x="384" y="208"/>
                </a:lnTo>
                <a:lnTo>
                  <a:pt x="384" y="204"/>
                </a:lnTo>
                <a:lnTo>
                  <a:pt x="382" y="200"/>
                </a:lnTo>
                <a:lnTo>
                  <a:pt x="378" y="198"/>
                </a:lnTo>
                <a:lnTo>
                  <a:pt x="372" y="196"/>
                </a:lnTo>
                <a:lnTo>
                  <a:pt x="372" y="196"/>
                </a:lnTo>
                <a:close/>
                <a:moveTo>
                  <a:pt x="294" y="32"/>
                </a:moveTo>
                <a:lnTo>
                  <a:pt x="294" y="32"/>
                </a:lnTo>
                <a:lnTo>
                  <a:pt x="288" y="30"/>
                </a:lnTo>
                <a:lnTo>
                  <a:pt x="284" y="30"/>
                </a:lnTo>
                <a:lnTo>
                  <a:pt x="278" y="32"/>
                </a:lnTo>
                <a:lnTo>
                  <a:pt x="276" y="36"/>
                </a:lnTo>
                <a:lnTo>
                  <a:pt x="258" y="68"/>
                </a:lnTo>
                <a:lnTo>
                  <a:pt x="258" y="68"/>
                </a:lnTo>
                <a:lnTo>
                  <a:pt x="256" y="72"/>
                </a:lnTo>
                <a:lnTo>
                  <a:pt x="256" y="78"/>
                </a:lnTo>
                <a:lnTo>
                  <a:pt x="258" y="82"/>
                </a:lnTo>
                <a:lnTo>
                  <a:pt x="262" y="86"/>
                </a:lnTo>
                <a:lnTo>
                  <a:pt x="262" y="86"/>
                </a:lnTo>
                <a:lnTo>
                  <a:pt x="270" y="88"/>
                </a:lnTo>
                <a:lnTo>
                  <a:pt x="270" y="88"/>
                </a:lnTo>
                <a:lnTo>
                  <a:pt x="276" y="86"/>
                </a:lnTo>
                <a:lnTo>
                  <a:pt x="282" y="82"/>
                </a:lnTo>
                <a:lnTo>
                  <a:pt x="300" y="50"/>
                </a:lnTo>
                <a:lnTo>
                  <a:pt x="300" y="50"/>
                </a:lnTo>
                <a:lnTo>
                  <a:pt x="302" y="44"/>
                </a:lnTo>
                <a:lnTo>
                  <a:pt x="300" y="40"/>
                </a:lnTo>
                <a:lnTo>
                  <a:pt x="298" y="34"/>
                </a:lnTo>
                <a:lnTo>
                  <a:pt x="294" y="32"/>
                </a:lnTo>
                <a:lnTo>
                  <a:pt x="294" y="32"/>
                </a:lnTo>
                <a:close/>
                <a:moveTo>
                  <a:pt x="286" y="196"/>
                </a:moveTo>
                <a:lnTo>
                  <a:pt x="286" y="196"/>
                </a:lnTo>
                <a:lnTo>
                  <a:pt x="284" y="216"/>
                </a:lnTo>
                <a:lnTo>
                  <a:pt x="278" y="232"/>
                </a:lnTo>
                <a:lnTo>
                  <a:pt x="272" y="244"/>
                </a:lnTo>
                <a:lnTo>
                  <a:pt x="262" y="256"/>
                </a:lnTo>
                <a:lnTo>
                  <a:pt x="262" y="256"/>
                </a:lnTo>
                <a:lnTo>
                  <a:pt x="252" y="270"/>
                </a:lnTo>
                <a:lnTo>
                  <a:pt x="244" y="288"/>
                </a:lnTo>
                <a:lnTo>
                  <a:pt x="240" y="298"/>
                </a:lnTo>
                <a:lnTo>
                  <a:pt x="238" y="310"/>
                </a:lnTo>
                <a:lnTo>
                  <a:pt x="236" y="322"/>
                </a:lnTo>
                <a:lnTo>
                  <a:pt x="234" y="338"/>
                </a:lnTo>
                <a:lnTo>
                  <a:pt x="234" y="338"/>
                </a:lnTo>
                <a:lnTo>
                  <a:pt x="232" y="344"/>
                </a:lnTo>
                <a:lnTo>
                  <a:pt x="230" y="350"/>
                </a:lnTo>
                <a:lnTo>
                  <a:pt x="224" y="354"/>
                </a:lnTo>
                <a:lnTo>
                  <a:pt x="218" y="354"/>
                </a:lnTo>
                <a:lnTo>
                  <a:pt x="166" y="354"/>
                </a:lnTo>
                <a:lnTo>
                  <a:pt x="166" y="354"/>
                </a:lnTo>
                <a:lnTo>
                  <a:pt x="160" y="354"/>
                </a:lnTo>
                <a:lnTo>
                  <a:pt x="154" y="350"/>
                </a:lnTo>
                <a:lnTo>
                  <a:pt x="152" y="344"/>
                </a:lnTo>
                <a:lnTo>
                  <a:pt x="150" y="338"/>
                </a:lnTo>
                <a:lnTo>
                  <a:pt x="150" y="338"/>
                </a:lnTo>
                <a:lnTo>
                  <a:pt x="148" y="322"/>
                </a:lnTo>
                <a:lnTo>
                  <a:pt x="146" y="310"/>
                </a:lnTo>
                <a:lnTo>
                  <a:pt x="144" y="298"/>
                </a:lnTo>
                <a:lnTo>
                  <a:pt x="140" y="288"/>
                </a:lnTo>
                <a:lnTo>
                  <a:pt x="132" y="270"/>
                </a:lnTo>
                <a:lnTo>
                  <a:pt x="122" y="256"/>
                </a:lnTo>
                <a:lnTo>
                  <a:pt x="122" y="256"/>
                </a:lnTo>
                <a:lnTo>
                  <a:pt x="112" y="244"/>
                </a:lnTo>
                <a:lnTo>
                  <a:pt x="106" y="232"/>
                </a:lnTo>
                <a:lnTo>
                  <a:pt x="100" y="216"/>
                </a:lnTo>
                <a:lnTo>
                  <a:pt x="98" y="196"/>
                </a:lnTo>
                <a:lnTo>
                  <a:pt x="98" y="196"/>
                </a:lnTo>
                <a:lnTo>
                  <a:pt x="100" y="178"/>
                </a:lnTo>
                <a:lnTo>
                  <a:pt x="104" y="160"/>
                </a:lnTo>
                <a:lnTo>
                  <a:pt x="110" y="144"/>
                </a:lnTo>
                <a:lnTo>
                  <a:pt x="120" y="130"/>
                </a:lnTo>
                <a:lnTo>
                  <a:pt x="134" y="118"/>
                </a:lnTo>
                <a:lnTo>
                  <a:pt x="150" y="108"/>
                </a:lnTo>
                <a:lnTo>
                  <a:pt x="170" y="102"/>
                </a:lnTo>
                <a:lnTo>
                  <a:pt x="192" y="98"/>
                </a:lnTo>
                <a:lnTo>
                  <a:pt x="192" y="98"/>
                </a:lnTo>
                <a:lnTo>
                  <a:pt x="214" y="102"/>
                </a:lnTo>
                <a:lnTo>
                  <a:pt x="234" y="108"/>
                </a:lnTo>
                <a:lnTo>
                  <a:pt x="250" y="118"/>
                </a:lnTo>
                <a:lnTo>
                  <a:pt x="264" y="130"/>
                </a:lnTo>
                <a:lnTo>
                  <a:pt x="274" y="144"/>
                </a:lnTo>
                <a:lnTo>
                  <a:pt x="280" y="160"/>
                </a:lnTo>
                <a:lnTo>
                  <a:pt x="284" y="178"/>
                </a:lnTo>
                <a:lnTo>
                  <a:pt x="286" y="196"/>
                </a:lnTo>
                <a:lnTo>
                  <a:pt x="286" y="196"/>
                </a:lnTo>
                <a:close/>
                <a:moveTo>
                  <a:pt x="200" y="138"/>
                </a:moveTo>
                <a:lnTo>
                  <a:pt x="200" y="138"/>
                </a:lnTo>
                <a:lnTo>
                  <a:pt x="198" y="134"/>
                </a:lnTo>
                <a:lnTo>
                  <a:pt x="196" y="130"/>
                </a:lnTo>
                <a:lnTo>
                  <a:pt x="192" y="128"/>
                </a:lnTo>
                <a:lnTo>
                  <a:pt x="190" y="128"/>
                </a:lnTo>
                <a:lnTo>
                  <a:pt x="190" y="128"/>
                </a:lnTo>
                <a:lnTo>
                  <a:pt x="178" y="128"/>
                </a:lnTo>
                <a:lnTo>
                  <a:pt x="166" y="132"/>
                </a:lnTo>
                <a:lnTo>
                  <a:pt x="156" y="136"/>
                </a:lnTo>
                <a:lnTo>
                  <a:pt x="146" y="144"/>
                </a:lnTo>
                <a:lnTo>
                  <a:pt x="136" y="154"/>
                </a:lnTo>
                <a:lnTo>
                  <a:pt x="130" y="164"/>
                </a:lnTo>
                <a:lnTo>
                  <a:pt x="126" y="178"/>
                </a:lnTo>
                <a:lnTo>
                  <a:pt x="124" y="194"/>
                </a:lnTo>
                <a:lnTo>
                  <a:pt x="124" y="194"/>
                </a:lnTo>
                <a:lnTo>
                  <a:pt x="126" y="198"/>
                </a:lnTo>
                <a:lnTo>
                  <a:pt x="128" y="200"/>
                </a:lnTo>
                <a:lnTo>
                  <a:pt x="130" y="204"/>
                </a:lnTo>
                <a:lnTo>
                  <a:pt x="134" y="204"/>
                </a:lnTo>
                <a:lnTo>
                  <a:pt x="134" y="204"/>
                </a:lnTo>
                <a:lnTo>
                  <a:pt x="138" y="204"/>
                </a:lnTo>
                <a:lnTo>
                  <a:pt x="142" y="200"/>
                </a:lnTo>
                <a:lnTo>
                  <a:pt x="144" y="198"/>
                </a:lnTo>
                <a:lnTo>
                  <a:pt x="144" y="194"/>
                </a:lnTo>
                <a:lnTo>
                  <a:pt x="144" y="194"/>
                </a:lnTo>
                <a:lnTo>
                  <a:pt x="146" y="182"/>
                </a:lnTo>
                <a:lnTo>
                  <a:pt x="148" y="172"/>
                </a:lnTo>
                <a:lnTo>
                  <a:pt x="154" y="164"/>
                </a:lnTo>
                <a:lnTo>
                  <a:pt x="160" y="158"/>
                </a:lnTo>
                <a:lnTo>
                  <a:pt x="166" y="154"/>
                </a:lnTo>
                <a:lnTo>
                  <a:pt x="174" y="150"/>
                </a:lnTo>
                <a:lnTo>
                  <a:pt x="182" y="148"/>
                </a:lnTo>
                <a:lnTo>
                  <a:pt x="190" y="148"/>
                </a:lnTo>
                <a:lnTo>
                  <a:pt x="190" y="148"/>
                </a:lnTo>
                <a:lnTo>
                  <a:pt x="192" y="148"/>
                </a:lnTo>
                <a:lnTo>
                  <a:pt x="196" y="144"/>
                </a:lnTo>
                <a:lnTo>
                  <a:pt x="198" y="142"/>
                </a:lnTo>
                <a:lnTo>
                  <a:pt x="200" y="138"/>
                </a:lnTo>
                <a:lnTo>
                  <a:pt x="200" y="138"/>
                </a:lnTo>
                <a:close/>
              </a:path>
            </a:pathLst>
          </a:custGeom>
          <a:solidFill>
            <a:srgbClr val="00A88F"/>
          </a:solidFill>
          <a:ln>
            <a:solidFill>
              <a:srgbClr val="E4FCFB"/>
            </a:solidFill>
          </a:ln>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B5729E5-5F3D-4363-BF1C-6DC859DB6EC1}"/>
              </a:ext>
            </a:extLst>
          </p:cNvPr>
          <p:cNvSpPr txBox="1"/>
          <p:nvPr/>
        </p:nvSpPr>
        <p:spPr>
          <a:xfrm>
            <a:off x="651641" y="4920423"/>
            <a:ext cx="3189889" cy="98488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783875"/>
                </a:solidFill>
                <a:latin typeface="Arial" panose="020B0604020202020204" pitchFamily="34" charset="0"/>
                <a:cs typeface="Arial" panose="020B0604020202020204" pitchFamily="34" charset="0"/>
              </a:rPr>
              <a:t>QUESTIONS ON MY MIND:</a:t>
            </a:r>
            <a:br>
              <a:rPr lang="en-US" sz="1000" b="1" dirty="0">
                <a:solidFill>
                  <a:srgbClr val="783875"/>
                </a:solidFill>
                <a:latin typeface="Arial" panose="020B0604020202020204" pitchFamily="34" charset="0"/>
                <a:cs typeface="Arial" panose="020B0604020202020204" pitchFamily="34" charset="0"/>
              </a:rPr>
            </a:br>
            <a:endParaRPr lang="en-US" b="1" dirty="0">
              <a:solidFill>
                <a:srgbClr val="783875"/>
              </a:solidFill>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166575D-30C3-4241-B8E8-2825FCA1D9F8}"/>
              </a:ext>
            </a:extLst>
          </p:cNvPr>
          <p:cNvSpPr/>
          <p:nvPr/>
        </p:nvSpPr>
        <p:spPr>
          <a:xfrm>
            <a:off x="4323408" y="3744697"/>
            <a:ext cx="3378200" cy="1277273"/>
          </a:xfrm>
          <a:prstGeom prst="rect">
            <a:avLst/>
          </a:prstGeom>
          <a:ln>
            <a:noFill/>
          </a:ln>
        </p:spPr>
        <p:txBody>
          <a:bodyPr wrap="square" anchor="t">
            <a:spAutoFit/>
          </a:bodyPr>
          <a:lstStyle/>
          <a:p>
            <a:pPr marL="88900">
              <a:spcBef>
                <a:spcPts val="300"/>
              </a:spcBef>
            </a:pPr>
            <a:r>
              <a:rPr lang="en-AU" sz="1600" b="1" dirty="0">
                <a:solidFill>
                  <a:srgbClr val="783875"/>
                </a:solidFill>
                <a:latin typeface="Arial" panose="020B0604020202020204" pitchFamily="34" charset="0"/>
                <a:cs typeface="Arial" panose="020B0604020202020204" pitchFamily="34" charset="0"/>
              </a:rPr>
              <a:t>The Racer</a:t>
            </a:r>
            <a:endParaRPr lang="en-US" dirty="0">
              <a:solidFill>
                <a:srgbClr val="783875"/>
              </a:solidFill>
              <a:latin typeface="Arial" panose="020B0604020202020204" pitchFamily="34" charset="0"/>
              <a:cs typeface="Arial" panose="020B0604020202020204" pitchFamily="34" charset="0"/>
            </a:endParaRPr>
          </a:p>
          <a:p>
            <a:pPr marL="88900">
              <a:spcBef>
                <a:spcPts val="300"/>
              </a:spcBef>
            </a:pPr>
            <a:endParaRPr lang="en-AU" sz="1200" b="1" dirty="0">
              <a:solidFill>
                <a:srgbClr val="7030A0"/>
              </a:solidFill>
              <a:latin typeface="Arial" panose="020B0604020202020204" pitchFamily="34" charset="0"/>
              <a:cs typeface="Arial" panose="020B0604020202020204" pitchFamily="34" charset="0"/>
            </a:endParaRPr>
          </a:p>
          <a:p>
            <a:pPr marL="88900">
              <a:spcBef>
                <a:spcPts val="300"/>
              </a:spcBef>
            </a:pPr>
            <a:r>
              <a:rPr lang="en-AU" sz="1100" dirty="0">
                <a:latin typeface="Arial" panose="020B0604020202020204" pitchFamily="34" charset="0"/>
                <a:cs typeface="Arial" panose="020B0604020202020204" pitchFamily="34" charset="0"/>
              </a:rPr>
              <a:t>My focus is on ‘getting it done’. I’m</a:t>
            </a:r>
            <a:br>
              <a:rPr lang="en-US" sz="1100"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often balancing multiple challenges at the same time, and generally think I’m doing a great job of that. Detail is not my friend.</a:t>
            </a:r>
          </a:p>
        </p:txBody>
      </p:sp>
      <p:grpSp>
        <p:nvGrpSpPr>
          <p:cNvPr id="30" name="Group 29">
            <a:extLst>
              <a:ext uri="{FF2B5EF4-FFF2-40B4-BE49-F238E27FC236}">
                <a16:creationId xmlns:a16="http://schemas.microsoft.com/office/drawing/2014/main" id="{493976EE-3453-4CD7-9C36-A54164D791F1}"/>
              </a:ext>
              <a:ext uri="{C183D7F6-B498-43B3-948B-1728B52AA6E4}">
                <adec:decorative xmlns:adec="http://schemas.microsoft.com/office/drawing/2017/decorative" val="1"/>
              </a:ext>
            </a:extLst>
          </p:cNvPr>
          <p:cNvGrpSpPr/>
          <p:nvPr/>
        </p:nvGrpSpPr>
        <p:grpSpPr>
          <a:xfrm>
            <a:off x="6869411" y="3744697"/>
            <a:ext cx="429732" cy="641730"/>
            <a:chOff x="18175174" y="7129101"/>
            <a:chExt cx="358943" cy="574306"/>
          </a:xfrm>
          <a:solidFill>
            <a:srgbClr val="00A88F"/>
          </a:solidFill>
        </p:grpSpPr>
        <p:sp>
          <p:nvSpPr>
            <p:cNvPr id="31" name="Freeform 93">
              <a:extLst>
                <a:ext uri="{FF2B5EF4-FFF2-40B4-BE49-F238E27FC236}">
                  <a16:creationId xmlns:a16="http://schemas.microsoft.com/office/drawing/2014/main" id="{97DF4675-7436-4E09-9CC0-7BCC97575F3C}"/>
                </a:ext>
              </a:extLst>
            </p:cNvPr>
            <p:cNvSpPr>
              <a:spLocks noEditPoints="1"/>
            </p:cNvSpPr>
            <p:nvPr/>
          </p:nvSpPr>
          <p:spPr bwMode="auto">
            <a:xfrm>
              <a:off x="18175174" y="7129101"/>
              <a:ext cx="358943" cy="574306"/>
            </a:xfrm>
            <a:custGeom>
              <a:avLst/>
              <a:gdLst>
                <a:gd name="T0" fmla="*/ 73 w 340"/>
                <a:gd name="T1" fmla="*/ 333 h 544"/>
                <a:gd name="T2" fmla="*/ 73 w 340"/>
                <a:gd name="T3" fmla="*/ 333 h 544"/>
                <a:gd name="T4" fmla="*/ 132 w 340"/>
                <a:gd name="T5" fmla="*/ 280 h 544"/>
                <a:gd name="T6" fmla="*/ 136 w 340"/>
                <a:gd name="T7" fmla="*/ 272 h 544"/>
                <a:gd name="T8" fmla="*/ 132 w 340"/>
                <a:gd name="T9" fmla="*/ 263 h 544"/>
                <a:gd name="T10" fmla="*/ 73 w 340"/>
                <a:gd name="T11" fmla="*/ 211 h 544"/>
                <a:gd name="T12" fmla="*/ 46 w 340"/>
                <a:gd name="T13" fmla="*/ 151 h 544"/>
                <a:gd name="T14" fmla="*/ 46 w 340"/>
                <a:gd name="T15" fmla="*/ 68 h 544"/>
                <a:gd name="T16" fmla="*/ 295 w 340"/>
                <a:gd name="T17" fmla="*/ 68 h 544"/>
                <a:gd name="T18" fmla="*/ 295 w 340"/>
                <a:gd name="T19" fmla="*/ 151 h 544"/>
                <a:gd name="T20" fmla="*/ 268 w 340"/>
                <a:gd name="T21" fmla="*/ 211 h 544"/>
                <a:gd name="T22" fmla="*/ 208 w 340"/>
                <a:gd name="T23" fmla="*/ 263 h 544"/>
                <a:gd name="T24" fmla="*/ 204 w 340"/>
                <a:gd name="T25" fmla="*/ 272 h 544"/>
                <a:gd name="T26" fmla="*/ 208 w 340"/>
                <a:gd name="T27" fmla="*/ 280 h 544"/>
                <a:gd name="T28" fmla="*/ 268 w 340"/>
                <a:gd name="T29" fmla="*/ 333 h 544"/>
                <a:gd name="T30" fmla="*/ 295 w 340"/>
                <a:gd name="T31" fmla="*/ 392 h 544"/>
                <a:gd name="T32" fmla="*/ 295 w 340"/>
                <a:gd name="T33" fmla="*/ 476 h 544"/>
                <a:gd name="T34" fmla="*/ 46 w 340"/>
                <a:gd name="T35" fmla="*/ 476 h 544"/>
                <a:gd name="T36" fmla="*/ 46 w 340"/>
                <a:gd name="T37" fmla="*/ 392 h 544"/>
                <a:gd name="T38" fmla="*/ 73 w 340"/>
                <a:gd name="T39" fmla="*/ 333 h 544"/>
                <a:gd name="T40" fmla="*/ 318 w 340"/>
                <a:gd name="T41" fmla="*/ 478 h 544"/>
                <a:gd name="T42" fmla="*/ 318 w 340"/>
                <a:gd name="T43" fmla="*/ 478 h 544"/>
                <a:gd name="T44" fmla="*/ 318 w 340"/>
                <a:gd name="T45" fmla="*/ 392 h 544"/>
                <a:gd name="T46" fmla="*/ 283 w 340"/>
                <a:gd name="T47" fmla="*/ 315 h 544"/>
                <a:gd name="T48" fmla="*/ 233 w 340"/>
                <a:gd name="T49" fmla="*/ 272 h 544"/>
                <a:gd name="T50" fmla="*/ 283 w 340"/>
                <a:gd name="T51" fmla="*/ 228 h 544"/>
                <a:gd name="T52" fmla="*/ 318 w 340"/>
                <a:gd name="T53" fmla="*/ 151 h 544"/>
                <a:gd name="T54" fmla="*/ 318 w 340"/>
                <a:gd name="T55" fmla="*/ 66 h 544"/>
                <a:gd name="T56" fmla="*/ 340 w 340"/>
                <a:gd name="T57" fmla="*/ 34 h 544"/>
                <a:gd name="T58" fmla="*/ 306 w 340"/>
                <a:gd name="T59" fmla="*/ 0 h 544"/>
                <a:gd name="T60" fmla="*/ 34 w 340"/>
                <a:gd name="T61" fmla="*/ 0 h 544"/>
                <a:gd name="T62" fmla="*/ 0 w 340"/>
                <a:gd name="T63" fmla="*/ 34 h 544"/>
                <a:gd name="T64" fmla="*/ 23 w 340"/>
                <a:gd name="T65" fmla="*/ 66 h 544"/>
                <a:gd name="T66" fmla="*/ 23 w 340"/>
                <a:gd name="T67" fmla="*/ 151 h 544"/>
                <a:gd name="T68" fmla="*/ 58 w 340"/>
                <a:gd name="T69" fmla="*/ 228 h 544"/>
                <a:gd name="T70" fmla="*/ 108 w 340"/>
                <a:gd name="T71" fmla="*/ 272 h 544"/>
                <a:gd name="T72" fmla="*/ 58 w 340"/>
                <a:gd name="T73" fmla="*/ 315 h 544"/>
                <a:gd name="T74" fmla="*/ 23 w 340"/>
                <a:gd name="T75" fmla="*/ 392 h 544"/>
                <a:gd name="T76" fmla="*/ 23 w 340"/>
                <a:gd name="T77" fmla="*/ 478 h 544"/>
                <a:gd name="T78" fmla="*/ 0 w 340"/>
                <a:gd name="T79" fmla="*/ 510 h 544"/>
                <a:gd name="T80" fmla="*/ 34 w 340"/>
                <a:gd name="T81" fmla="*/ 544 h 544"/>
                <a:gd name="T82" fmla="*/ 306 w 340"/>
                <a:gd name="T83" fmla="*/ 544 h 544"/>
                <a:gd name="T84" fmla="*/ 340 w 340"/>
                <a:gd name="T85" fmla="*/ 510 h 544"/>
                <a:gd name="T86" fmla="*/ 318 w 340"/>
                <a:gd name="T87" fmla="*/ 478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0" h="544">
                  <a:moveTo>
                    <a:pt x="73" y="333"/>
                  </a:moveTo>
                  <a:lnTo>
                    <a:pt x="73" y="333"/>
                  </a:lnTo>
                  <a:lnTo>
                    <a:pt x="132" y="280"/>
                  </a:lnTo>
                  <a:cubicBezTo>
                    <a:pt x="135" y="278"/>
                    <a:pt x="136" y="275"/>
                    <a:pt x="136" y="272"/>
                  </a:cubicBezTo>
                  <a:cubicBezTo>
                    <a:pt x="136" y="269"/>
                    <a:pt x="135" y="265"/>
                    <a:pt x="132" y="263"/>
                  </a:cubicBezTo>
                  <a:lnTo>
                    <a:pt x="73" y="211"/>
                  </a:lnTo>
                  <a:cubicBezTo>
                    <a:pt x="56" y="196"/>
                    <a:pt x="46" y="174"/>
                    <a:pt x="46" y="151"/>
                  </a:cubicBezTo>
                  <a:lnTo>
                    <a:pt x="46" y="68"/>
                  </a:lnTo>
                  <a:lnTo>
                    <a:pt x="295" y="68"/>
                  </a:lnTo>
                  <a:lnTo>
                    <a:pt x="295" y="151"/>
                  </a:lnTo>
                  <a:cubicBezTo>
                    <a:pt x="295" y="174"/>
                    <a:pt x="285" y="196"/>
                    <a:pt x="268" y="211"/>
                  </a:cubicBezTo>
                  <a:lnTo>
                    <a:pt x="208" y="263"/>
                  </a:lnTo>
                  <a:cubicBezTo>
                    <a:pt x="206" y="265"/>
                    <a:pt x="204" y="269"/>
                    <a:pt x="204" y="272"/>
                  </a:cubicBezTo>
                  <a:cubicBezTo>
                    <a:pt x="204" y="275"/>
                    <a:pt x="206" y="278"/>
                    <a:pt x="208" y="280"/>
                  </a:cubicBezTo>
                  <a:lnTo>
                    <a:pt x="268" y="333"/>
                  </a:lnTo>
                  <a:cubicBezTo>
                    <a:pt x="285" y="348"/>
                    <a:pt x="295" y="369"/>
                    <a:pt x="295" y="392"/>
                  </a:cubicBezTo>
                  <a:lnTo>
                    <a:pt x="295" y="476"/>
                  </a:lnTo>
                  <a:lnTo>
                    <a:pt x="46" y="476"/>
                  </a:lnTo>
                  <a:lnTo>
                    <a:pt x="46" y="392"/>
                  </a:lnTo>
                  <a:cubicBezTo>
                    <a:pt x="46" y="369"/>
                    <a:pt x="56" y="348"/>
                    <a:pt x="73" y="333"/>
                  </a:cubicBezTo>
                  <a:close/>
                  <a:moveTo>
                    <a:pt x="318" y="478"/>
                  </a:moveTo>
                  <a:lnTo>
                    <a:pt x="318" y="478"/>
                  </a:lnTo>
                  <a:lnTo>
                    <a:pt x="318" y="392"/>
                  </a:lnTo>
                  <a:cubicBezTo>
                    <a:pt x="318" y="363"/>
                    <a:pt x="305" y="335"/>
                    <a:pt x="283" y="315"/>
                  </a:cubicBezTo>
                  <a:lnTo>
                    <a:pt x="233" y="272"/>
                  </a:lnTo>
                  <a:lnTo>
                    <a:pt x="283" y="228"/>
                  </a:lnTo>
                  <a:cubicBezTo>
                    <a:pt x="305" y="209"/>
                    <a:pt x="318" y="181"/>
                    <a:pt x="318" y="151"/>
                  </a:cubicBezTo>
                  <a:lnTo>
                    <a:pt x="318" y="66"/>
                  </a:lnTo>
                  <a:cubicBezTo>
                    <a:pt x="331" y="61"/>
                    <a:pt x="340" y="49"/>
                    <a:pt x="340" y="34"/>
                  </a:cubicBezTo>
                  <a:cubicBezTo>
                    <a:pt x="340" y="15"/>
                    <a:pt x="325" y="0"/>
                    <a:pt x="306" y="0"/>
                  </a:cubicBezTo>
                  <a:lnTo>
                    <a:pt x="34" y="0"/>
                  </a:lnTo>
                  <a:cubicBezTo>
                    <a:pt x="16" y="0"/>
                    <a:pt x="0" y="15"/>
                    <a:pt x="0" y="34"/>
                  </a:cubicBezTo>
                  <a:cubicBezTo>
                    <a:pt x="0" y="49"/>
                    <a:pt x="10" y="61"/>
                    <a:pt x="23" y="66"/>
                  </a:cubicBezTo>
                  <a:lnTo>
                    <a:pt x="23" y="151"/>
                  </a:lnTo>
                  <a:cubicBezTo>
                    <a:pt x="23" y="181"/>
                    <a:pt x="36" y="209"/>
                    <a:pt x="58" y="228"/>
                  </a:cubicBezTo>
                  <a:lnTo>
                    <a:pt x="108" y="272"/>
                  </a:lnTo>
                  <a:lnTo>
                    <a:pt x="58" y="315"/>
                  </a:lnTo>
                  <a:cubicBezTo>
                    <a:pt x="36" y="335"/>
                    <a:pt x="23" y="363"/>
                    <a:pt x="23" y="392"/>
                  </a:cubicBezTo>
                  <a:lnTo>
                    <a:pt x="23" y="478"/>
                  </a:lnTo>
                  <a:cubicBezTo>
                    <a:pt x="10" y="482"/>
                    <a:pt x="0" y="495"/>
                    <a:pt x="0" y="510"/>
                  </a:cubicBezTo>
                  <a:cubicBezTo>
                    <a:pt x="0" y="528"/>
                    <a:pt x="16" y="544"/>
                    <a:pt x="34" y="544"/>
                  </a:cubicBezTo>
                  <a:lnTo>
                    <a:pt x="306" y="544"/>
                  </a:lnTo>
                  <a:cubicBezTo>
                    <a:pt x="325" y="544"/>
                    <a:pt x="340" y="528"/>
                    <a:pt x="340" y="510"/>
                  </a:cubicBezTo>
                  <a:cubicBezTo>
                    <a:pt x="340" y="495"/>
                    <a:pt x="331" y="482"/>
                    <a:pt x="318" y="478"/>
                  </a:cubicBez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Freeform 94">
              <a:extLst>
                <a:ext uri="{FF2B5EF4-FFF2-40B4-BE49-F238E27FC236}">
                  <a16:creationId xmlns:a16="http://schemas.microsoft.com/office/drawing/2014/main" id="{7424458E-236A-43F8-A4D8-42446C961E78}"/>
                </a:ext>
              </a:extLst>
            </p:cNvPr>
            <p:cNvSpPr>
              <a:spLocks/>
            </p:cNvSpPr>
            <p:nvPr/>
          </p:nvSpPr>
          <p:spPr bwMode="auto">
            <a:xfrm>
              <a:off x="18250522" y="7446303"/>
              <a:ext cx="215366" cy="143577"/>
            </a:xfrm>
            <a:custGeom>
              <a:avLst/>
              <a:gdLst>
                <a:gd name="T0" fmla="*/ 12 w 205"/>
                <a:gd name="T1" fmla="*/ 137 h 137"/>
                <a:gd name="T2" fmla="*/ 12 w 205"/>
                <a:gd name="T3" fmla="*/ 137 h 137"/>
                <a:gd name="T4" fmla="*/ 193 w 205"/>
                <a:gd name="T5" fmla="*/ 137 h 137"/>
                <a:gd name="T6" fmla="*/ 203 w 205"/>
                <a:gd name="T7" fmla="*/ 131 h 137"/>
                <a:gd name="T8" fmla="*/ 202 w 205"/>
                <a:gd name="T9" fmla="*/ 119 h 137"/>
                <a:gd name="T10" fmla="*/ 111 w 205"/>
                <a:gd name="T11" fmla="*/ 5 h 137"/>
                <a:gd name="T12" fmla="*/ 93 w 205"/>
                <a:gd name="T13" fmla="*/ 5 h 137"/>
                <a:gd name="T14" fmla="*/ 3 w 205"/>
                <a:gd name="T15" fmla="*/ 119 h 137"/>
                <a:gd name="T16" fmla="*/ 1 w 205"/>
                <a:gd name="T17" fmla="*/ 131 h 137"/>
                <a:gd name="T18" fmla="*/ 12 w 205"/>
                <a:gd name="T1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137">
                  <a:moveTo>
                    <a:pt x="12" y="137"/>
                  </a:moveTo>
                  <a:lnTo>
                    <a:pt x="12" y="137"/>
                  </a:lnTo>
                  <a:lnTo>
                    <a:pt x="193" y="137"/>
                  </a:lnTo>
                  <a:cubicBezTo>
                    <a:pt x="197" y="137"/>
                    <a:pt x="201" y="135"/>
                    <a:pt x="203" y="131"/>
                  </a:cubicBezTo>
                  <a:cubicBezTo>
                    <a:pt x="205" y="127"/>
                    <a:pt x="205" y="122"/>
                    <a:pt x="202" y="119"/>
                  </a:cubicBezTo>
                  <a:lnTo>
                    <a:pt x="111" y="5"/>
                  </a:lnTo>
                  <a:cubicBezTo>
                    <a:pt x="107" y="0"/>
                    <a:pt x="98" y="0"/>
                    <a:pt x="93" y="5"/>
                  </a:cubicBezTo>
                  <a:lnTo>
                    <a:pt x="3" y="119"/>
                  </a:lnTo>
                  <a:cubicBezTo>
                    <a:pt x="0" y="122"/>
                    <a:pt x="0" y="127"/>
                    <a:pt x="1" y="131"/>
                  </a:cubicBezTo>
                  <a:cubicBezTo>
                    <a:pt x="3" y="135"/>
                    <a:pt x="7" y="137"/>
                    <a:pt x="12" y="137"/>
                  </a:cubicBez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Freeform 95">
              <a:extLst>
                <a:ext uri="{FF2B5EF4-FFF2-40B4-BE49-F238E27FC236}">
                  <a16:creationId xmlns:a16="http://schemas.microsoft.com/office/drawing/2014/main" id="{97D463E1-310D-4634-9D6A-752E4EC34BED}"/>
                </a:ext>
              </a:extLst>
            </p:cNvPr>
            <p:cNvSpPr>
              <a:spLocks/>
            </p:cNvSpPr>
            <p:nvPr/>
          </p:nvSpPr>
          <p:spPr bwMode="auto">
            <a:xfrm>
              <a:off x="18287909" y="7281898"/>
              <a:ext cx="120907" cy="71789"/>
            </a:xfrm>
            <a:custGeom>
              <a:avLst/>
              <a:gdLst>
                <a:gd name="T0" fmla="*/ 57 w 115"/>
                <a:gd name="T1" fmla="*/ 68 h 68"/>
                <a:gd name="T2" fmla="*/ 57 w 115"/>
                <a:gd name="T3" fmla="*/ 68 h 68"/>
                <a:gd name="T4" fmla="*/ 65 w 115"/>
                <a:gd name="T5" fmla="*/ 65 h 68"/>
                <a:gd name="T6" fmla="*/ 111 w 115"/>
                <a:gd name="T7" fmla="*/ 20 h 68"/>
                <a:gd name="T8" fmla="*/ 113 w 115"/>
                <a:gd name="T9" fmla="*/ 7 h 68"/>
                <a:gd name="T10" fmla="*/ 103 w 115"/>
                <a:gd name="T11" fmla="*/ 0 h 68"/>
                <a:gd name="T12" fmla="*/ 12 w 115"/>
                <a:gd name="T13" fmla="*/ 0 h 68"/>
                <a:gd name="T14" fmla="*/ 2 w 115"/>
                <a:gd name="T15" fmla="*/ 7 h 68"/>
                <a:gd name="T16" fmla="*/ 4 w 115"/>
                <a:gd name="T17" fmla="*/ 20 h 68"/>
                <a:gd name="T18" fmla="*/ 49 w 115"/>
                <a:gd name="T19" fmla="*/ 65 h 68"/>
                <a:gd name="T20" fmla="*/ 57 w 115"/>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68">
                  <a:moveTo>
                    <a:pt x="57" y="68"/>
                  </a:moveTo>
                  <a:lnTo>
                    <a:pt x="57" y="68"/>
                  </a:lnTo>
                  <a:cubicBezTo>
                    <a:pt x="60" y="68"/>
                    <a:pt x="63" y="67"/>
                    <a:pt x="65" y="65"/>
                  </a:cubicBezTo>
                  <a:lnTo>
                    <a:pt x="111" y="20"/>
                  </a:lnTo>
                  <a:cubicBezTo>
                    <a:pt x="114" y="16"/>
                    <a:pt x="115" y="11"/>
                    <a:pt x="113" y="7"/>
                  </a:cubicBezTo>
                  <a:cubicBezTo>
                    <a:pt x="111" y="3"/>
                    <a:pt x="107" y="0"/>
                    <a:pt x="103" y="0"/>
                  </a:cubicBezTo>
                  <a:lnTo>
                    <a:pt x="12" y="0"/>
                  </a:lnTo>
                  <a:cubicBezTo>
                    <a:pt x="7" y="0"/>
                    <a:pt x="3" y="3"/>
                    <a:pt x="2" y="7"/>
                  </a:cubicBezTo>
                  <a:cubicBezTo>
                    <a:pt x="0" y="11"/>
                    <a:pt x="1" y="16"/>
                    <a:pt x="4" y="20"/>
                  </a:cubicBezTo>
                  <a:lnTo>
                    <a:pt x="49" y="65"/>
                  </a:lnTo>
                  <a:cubicBezTo>
                    <a:pt x="52" y="67"/>
                    <a:pt x="54" y="68"/>
                    <a:pt x="57" y="68"/>
                  </a:cubicBez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46" name="TextBox 45">
            <a:extLst>
              <a:ext uri="{FF2B5EF4-FFF2-40B4-BE49-F238E27FC236}">
                <a16:creationId xmlns:a16="http://schemas.microsoft.com/office/drawing/2014/main" id="{EB464C15-7516-468B-9DAF-7CE355B974F6}"/>
              </a:ext>
            </a:extLst>
          </p:cNvPr>
          <p:cNvSpPr txBox="1"/>
          <p:nvPr/>
        </p:nvSpPr>
        <p:spPr>
          <a:xfrm>
            <a:off x="4425264" y="5030951"/>
            <a:ext cx="3189889" cy="98488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a:solidFill>
                  <a:srgbClr val="783875"/>
                </a:solidFill>
                <a:latin typeface="Arial" panose="020B0604020202020204" pitchFamily="34" charset="0"/>
                <a:cs typeface="Arial" panose="020B0604020202020204" pitchFamily="34" charset="0"/>
              </a:rPr>
              <a:t>QUESTIONS ON MY MIND:</a:t>
            </a:r>
            <a:br>
              <a:rPr lang="en-US" sz="1000" b="1">
                <a:solidFill>
                  <a:srgbClr val="783875"/>
                </a:solidFill>
                <a:latin typeface="Arial" panose="020B0604020202020204" pitchFamily="34" charset="0"/>
                <a:cs typeface="Arial" panose="020B0604020202020204" pitchFamily="34" charset="0"/>
              </a:rPr>
            </a:br>
            <a:endParaRPr lang="en-US" b="1">
              <a:solidFill>
                <a:srgbClr val="783875"/>
              </a:solidFill>
              <a:latin typeface="Arial" panose="020B0604020202020204" pitchFamily="34" charset="0"/>
              <a:cs typeface="Arial" panose="020B0604020202020204" pitchFamily="34" charset="0"/>
            </a:endParaRPr>
          </a:p>
          <a:p>
            <a:pPr marL="171450" indent="-171450">
              <a:buChar char="•"/>
            </a:pPr>
            <a:r>
              <a:rPr lang="en-US" sz="1000">
                <a:latin typeface="Arial" panose="020B0604020202020204" pitchFamily="34" charset="0"/>
                <a:cs typeface="Arial" panose="020B0604020202020204" pitchFamily="34" charset="0"/>
              </a:rPr>
              <a:t>X</a:t>
            </a:r>
            <a:endParaRPr lang="en-US">
              <a:latin typeface="Arial" panose="020B0604020202020204" pitchFamily="34" charset="0"/>
              <a:cs typeface="Arial" panose="020B0604020202020204" pitchFamily="34" charset="0"/>
            </a:endParaRPr>
          </a:p>
          <a:p>
            <a:pPr marL="171450" indent="-171450">
              <a:buChar char="•"/>
            </a:pPr>
            <a:r>
              <a:rPr lang="en-US" sz="1000">
                <a:latin typeface="Arial" panose="020B0604020202020204" pitchFamily="34" charset="0"/>
                <a:cs typeface="Arial" panose="020B0604020202020204" pitchFamily="34" charset="0"/>
              </a:rPr>
              <a:t>X</a:t>
            </a:r>
            <a:endParaRPr lang="en-US">
              <a:latin typeface="Arial" panose="020B0604020202020204" pitchFamily="34" charset="0"/>
              <a:cs typeface="Arial" panose="020B0604020202020204" pitchFamily="34" charset="0"/>
            </a:endParaRPr>
          </a:p>
          <a:p>
            <a:pPr marL="171450" indent="-171450">
              <a:buChar char="•"/>
            </a:pPr>
            <a:r>
              <a:rPr lang="en-US" sz="1000">
                <a:latin typeface="Arial" panose="020B0604020202020204" pitchFamily="34" charset="0"/>
                <a:cs typeface="Arial" panose="020B0604020202020204" pitchFamily="34" charset="0"/>
              </a:rPr>
              <a:t>X</a:t>
            </a:r>
            <a:endParaRPr lang="en-US">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70AE7CFA-0B75-4DC1-8EEA-0096DEDFB88F}"/>
              </a:ext>
            </a:extLst>
          </p:cNvPr>
          <p:cNvSpPr/>
          <p:nvPr/>
        </p:nvSpPr>
        <p:spPr>
          <a:xfrm>
            <a:off x="8067920" y="3811405"/>
            <a:ext cx="3641436" cy="1092607"/>
          </a:xfrm>
          <a:prstGeom prst="rect">
            <a:avLst/>
          </a:prstGeom>
          <a:ln>
            <a:noFill/>
          </a:ln>
        </p:spPr>
        <p:txBody>
          <a:bodyPr wrap="square" anchor="t">
            <a:spAutoFit/>
          </a:bodyPr>
          <a:lstStyle/>
          <a:p>
            <a:pPr marL="88900" indent="1588">
              <a:spcBef>
                <a:spcPts val="300"/>
              </a:spcBef>
            </a:pPr>
            <a:r>
              <a:rPr lang="en-AU" sz="1600" b="1" dirty="0">
                <a:solidFill>
                  <a:srgbClr val="783875"/>
                </a:solidFill>
                <a:latin typeface="Arial" panose="020B0604020202020204" pitchFamily="34" charset="0"/>
                <a:cs typeface="Arial" panose="020B0604020202020204" pitchFamily="34" charset="0"/>
              </a:rPr>
              <a:t>The People Protector</a:t>
            </a:r>
            <a:endParaRPr lang="en-US" dirty="0">
              <a:solidFill>
                <a:srgbClr val="783875"/>
              </a:solidFill>
              <a:latin typeface="Arial" panose="020B0604020202020204" pitchFamily="34" charset="0"/>
              <a:cs typeface="Arial" panose="020B0604020202020204" pitchFamily="34" charset="0"/>
            </a:endParaRPr>
          </a:p>
          <a:p>
            <a:pPr marL="88900" indent="1588">
              <a:spcBef>
                <a:spcPts val="300"/>
              </a:spcBef>
            </a:pPr>
            <a:endParaRPr lang="en-AU" sz="1100" dirty="0">
              <a:solidFill>
                <a:schemeClr val="tx1"/>
              </a:solidFill>
              <a:latin typeface="Arial" panose="020B0604020202020204" pitchFamily="34" charset="0"/>
              <a:cs typeface="Arial" panose="020B0604020202020204" pitchFamily="34" charset="0"/>
            </a:endParaRPr>
          </a:p>
          <a:p>
            <a:pPr marL="88900" indent="1588">
              <a:spcBef>
                <a:spcPts val="300"/>
              </a:spcBef>
            </a:pPr>
            <a:r>
              <a:rPr lang="en-AU" sz="1100" dirty="0">
                <a:solidFill>
                  <a:schemeClr val="tx1"/>
                </a:solidFill>
                <a:latin typeface="Arial" panose="020B0604020202020204" pitchFamily="34" charset="0"/>
                <a:cs typeface="Arial" panose="020B0604020202020204" pitchFamily="34" charset="0"/>
              </a:rPr>
              <a:t>I’m motivated by care for people and am relationship driven. My networks are strong and influential because people trust me and my points of view.</a:t>
            </a:r>
          </a:p>
        </p:txBody>
      </p:sp>
      <p:grpSp>
        <p:nvGrpSpPr>
          <p:cNvPr id="36" name="Group 35">
            <a:extLst>
              <a:ext uri="{FF2B5EF4-FFF2-40B4-BE49-F238E27FC236}">
                <a16:creationId xmlns:a16="http://schemas.microsoft.com/office/drawing/2014/main" id="{E1016CF0-BECE-4141-ACA0-D3C101A626BD}"/>
              </a:ext>
              <a:ext uri="{C183D7F6-B498-43B3-948B-1728B52AA6E4}">
                <adec:decorative xmlns:adec="http://schemas.microsoft.com/office/drawing/2017/decorative" val="1"/>
              </a:ext>
            </a:extLst>
          </p:cNvPr>
          <p:cNvGrpSpPr/>
          <p:nvPr/>
        </p:nvGrpSpPr>
        <p:grpSpPr>
          <a:xfrm>
            <a:off x="10590913" y="3759870"/>
            <a:ext cx="661099" cy="580266"/>
            <a:chOff x="8556626" y="3436938"/>
            <a:chExt cx="1030288" cy="742949"/>
          </a:xfrm>
          <a:solidFill>
            <a:srgbClr val="00A88F"/>
          </a:solidFill>
        </p:grpSpPr>
        <p:sp>
          <p:nvSpPr>
            <p:cNvPr id="37" name="Freeform 93">
              <a:extLst>
                <a:ext uri="{FF2B5EF4-FFF2-40B4-BE49-F238E27FC236}">
                  <a16:creationId xmlns:a16="http://schemas.microsoft.com/office/drawing/2014/main" id="{B735BCEB-9152-4F4F-A476-8F209D4874BA}"/>
                </a:ext>
              </a:extLst>
            </p:cNvPr>
            <p:cNvSpPr>
              <a:spLocks/>
            </p:cNvSpPr>
            <p:nvPr/>
          </p:nvSpPr>
          <p:spPr bwMode="auto">
            <a:xfrm>
              <a:off x="8556626" y="3540125"/>
              <a:ext cx="493713" cy="639762"/>
            </a:xfrm>
            <a:custGeom>
              <a:avLst/>
              <a:gdLst>
                <a:gd name="T0" fmla="*/ 20 w 311"/>
                <a:gd name="T1" fmla="*/ 0 h 403"/>
                <a:gd name="T2" fmla="*/ 33 w 311"/>
                <a:gd name="T3" fmla="*/ 16 h 403"/>
                <a:gd name="T4" fmla="*/ 37 w 311"/>
                <a:gd name="T5" fmla="*/ 46 h 403"/>
                <a:gd name="T6" fmla="*/ 41 w 311"/>
                <a:gd name="T7" fmla="*/ 69 h 403"/>
                <a:gd name="T8" fmla="*/ 43 w 311"/>
                <a:gd name="T9" fmla="*/ 100 h 403"/>
                <a:gd name="T10" fmla="*/ 39 w 311"/>
                <a:gd name="T11" fmla="*/ 106 h 403"/>
                <a:gd name="T12" fmla="*/ 31 w 311"/>
                <a:gd name="T13" fmla="*/ 112 h 403"/>
                <a:gd name="T14" fmla="*/ 27 w 311"/>
                <a:gd name="T15" fmla="*/ 121 h 403"/>
                <a:gd name="T16" fmla="*/ 31 w 311"/>
                <a:gd name="T17" fmla="*/ 133 h 403"/>
                <a:gd name="T18" fmla="*/ 39 w 311"/>
                <a:gd name="T19" fmla="*/ 142 h 403"/>
                <a:gd name="T20" fmla="*/ 60 w 311"/>
                <a:gd name="T21" fmla="*/ 169 h 403"/>
                <a:gd name="T22" fmla="*/ 69 w 311"/>
                <a:gd name="T23" fmla="*/ 184 h 403"/>
                <a:gd name="T24" fmla="*/ 75 w 311"/>
                <a:gd name="T25" fmla="*/ 192 h 403"/>
                <a:gd name="T26" fmla="*/ 83 w 311"/>
                <a:gd name="T27" fmla="*/ 198 h 403"/>
                <a:gd name="T28" fmla="*/ 93 w 311"/>
                <a:gd name="T29" fmla="*/ 204 h 403"/>
                <a:gd name="T30" fmla="*/ 98 w 311"/>
                <a:gd name="T31" fmla="*/ 207 h 403"/>
                <a:gd name="T32" fmla="*/ 93 w 311"/>
                <a:gd name="T33" fmla="*/ 202 h 403"/>
                <a:gd name="T34" fmla="*/ 83 w 311"/>
                <a:gd name="T35" fmla="*/ 190 h 403"/>
                <a:gd name="T36" fmla="*/ 75 w 311"/>
                <a:gd name="T37" fmla="*/ 181 h 403"/>
                <a:gd name="T38" fmla="*/ 64 w 311"/>
                <a:gd name="T39" fmla="*/ 165 h 403"/>
                <a:gd name="T40" fmla="*/ 46 w 311"/>
                <a:gd name="T41" fmla="*/ 142 h 403"/>
                <a:gd name="T42" fmla="*/ 39 w 311"/>
                <a:gd name="T43" fmla="*/ 129 h 403"/>
                <a:gd name="T44" fmla="*/ 35 w 311"/>
                <a:gd name="T45" fmla="*/ 121 h 403"/>
                <a:gd name="T46" fmla="*/ 39 w 311"/>
                <a:gd name="T47" fmla="*/ 115 h 403"/>
                <a:gd name="T48" fmla="*/ 46 w 311"/>
                <a:gd name="T49" fmla="*/ 113 h 403"/>
                <a:gd name="T50" fmla="*/ 52 w 311"/>
                <a:gd name="T51" fmla="*/ 113 h 403"/>
                <a:gd name="T52" fmla="*/ 64 w 311"/>
                <a:gd name="T53" fmla="*/ 115 h 403"/>
                <a:gd name="T54" fmla="*/ 98 w 311"/>
                <a:gd name="T55" fmla="*/ 140 h 403"/>
                <a:gd name="T56" fmla="*/ 127 w 311"/>
                <a:gd name="T57" fmla="*/ 175 h 403"/>
                <a:gd name="T58" fmla="*/ 141 w 311"/>
                <a:gd name="T59" fmla="*/ 188 h 403"/>
                <a:gd name="T60" fmla="*/ 150 w 311"/>
                <a:gd name="T61" fmla="*/ 194 h 403"/>
                <a:gd name="T62" fmla="*/ 189 w 311"/>
                <a:gd name="T63" fmla="*/ 200 h 403"/>
                <a:gd name="T64" fmla="*/ 229 w 311"/>
                <a:gd name="T65" fmla="*/ 211 h 403"/>
                <a:gd name="T66" fmla="*/ 244 w 311"/>
                <a:gd name="T67" fmla="*/ 219 h 403"/>
                <a:gd name="T68" fmla="*/ 260 w 311"/>
                <a:gd name="T69" fmla="*/ 232 h 403"/>
                <a:gd name="T70" fmla="*/ 286 w 311"/>
                <a:gd name="T71" fmla="*/ 265 h 403"/>
                <a:gd name="T72" fmla="*/ 309 w 311"/>
                <a:gd name="T73" fmla="*/ 315 h 403"/>
                <a:gd name="T74" fmla="*/ 309 w 311"/>
                <a:gd name="T75" fmla="*/ 325 h 403"/>
                <a:gd name="T76" fmla="*/ 309 w 311"/>
                <a:gd name="T77" fmla="*/ 338 h 403"/>
                <a:gd name="T78" fmla="*/ 308 w 311"/>
                <a:gd name="T79" fmla="*/ 353 h 403"/>
                <a:gd name="T80" fmla="*/ 308 w 311"/>
                <a:gd name="T81" fmla="*/ 403 h 403"/>
                <a:gd name="T82" fmla="*/ 196 w 311"/>
                <a:gd name="T83" fmla="*/ 361 h 403"/>
                <a:gd name="T84" fmla="*/ 187 w 311"/>
                <a:gd name="T85" fmla="*/ 336 h 403"/>
                <a:gd name="T86" fmla="*/ 175 w 311"/>
                <a:gd name="T87" fmla="*/ 325 h 403"/>
                <a:gd name="T88" fmla="*/ 158 w 311"/>
                <a:gd name="T89" fmla="*/ 315 h 403"/>
                <a:gd name="T90" fmla="*/ 121 w 311"/>
                <a:gd name="T91" fmla="*/ 294 h 403"/>
                <a:gd name="T92" fmla="*/ 83 w 311"/>
                <a:gd name="T93" fmla="*/ 269 h 403"/>
                <a:gd name="T94" fmla="*/ 60 w 311"/>
                <a:gd name="T95" fmla="*/ 250 h 403"/>
                <a:gd name="T96" fmla="*/ 45 w 311"/>
                <a:gd name="T97" fmla="*/ 225 h 403"/>
                <a:gd name="T98" fmla="*/ 25 w 311"/>
                <a:gd name="T99" fmla="*/ 184 h 403"/>
                <a:gd name="T100" fmla="*/ 8 w 311"/>
                <a:gd name="T101" fmla="*/ 144 h 403"/>
                <a:gd name="T102" fmla="*/ 0 w 311"/>
                <a:gd name="T103" fmla="*/ 119 h 403"/>
                <a:gd name="T104" fmla="*/ 0 w 311"/>
                <a:gd name="T105" fmla="*/ 85 h 403"/>
                <a:gd name="T106" fmla="*/ 2 w 311"/>
                <a:gd name="T107" fmla="*/ 50 h 403"/>
                <a:gd name="T108" fmla="*/ 4 w 311"/>
                <a:gd name="T109" fmla="*/ 33 h 403"/>
                <a:gd name="T110" fmla="*/ 8 w 311"/>
                <a:gd name="T111" fmla="*/ 10 h 403"/>
                <a:gd name="T112" fmla="*/ 14 w 311"/>
                <a:gd name="T11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 h="403">
                  <a:moveTo>
                    <a:pt x="16" y="0"/>
                  </a:moveTo>
                  <a:lnTo>
                    <a:pt x="20" y="0"/>
                  </a:lnTo>
                  <a:lnTo>
                    <a:pt x="27" y="6"/>
                  </a:lnTo>
                  <a:lnTo>
                    <a:pt x="33" y="16"/>
                  </a:lnTo>
                  <a:lnTo>
                    <a:pt x="35" y="29"/>
                  </a:lnTo>
                  <a:lnTo>
                    <a:pt x="37" y="46"/>
                  </a:lnTo>
                  <a:lnTo>
                    <a:pt x="39" y="56"/>
                  </a:lnTo>
                  <a:lnTo>
                    <a:pt x="41" y="69"/>
                  </a:lnTo>
                  <a:lnTo>
                    <a:pt x="43" y="87"/>
                  </a:lnTo>
                  <a:lnTo>
                    <a:pt x="43" y="100"/>
                  </a:lnTo>
                  <a:lnTo>
                    <a:pt x="45" y="106"/>
                  </a:lnTo>
                  <a:lnTo>
                    <a:pt x="39" y="106"/>
                  </a:lnTo>
                  <a:lnTo>
                    <a:pt x="35" y="108"/>
                  </a:lnTo>
                  <a:lnTo>
                    <a:pt x="31" y="112"/>
                  </a:lnTo>
                  <a:lnTo>
                    <a:pt x="29" y="115"/>
                  </a:lnTo>
                  <a:lnTo>
                    <a:pt x="27" y="121"/>
                  </a:lnTo>
                  <a:lnTo>
                    <a:pt x="29" y="127"/>
                  </a:lnTo>
                  <a:lnTo>
                    <a:pt x="31" y="133"/>
                  </a:lnTo>
                  <a:lnTo>
                    <a:pt x="35" y="138"/>
                  </a:lnTo>
                  <a:lnTo>
                    <a:pt x="39" y="142"/>
                  </a:lnTo>
                  <a:lnTo>
                    <a:pt x="52" y="158"/>
                  </a:lnTo>
                  <a:lnTo>
                    <a:pt x="60" y="169"/>
                  </a:lnTo>
                  <a:lnTo>
                    <a:pt x="68" y="181"/>
                  </a:lnTo>
                  <a:lnTo>
                    <a:pt x="69" y="184"/>
                  </a:lnTo>
                  <a:lnTo>
                    <a:pt x="71" y="188"/>
                  </a:lnTo>
                  <a:lnTo>
                    <a:pt x="75" y="192"/>
                  </a:lnTo>
                  <a:lnTo>
                    <a:pt x="79" y="194"/>
                  </a:lnTo>
                  <a:lnTo>
                    <a:pt x="83" y="198"/>
                  </a:lnTo>
                  <a:lnTo>
                    <a:pt x="87" y="200"/>
                  </a:lnTo>
                  <a:lnTo>
                    <a:pt x="93" y="204"/>
                  </a:lnTo>
                  <a:lnTo>
                    <a:pt x="96" y="206"/>
                  </a:lnTo>
                  <a:lnTo>
                    <a:pt x="98" y="207"/>
                  </a:lnTo>
                  <a:lnTo>
                    <a:pt x="100" y="207"/>
                  </a:lnTo>
                  <a:lnTo>
                    <a:pt x="93" y="202"/>
                  </a:lnTo>
                  <a:lnTo>
                    <a:pt x="87" y="196"/>
                  </a:lnTo>
                  <a:lnTo>
                    <a:pt x="83" y="190"/>
                  </a:lnTo>
                  <a:lnTo>
                    <a:pt x="79" y="186"/>
                  </a:lnTo>
                  <a:lnTo>
                    <a:pt x="75" y="181"/>
                  </a:lnTo>
                  <a:lnTo>
                    <a:pt x="71" y="175"/>
                  </a:lnTo>
                  <a:lnTo>
                    <a:pt x="64" y="165"/>
                  </a:lnTo>
                  <a:lnTo>
                    <a:pt x="56" y="154"/>
                  </a:lnTo>
                  <a:lnTo>
                    <a:pt x="46" y="142"/>
                  </a:lnTo>
                  <a:lnTo>
                    <a:pt x="41" y="133"/>
                  </a:lnTo>
                  <a:lnTo>
                    <a:pt x="39" y="129"/>
                  </a:lnTo>
                  <a:lnTo>
                    <a:pt x="35" y="125"/>
                  </a:lnTo>
                  <a:lnTo>
                    <a:pt x="35" y="121"/>
                  </a:lnTo>
                  <a:lnTo>
                    <a:pt x="37" y="117"/>
                  </a:lnTo>
                  <a:lnTo>
                    <a:pt x="39" y="115"/>
                  </a:lnTo>
                  <a:lnTo>
                    <a:pt x="43" y="113"/>
                  </a:lnTo>
                  <a:lnTo>
                    <a:pt x="46" y="113"/>
                  </a:lnTo>
                  <a:lnTo>
                    <a:pt x="50" y="112"/>
                  </a:lnTo>
                  <a:lnTo>
                    <a:pt x="52" y="113"/>
                  </a:lnTo>
                  <a:lnTo>
                    <a:pt x="56" y="113"/>
                  </a:lnTo>
                  <a:lnTo>
                    <a:pt x="64" y="115"/>
                  </a:lnTo>
                  <a:lnTo>
                    <a:pt x="79" y="125"/>
                  </a:lnTo>
                  <a:lnTo>
                    <a:pt x="98" y="140"/>
                  </a:lnTo>
                  <a:lnTo>
                    <a:pt x="119" y="165"/>
                  </a:lnTo>
                  <a:lnTo>
                    <a:pt x="127" y="175"/>
                  </a:lnTo>
                  <a:lnTo>
                    <a:pt x="135" y="183"/>
                  </a:lnTo>
                  <a:lnTo>
                    <a:pt x="141" y="188"/>
                  </a:lnTo>
                  <a:lnTo>
                    <a:pt x="146" y="192"/>
                  </a:lnTo>
                  <a:lnTo>
                    <a:pt x="150" y="194"/>
                  </a:lnTo>
                  <a:lnTo>
                    <a:pt x="156" y="196"/>
                  </a:lnTo>
                  <a:lnTo>
                    <a:pt x="189" y="200"/>
                  </a:lnTo>
                  <a:lnTo>
                    <a:pt x="213" y="206"/>
                  </a:lnTo>
                  <a:lnTo>
                    <a:pt x="229" y="211"/>
                  </a:lnTo>
                  <a:lnTo>
                    <a:pt x="240" y="217"/>
                  </a:lnTo>
                  <a:lnTo>
                    <a:pt x="244" y="219"/>
                  </a:lnTo>
                  <a:lnTo>
                    <a:pt x="250" y="225"/>
                  </a:lnTo>
                  <a:lnTo>
                    <a:pt x="260" y="232"/>
                  </a:lnTo>
                  <a:lnTo>
                    <a:pt x="273" y="248"/>
                  </a:lnTo>
                  <a:lnTo>
                    <a:pt x="286" y="265"/>
                  </a:lnTo>
                  <a:lnTo>
                    <a:pt x="300" y="288"/>
                  </a:lnTo>
                  <a:lnTo>
                    <a:pt x="309" y="315"/>
                  </a:lnTo>
                  <a:lnTo>
                    <a:pt x="309" y="319"/>
                  </a:lnTo>
                  <a:lnTo>
                    <a:pt x="309" y="325"/>
                  </a:lnTo>
                  <a:lnTo>
                    <a:pt x="311" y="332"/>
                  </a:lnTo>
                  <a:lnTo>
                    <a:pt x="309" y="338"/>
                  </a:lnTo>
                  <a:lnTo>
                    <a:pt x="309" y="344"/>
                  </a:lnTo>
                  <a:lnTo>
                    <a:pt x="308" y="353"/>
                  </a:lnTo>
                  <a:lnTo>
                    <a:pt x="308" y="365"/>
                  </a:lnTo>
                  <a:lnTo>
                    <a:pt x="308" y="403"/>
                  </a:lnTo>
                  <a:lnTo>
                    <a:pt x="196" y="401"/>
                  </a:lnTo>
                  <a:lnTo>
                    <a:pt x="196" y="361"/>
                  </a:lnTo>
                  <a:lnTo>
                    <a:pt x="194" y="348"/>
                  </a:lnTo>
                  <a:lnTo>
                    <a:pt x="187" y="336"/>
                  </a:lnTo>
                  <a:lnTo>
                    <a:pt x="179" y="328"/>
                  </a:lnTo>
                  <a:lnTo>
                    <a:pt x="175" y="325"/>
                  </a:lnTo>
                  <a:lnTo>
                    <a:pt x="169" y="323"/>
                  </a:lnTo>
                  <a:lnTo>
                    <a:pt x="158" y="315"/>
                  </a:lnTo>
                  <a:lnTo>
                    <a:pt x="142" y="305"/>
                  </a:lnTo>
                  <a:lnTo>
                    <a:pt x="121" y="294"/>
                  </a:lnTo>
                  <a:lnTo>
                    <a:pt x="102" y="280"/>
                  </a:lnTo>
                  <a:lnTo>
                    <a:pt x="83" y="269"/>
                  </a:lnTo>
                  <a:lnTo>
                    <a:pt x="68" y="257"/>
                  </a:lnTo>
                  <a:lnTo>
                    <a:pt x="60" y="250"/>
                  </a:lnTo>
                  <a:lnTo>
                    <a:pt x="52" y="240"/>
                  </a:lnTo>
                  <a:lnTo>
                    <a:pt x="45" y="225"/>
                  </a:lnTo>
                  <a:lnTo>
                    <a:pt x="35" y="206"/>
                  </a:lnTo>
                  <a:lnTo>
                    <a:pt x="25" y="184"/>
                  </a:lnTo>
                  <a:lnTo>
                    <a:pt x="16" y="163"/>
                  </a:lnTo>
                  <a:lnTo>
                    <a:pt x="8" y="144"/>
                  </a:lnTo>
                  <a:lnTo>
                    <a:pt x="2" y="129"/>
                  </a:lnTo>
                  <a:lnTo>
                    <a:pt x="0" y="119"/>
                  </a:lnTo>
                  <a:lnTo>
                    <a:pt x="0" y="104"/>
                  </a:lnTo>
                  <a:lnTo>
                    <a:pt x="0" y="85"/>
                  </a:lnTo>
                  <a:lnTo>
                    <a:pt x="2" y="65"/>
                  </a:lnTo>
                  <a:lnTo>
                    <a:pt x="2" y="50"/>
                  </a:lnTo>
                  <a:lnTo>
                    <a:pt x="4" y="39"/>
                  </a:lnTo>
                  <a:lnTo>
                    <a:pt x="4" y="33"/>
                  </a:lnTo>
                  <a:lnTo>
                    <a:pt x="6" y="21"/>
                  </a:lnTo>
                  <a:lnTo>
                    <a:pt x="8" y="10"/>
                  </a:lnTo>
                  <a:lnTo>
                    <a:pt x="10" y="2"/>
                  </a:lnTo>
                  <a:lnTo>
                    <a:pt x="14" y="0"/>
                  </a:lnTo>
                  <a:lnTo>
                    <a:pt x="16"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Freeform 94">
              <a:extLst>
                <a:ext uri="{FF2B5EF4-FFF2-40B4-BE49-F238E27FC236}">
                  <a16:creationId xmlns:a16="http://schemas.microsoft.com/office/drawing/2014/main" id="{00F9DC2A-67E0-456D-9B2F-97A2D0921C27}"/>
                </a:ext>
              </a:extLst>
            </p:cNvPr>
            <p:cNvSpPr>
              <a:spLocks/>
            </p:cNvSpPr>
            <p:nvPr/>
          </p:nvSpPr>
          <p:spPr bwMode="auto">
            <a:xfrm>
              <a:off x="9096376" y="3540125"/>
              <a:ext cx="490538" cy="639762"/>
            </a:xfrm>
            <a:custGeom>
              <a:avLst/>
              <a:gdLst>
                <a:gd name="T0" fmla="*/ 298 w 309"/>
                <a:gd name="T1" fmla="*/ 0 h 403"/>
                <a:gd name="T2" fmla="*/ 304 w 309"/>
                <a:gd name="T3" fmla="*/ 10 h 403"/>
                <a:gd name="T4" fmla="*/ 305 w 309"/>
                <a:gd name="T5" fmla="*/ 33 h 403"/>
                <a:gd name="T6" fmla="*/ 307 w 309"/>
                <a:gd name="T7" fmla="*/ 56 h 403"/>
                <a:gd name="T8" fmla="*/ 309 w 309"/>
                <a:gd name="T9" fmla="*/ 125 h 403"/>
                <a:gd name="T10" fmla="*/ 296 w 309"/>
                <a:gd name="T11" fmla="*/ 158 h 403"/>
                <a:gd name="T12" fmla="*/ 277 w 309"/>
                <a:gd name="T13" fmla="*/ 202 h 403"/>
                <a:gd name="T14" fmla="*/ 257 w 309"/>
                <a:gd name="T15" fmla="*/ 240 h 403"/>
                <a:gd name="T16" fmla="*/ 242 w 309"/>
                <a:gd name="T17" fmla="*/ 257 h 403"/>
                <a:gd name="T18" fmla="*/ 209 w 309"/>
                <a:gd name="T19" fmla="*/ 280 h 403"/>
                <a:gd name="T20" fmla="*/ 169 w 309"/>
                <a:gd name="T21" fmla="*/ 305 h 403"/>
                <a:gd name="T22" fmla="*/ 140 w 309"/>
                <a:gd name="T23" fmla="*/ 323 h 403"/>
                <a:gd name="T24" fmla="*/ 131 w 309"/>
                <a:gd name="T25" fmla="*/ 328 h 403"/>
                <a:gd name="T26" fmla="*/ 117 w 309"/>
                <a:gd name="T27" fmla="*/ 348 h 403"/>
                <a:gd name="T28" fmla="*/ 113 w 309"/>
                <a:gd name="T29" fmla="*/ 401 h 403"/>
                <a:gd name="T30" fmla="*/ 4 w 309"/>
                <a:gd name="T31" fmla="*/ 365 h 403"/>
                <a:gd name="T32" fmla="*/ 0 w 309"/>
                <a:gd name="T33" fmla="*/ 344 h 403"/>
                <a:gd name="T34" fmla="*/ 0 w 309"/>
                <a:gd name="T35" fmla="*/ 332 h 403"/>
                <a:gd name="T36" fmla="*/ 0 w 309"/>
                <a:gd name="T37" fmla="*/ 319 h 403"/>
                <a:gd name="T38" fmla="*/ 10 w 309"/>
                <a:gd name="T39" fmla="*/ 288 h 403"/>
                <a:gd name="T40" fmla="*/ 37 w 309"/>
                <a:gd name="T41" fmla="*/ 248 h 403"/>
                <a:gd name="T42" fmla="*/ 62 w 309"/>
                <a:gd name="T43" fmla="*/ 225 h 403"/>
                <a:gd name="T44" fmla="*/ 71 w 309"/>
                <a:gd name="T45" fmla="*/ 217 h 403"/>
                <a:gd name="T46" fmla="*/ 98 w 309"/>
                <a:gd name="T47" fmla="*/ 206 h 403"/>
                <a:gd name="T48" fmla="*/ 154 w 309"/>
                <a:gd name="T49" fmla="*/ 196 h 403"/>
                <a:gd name="T50" fmla="*/ 165 w 309"/>
                <a:gd name="T51" fmla="*/ 192 h 403"/>
                <a:gd name="T52" fmla="*/ 175 w 309"/>
                <a:gd name="T53" fmla="*/ 183 h 403"/>
                <a:gd name="T54" fmla="*/ 190 w 309"/>
                <a:gd name="T55" fmla="*/ 165 h 403"/>
                <a:gd name="T56" fmla="*/ 233 w 309"/>
                <a:gd name="T57" fmla="*/ 125 h 403"/>
                <a:gd name="T58" fmla="*/ 256 w 309"/>
                <a:gd name="T59" fmla="*/ 113 h 403"/>
                <a:gd name="T60" fmla="*/ 261 w 309"/>
                <a:gd name="T61" fmla="*/ 112 h 403"/>
                <a:gd name="T62" fmla="*/ 269 w 309"/>
                <a:gd name="T63" fmla="*/ 113 h 403"/>
                <a:gd name="T64" fmla="*/ 275 w 309"/>
                <a:gd name="T65" fmla="*/ 117 h 403"/>
                <a:gd name="T66" fmla="*/ 275 w 309"/>
                <a:gd name="T67" fmla="*/ 125 h 403"/>
                <a:gd name="T68" fmla="*/ 269 w 309"/>
                <a:gd name="T69" fmla="*/ 133 h 403"/>
                <a:gd name="T70" fmla="*/ 254 w 309"/>
                <a:gd name="T71" fmla="*/ 154 h 403"/>
                <a:gd name="T72" fmla="*/ 238 w 309"/>
                <a:gd name="T73" fmla="*/ 175 h 403"/>
                <a:gd name="T74" fmla="*/ 231 w 309"/>
                <a:gd name="T75" fmla="*/ 186 h 403"/>
                <a:gd name="T76" fmla="*/ 223 w 309"/>
                <a:gd name="T77" fmla="*/ 196 h 403"/>
                <a:gd name="T78" fmla="*/ 211 w 309"/>
                <a:gd name="T79" fmla="*/ 207 h 403"/>
                <a:gd name="T80" fmla="*/ 215 w 309"/>
                <a:gd name="T81" fmla="*/ 206 h 403"/>
                <a:gd name="T82" fmla="*/ 223 w 309"/>
                <a:gd name="T83" fmla="*/ 200 h 403"/>
                <a:gd name="T84" fmla="*/ 233 w 309"/>
                <a:gd name="T85" fmla="*/ 194 h 403"/>
                <a:gd name="T86" fmla="*/ 238 w 309"/>
                <a:gd name="T87" fmla="*/ 188 h 403"/>
                <a:gd name="T88" fmla="*/ 244 w 309"/>
                <a:gd name="T89" fmla="*/ 181 h 403"/>
                <a:gd name="T90" fmla="*/ 259 w 309"/>
                <a:gd name="T91" fmla="*/ 158 h 403"/>
                <a:gd name="T92" fmla="*/ 275 w 309"/>
                <a:gd name="T93" fmla="*/ 138 h 403"/>
                <a:gd name="T94" fmla="*/ 282 w 309"/>
                <a:gd name="T95" fmla="*/ 127 h 403"/>
                <a:gd name="T96" fmla="*/ 282 w 309"/>
                <a:gd name="T97" fmla="*/ 115 h 403"/>
                <a:gd name="T98" fmla="*/ 275 w 309"/>
                <a:gd name="T99" fmla="*/ 108 h 403"/>
                <a:gd name="T100" fmla="*/ 265 w 309"/>
                <a:gd name="T101" fmla="*/ 106 h 403"/>
                <a:gd name="T102" fmla="*/ 269 w 309"/>
                <a:gd name="T103" fmla="*/ 87 h 403"/>
                <a:gd name="T104" fmla="*/ 271 w 309"/>
                <a:gd name="T105" fmla="*/ 56 h 403"/>
                <a:gd name="T106" fmla="*/ 275 w 309"/>
                <a:gd name="T107" fmla="*/ 29 h 403"/>
                <a:gd name="T108" fmla="*/ 282 w 309"/>
                <a:gd name="T109" fmla="*/ 6 h 403"/>
                <a:gd name="T110" fmla="*/ 294 w 309"/>
                <a:gd name="T11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9" h="403">
                  <a:moveTo>
                    <a:pt x="294" y="0"/>
                  </a:moveTo>
                  <a:lnTo>
                    <a:pt x="298" y="0"/>
                  </a:lnTo>
                  <a:lnTo>
                    <a:pt x="300" y="2"/>
                  </a:lnTo>
                  <a:lnTo>
                    <a:pt x="304" y="10"/>
                  </a:lnTo>
                  <a:lnTo>
                    <a:pt x="305" y="21"/>
                  </a:lnTo>
                  <a:lnTo>
                    <a:pt x="305" y="33"/>
                  </a:lnTo>
                  <a:lnTo>
                    <a:pt x="305" y="41"/>
                  </a:lnTo>
                  <a:lnTo>
                    <a:pt x="307" y="56"/>
                  </a:lnTo>
                  <a:lnTo>
                    <a:pt x="309" y="77"/>
                  </a:lnTo>
                  <a:lnTo>
                    <a:pt x="309" y="125"/>
                  </a:lnTo>
                  <a:lnTo>
                    <a:pt x="304" y="138"/>
                  </a:lnTo>
                  <a:lnTo>
                    <a:pt x="296" y="158"/>
                  </a:lnTo>
                  <a:lnTo>
                    <a:pt x="286" y="181"/>
                  </a:lnTo>
                  <a:lnTo>
                    <a:pt x="277" y="202"/>
                  </a:lnTo>
                  <a:lnTo>
                    <a:pt x="267" y="223"/>
                  </a:lnTo>
                  <a:lnTo>
                    <a:pt x="257" y="240"/>
                  </a:lnTo>
                  <a:lnTo>
                    <a:pt x="252" y="250"/>
                  </a:lnTo>
                  <a:lnTo>
                    <a:pt x="242" y="257"/>
                  </a:lnTo>
                  <a:lnTo>
                    <a:pt x="227" y="269"/>
                  </a:lnTo>
                  <a:lnTo>
                    <a:pt x="209" y="280"/>
                  </a:lnTo>
                  <a:lnTo>
                    <a:pt x="188" y="294"/>
                  </a:lnTo>
                  <a:lnTo>
                    <a:pt x="169" y="305"/>
                  </a:lnTo>
                  <a:lnTo>
                    <a:pt x="152" y="315"/>
                  </a:lnTo>
                  <a:lnTo>
                    <a:pt x="140" y="323"/>
                  </a:lnTo>
                  <a:lnTo>
                    <a:pt x="137" y="325"/>
                  </a:lnTo>
                  <a:lnTo>
                    <a:pt x="131" y="328"/>
                  </a:lnTo>
                  <a:lnTo>
                    <a:pt x="123" y="336"/>
                  </a:lnTo>
                  <a:lnTo>
                    <a:pt x="117" y="348"/>
                  </a:lnTo>
                  <a:lnTo>
                    <a:pt x="113" y="361"/>
                  </a:lnTo>
                  <a:lnTo>
                    <a:pt x="113" y="401"/>
                  </a:lnTo>
                  <a:lnTo>
                    <a:pt x="4" y="403"/>
                  </a:lnTo>
                  <a:lnTo>
                    <a:pt x="4" y="365"/>
                  </a:lnTo>
                  <a:lnTo>
                    <a:pt x="2" y="353"/>
                  </a:lnTo>
                  <a:lnTo>
                    <a:pt x="0" y="344"/>
                  </a:lnTo>
                  <a:lnTo>
                    <a:pt x="0" y="338"/>
                  </a:lnTo>
                  <a:lnTo>
                    <a:pt x="0" y="332"/>
                  </a:lnTo>
                  <a:lnTo>
                    <a:pt x="0" y="325"/>
                  </a:lnTo>
                  <a:lnTo>
                    <a:pt x="0" y="319"/>
                  </a:lnTo>
                  <a:lnTo>
                    <a:pt x="2" y="315"/>
                  </a:lnTo>
                  <a:lnTo>
                    <a:pt x="10" y="288"/>
                  </a:lnTo>
                  <a:lnTo>
                    <a:pt x="23" y="265"/>
                  </a:lnTo>
                  <a:lnTo>
                    <a:pt x="37" y="248"/>
                  </a:lnTo>
                  <a:lnTo>
                    <a:pt x="50" y="232"/>
                  </a:lnTo>
                  <a:lnTo>
                    <a:pt x="62" y="225"/>
                  </a:lnTo>
                  <a:lnTo>
                    <a:pt x="67" y="219"/>
                  </a:lnTo>
                  <a:lnTo>
                    <a:pt x="71" y="217"/>
                  </a:lnTo>
                  <a:lnTo>
                    <a:pt x="81" y="211"/>
                  </a:lnTo>
                  <a:lnTo>
                    <a:pt x="98" y="206"/>
                  </a:lnTo>
                  <a:lnTo>
                    <a:pt x="121" y="200"/>
                  </a:lnTo>
                  <a:lnTo>
                    <a:pt x="154" y="196"/>
                  </a:lnTo>
                  <a:lnTo>
                    <a:pt x="160" y="194"/>
                  </a:lnTo>
                  <a:lnTo>
                    <a:pt x="165" y="192"/>
                  </a:lnTo>
                  <a:lnTo>
                    <a:pt x="171" y="188"/>
                  </a:lnTo>
                  <a:lnTo>
                    <a:pt x="175" y="183"/>
                  </a:lnTo>
                  <a:lnTo>
                    <a:pt x="183" y="175"/>
                  </a:lnTo>
                  <a:lnTo>
                    <a:pt x="190" y="165"/>
                  </a:lnTo>
                  <a:lnTo>
                    <a:pt x="213" y="140"/>
                  </a:lnTo>
                  <a:lnTo>
                    <a:pt x="233" y="125"/>
                  </a:lnTo>
                  <a:lnTo>
                    <a:pt x="248" y="115"/>
                  </a:lnTo>
                  <a:lnTo>
                    <a:pt x="256" y="113"/>
                  </a:lnTo>
                  <a:lnTo>
                    <a:pt x="257" y="113"/>
                  </a:lnTo>
                  <a:lnTo>
                    <a:pt x="261" y="112"/>
                  </a:lnTo>
                  <a:lnTo>
                    <a:pt x="265" y="113"/>
                  </a:lnTo>
                  <a:lnTo>
                    <a:pt x="269" y="113"/>
                  </a:lnTo>
                  <a:lnTo>
                    <a:pt x="271" y="115"/>
                  </a:lnTo>
                  <a:lnTo>
                    <a:pt x="275" y="117"/>
                  </a:lnTo>
                  <a:lnTo>
                    <a:pt x="275" y="121"/>
                  </a:lnTo>
                  <a:lnTo>
                    <a:pt x="275" y="125"/>
                  </a:lnTo>
                  <a:lnTo>
                    <a:pt x="273" y="129"/>
                  </a:lnTo>
                  <a:lnTo>
                    <a:pt x="269" y="133"/>
                  </a:lnTo>
                  <a:lnTo>
                    <a:pt x="263" y="142"/>
                  </a:lnTo>
                  <a:lnTo>
                    <a:pt x="254" y="154"/>
                  </a:lnTo>
                  <a:lnTo>
                    <a:pt x="246" y="165"/>
                  </a:lnTo>
                  <a:lnTo>
                    <a:pt x="238" y="175"/>
                  </a:lnTo>
                  <a:lnTo>
                    <a:pt x="236" y="181"/>
                  </a:lnTo>
                  <a:lnTo>
                    <a:pt x="231" y="186"/>
                  </a:lnTo>
                  <a:lnTo>
                    <a:pt x="227" y="190"/>
                  </a:lnTo>
                  <a:lnTo>
                    <a:pt x="223" y="196"/>
                  </a:lnTo>
                  <a:lnTo>
                    <a:pt x="217" y="202"/>
                  </a:lnTo>
                  <a:lnTo>
                    <a:pt x="211" y="207"/>
                  </a:lnTo>
                  <a:lnTo>
                    <a:pt x="211" y="207"/>
                  </a:lnTo>
                  <a:lnTo>
                    <a:pt x="215" y="206"/>
                  </a:lnTo>
                  <a:lnTo>
                    <a:pt x="219" y="204"/>
                  </a:lnTo>
                  <a:lnTo>
                    <a:pt x="223" y="200"/>
                  </a:lnTo>
                  <a:lnTo>
                    <a:pt x="227" y="198"/>
                  </a:lnTo>
                  <a:lnTo>
                    <a:pt x="233" y="194"/>
                  </a:lnTo>
                  <a:lnTo>
                    <a:pt x="236" y="192"/>
                  </a:lnTo>
                  <a:lnTo>
                    <a:pt x="238" y="188"/>
                  </a:lnTo>
                  <a:lnTo>
                    <a:pt x="240" y="184"/>
                  </a:lnTo>
                  <a:lnTo>
                    <a:pt x="244" y="181"/>
                  </a:lnTo>
                  <a:lnTo>
                    <a:pt x="250" y="169"/>
                  </a:lnTo>
                  <a:lnTo>
                    <a:pt x="259" y="158"/>
                  </a:lnTo>
                  <a:lnTo>
                    <a:pt x="271" y="142"/>
                  </a:lnTo>
                  <a:lnTo>
                    <a:pt x="275" y="138"/>
                  </a:lnTo>
                  <a:lnTo>
                    <a:pt x="279" y="133"/>
                  </a:lnTo>
                  <a:lnTo>
                    <a:pt x="282" y="127"/>
                  </a:lnTo>
                  <a:lnTo>
                    <a:pt x="282" y="121"/>
                  </a:lnTo>
                  <a:lnTo>
                    <a:pt x="282" y="115"/>
                  </a:lnTo>
                  <a:lnTo>
                    <a:pt x="279" y="112"/>
                  </a:lnTo>
                  <a:lnTo>
                    <a:pt x="275" y="108"/>
                  </a:lnTo>
                  <a:lnTo>
                    <a:pt x="271" y="106"/>
                  </a:lnTo>
                  <a:lnTo>
                    <a:pt x="265" y="106"/>
                  </a:lnTo>
                  <a:lnTo>
                    <a:pt x="267" y="100"/>
                  </a:lnTo>
                  <a:lnTo>
                    <a:pt x="269" y="87"/>
                  </a:lnTo>
                  <a:lnTo>
                    <a:pt x="271" y="69"/>
                  </a:lnTo>
                  <a:lnTo>
                    <a:pt x="271" y="56"/>
                  </a:lnTo>
                  <a:lnTo>
                    <a:pt x="273" y="46"/>
                  </a:lnTo>
                  <a:lnTo>
                    <a:pt x="275" y="29"/>
                  </a:lnTo>
                  <a:lnTo>
                    <a:pt x="279" y="16"/>
                  </a:lnTo>
                  <a:lnTo>
                    <a:pt x="282" y="6"/>
                  </a:lnTo>
                  <a:lnTo>
                    <a:pt x="292" y="0"/>
                  </a:lnTo>
                  <a:lnTo>
                    <a:pt x="294"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 name="Freeform 95">
              <a:extLst>
                <a:ext uri="{FF2B5EF4-FFF2-40B4-BE49-F238E27FC236}">
                  <a16:creationId xmlns:a16="http://schemas.microsoft.com/office/drawing/2014/main" id="{8BBF47B0-BE46-4388-9731-099EE75947DF}"/>
                </a:ext>
              </a:extLst>
            </p:cNvPr>
            <p:cNvSpPr>
              <a:spLocks/>
            </p:cNvSpPr>
            <p:nvPr/>
          </p:nvSpPr>
          <p:spPr bwMode="auto">
            <a:xfrm>
              <a:off x="8901113" y="3436938"/>
              <a:ext cx="155575" cy="155575"/>
            </a:xfrm>
            <a:custGeom>
              <a:avLst/>
              <a:gdLst>
                <a:gd name="T0" fmla="*/ 48 w 98"/>
                <a:gd name="T1" fmla="*/ 0 h 98"/>
                <a:gd name="T2" fmla="*/ 68 w 98"/>
                <a:gd name="T3" fmla="*/ 4 h 98"/>
                <a:gd name="T4" fmla="*/ 83 w 98"/>
                <a:gd name="T5" fmla="*/ 15 h 98"/>
                <a:gd name="T6" fmla="*/ 94 w 98"/>
                <a:gd name="T7" fmla="*/ 31 h 98"/>
                <a:gd name="T8" fmla="*/ 98 w 98"/>
                <a:gd name="T9" fmla="*/ 50 h 98"/>
                <a:gd name="T10" fmla="*/ 94 w 98"/>
                <a:gd name="T11" fmla="*/ 69 h 98"/>
                <a:gd name="T12" fmla="*/ 83 w 98"/>
                <a:gd name="T13" fmla="*/ 84 h 98"/>
                <a:gd name="T14" fmla="*/ 68 w 98"/>
                <a:gd name="T15" fmla="*/ 94 h 98"/>
                <a:gd name="T16" fmla="*/ 48 w 98"/>
                <a:gd name="T17" fmla="*/ 98 h 98"/>
                <a:gd name="T18" fmla="*/ 29 w 98"/>
                <a:gd name="T19" fmla="*/ 94 h 98"/>
                <a:gd name="T20" fmla="*/ 14 w 98"/>
                <a:gd name="T21" fmla="*/ 84 h 98"/>
                <a:gd name="T22" fmla="*/ 4 w 98"/>
                <a:gd name="T23" fmla="*/ 69 h 98"/>
                <a:gd name="T24" fmla="*/ 0 w 98"/>
                <a:gd name="T25" fmla="*/ 50 h 98"/>
                <a:gd name="T26" fmla="*/ 4 w 98"/>
                <a:gd name="T27" fmla="*/ 31 h 98"/>
                <a:gd name="T28" fmla="*/ 14 w 98"/>
                <a:gd name="T29" fmla="*/ 15 h 98"/>
                <a:gd name="T30" fmla="*/ 29 w 98"/>
                <a:gd name="T31" fmla="*/ 4 h 98"/>
                <a:gd name="T32" fmla="*/ 48 w 98"/>
                <a:gd name="T3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98">
                  <a:moveTo>
                    <a:pt x="48" y="0"/>
                  </a:moveTo>
                  <a:lnTo>
                    <a:pt x="68" y="4"/>
                  </a:lnTo>
                  <a:lnTo>
                    <a:pt x="83" y="15"/>
                  </a:lnTo>
                  <a:lnTo>
                    <a:pt x="94" y="31"/>
                  </a:lnTo>
                  <a:lnTo>
                    <a:pt x="98" y="50"/>
                  </a:lnTo>
                  <a:lnTo>
                    <a:pt x="94" y="69"/>
                  </a:lnTo>
                  <a:lnTo>
                    <a:pt x="83" y="84"/>
                  </a:lnTo>
                  <a:lnTo>
                    <a:pt x="68" y="94"/>
                  </a:lnTo>
                  <a:lnTo>
                    <a:pt x="48" y="98"/>
                  </a:lnTo>
                  <a:lnTo>
                    <a:pt x="29" y="94"/>
                  </a:lnTo>
                  <a:lnTo>
                    <a:pt x="14" y="84"/>
                  </a:lnTo>
                  <a:lnTo>
                    <a:pt x="4" y="69"/>
                  </a:lnTo>
                  <a:lnTo>
                    <a:pt x="0" y="50"/>
                  </a:lnTo>
                  <a:lnTo>
                    <a:pt x="4" y="31"/>
                  </a:lnTo>
                  <a:lnTo>
                    <a:pt x="14" y="15"/>
                  </a:lnTo>
                  <a:lnTo>
                    <a:pt x="29" y="4"/>
                  </a:lnTo>
                  <a:lnTo>
                    <a:pt x="48"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 name="Freeform 96">
              <a:extLst>
                <a:ext uri="{FF2B5EF4-FFF2-40B4-BE49-F238E27FC236}">
                  <a16:creationId xmlns:a16="http://schemas.microsoft.com/office/drawing/2014/main" id="{6CBDEA2E-780D-4F08-9BDD-5BF5A228DF3F}"/>
                </a:ext>
              </a:extLst>
            </p:cNvPr>
            <p:cNvSpPr>
              <a:spLocks/>
            </p:cNvSpPr>
            <p:nvPr/>
          </p:nvSpPr>
          <p:spPr bwMode="auto">
            <a:xfrm>
              <a:off x="9090026" y="3457575"/>
              <a:ext cx="152400" cy="152400"/>
            </a:xfrm>
            <a:custGeom>
              <a:avLst/>
              <a:gdLst>
                <a:gd name="T0" fmla="*/ 48 w 96"/>
                <a:gd name="T1" fmla="*/ 0 h 96"/>
                <a:gd name="T2" fmla="*/ 68 w 96"/>
                <a:gd name="T3" fmla="*/ 4 h 96"/>
                <a:gd name="T4" fmla="*/ 83 w 96"/>
                <a:gd name="T5" fmla="*/ 14 h 96"/>
                <a:gd name="T6" fmla="*/ 93 w 96"/>
                <a:gd name="T7" fmla="*/ 29 h 96"/>
                <a:gd name="T8" fmla="*/ 96 w 96"/>
                <a:gd name="T9" fmla="*/ 48 h 96"/>
                <a:gd name="T10" fmla="*/ 93 w 96"/>
                <a:gd name="T11" fmla="*/ 68 h 96"/>
                <a:gd name="T12" fmla="*/ 83 w 96"/>
                <a:gd name="T13" fmla="*/ 83 h 96"/>
                <a:gd name="T14" fmla="*/ 68 w 96"/>
                <a:gd name="T15" fmla="*/ 93 h 96"/>
                <a:gd name="T16" fmla="*/ 48 w 96"/>
                <a:gd name="T17" fmla="*/ 96 h 96"/>
                <a:gd name="T18" fmla="*/ 29 w 96"/>
                <a:gd name="T19" fmla="*/ 93 h 96"/>
                <a:gd name="T20" fmla="*/ 14 w 96"/>
                <a:gd name="T21" fmla="*/ 83 h 96"/>
                <a:gd name="T22" fmla="*/ 4 w 96"/>
                <a:gd name="T23" fmla="*/ 68 h 96"/>
                <a:gd name="T24" fmla="*/ 0 w 96"/>
                <a:gd name="T25" fmla="*/ 48 h 96"/>
                <a:gd name="T26" fmla="*/ 4 w 96"/>
                <a:gd name="T27" fmla="*/ 29 h 96"/>
                <a:gd name="T28" fmla="*/ 14 w 96"/>
                <a:gd name="T29" fmla="*/ 14 h 96"/>
                <a:gd name="T30" fmla="*/ 29 w 96"/>
                <a:gd name="T31" fmla="*/ 4 h 96"/>
                <a:gd name="T32" fmla="*/ 48 w 96"/>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96">
                  <a:moveTo>
                    <a:pt x="48" y="0"/>
                  </a:moveTo>
                  <a:lnTo>
                    <a:pt x="68" y="4"/>
                  </a:lnTo>
                  <a:lnTo>
                    <a:pt x="83" y="14"/>
                  </a:lnTo>
                  <a:lnTo>
                    <a:pt x="93" y="29"/>
                  </a:lnTo>
                  <a:lnTo>
                    <a:pt x="96" y="48"/>
                  </a:lnTo>
                  <a:lnTo>
                    <a:pt x="93" y="68"/>
                  </a:lnTo>
                  <a:lnTo>
                    <a:pt x="83" y="83"/>
                  </a:lnTo>
                  <a:lnTo>
                    <a:pt x="68" y="93"/>
                  </a:lnTo>
                  <a:lnTo>
                    <a:pt x="48" y="96"/>
                  </a:lnTo>
                  <a:lnTo>
                    <a:pt x="29" y="93"/>
                  </a:lnTo>
                  <a:lnTo>
                    <a:pt x="14" y="83"/>
                  </a:lnTo>
                  <a:lnTo>
                    <a:pt x="4" y="68"/>
                  </a:lnTo>
                  <a:lnTo>
                    <a:pt x="0" y="48"/>
                  </a:lnTo>
                  <a:lnTo>
                    <a:pt x="4" y="29"/>
                  </a:lnTo>
                  <a:lnTo>
                    <a:pt x="14" y="14"/>
                  </a:lnTo>
                  <a:lnTo>
                    <a:pt x="29" y="4"/>
                  </a:lnTo>
                  <a:lnTo>
                    <a:pt x="48"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Freeform 97">
              <a:extLst>
                <a:ext uri="{FF2B5EF4-FFF2-40B4-BE49-F238E27FC236}">
                  <a16:creationId xmlns:a16="http://schemas.microsoft.com/office/drawing/2014/main" id="{C55D65CF-3E8D-4F73-91AF-F550FE8B3BAD}"/>
                </a:ext>
              </a:extLst>
            </p:cNvPr>
            <p:cNvSpPr>
              <a:spLocks noEditPoints="1"/>
            </p:cNvSpPr>
            <p:nvPr/>
          </p:nvSpPr>
          <p:spPr bwMode="auto">
            <a:xfrm>
              <a:off x="8818563" y="3598863"/>
              <a:ext cx="506413" cy="285750"/>
            </a:xfrm>
            <a:custGeom>
              <a:avLst/>
              <a:gdLst>
                <a:gd name="T0" fmla="*/ 144 w 319"/>
                <a:gd name="T1" fmla="*/ 76 h 180"/>
                <a:gd name="T2" fmla="*/ 127 w 319"/>
                <a:gd name="T3" fmla="*/ 105 h 180"/>
                <a:gd name="T4" fmla="*/ 144 w 319"/>
                <a:gd name="T5" fmla="*/ 132 h 180"/>
                <a:gd name="T6" fmla="*/ 177 w 319"/>
                <a:gd name="T7" fmla="*/ 132 h 180"/>
                <a:gd name="T8" fmla="*/ 192 w 319"/>
                <a:gd name="T9" fmla="*/ 105 h 180"/>
                <a:gd name="T10" fmla="*/ 177 w 319"/>
                <a:gd name="T11" fmla="*/ 76 h 180"/>
                <a:gd name="T12" fmla="*/ 89 w 319"/>
                <a:gd name="T13" fmla="*/ 0 h 180"/>
                <a:gd name="T14" fmla="*/ 114 w 319"/>
                <a:gd name="T15" fmla="*/ 0 h 180"/>
                <a:gd name="T16" fmla="*/ 121 w 319"/>
                <a:gd name="T17" fmla="*/ 2 h 180"/>
                <a:gd name="T18" fmla="*/ 129 w 319"/>
                <a:gd name="T19" fmla="*/ 5 h 180"/>
                <a:gd name="T20" fmla="*/ 135 w 319"/>
                <a:gd name="T21" fmla="*/ 9 h 180"/>
                <a:gd name="T22" fmla="*/ 168 w 319"/>
                <a:gd name="T23" fmla="*/ 36 h 180"/>
                <a:gd name="T24" fmla="*/ 189 w 319"/>
                <a:gd name="T25" fmla="*/ 19 h 180"/>
                <a:gd name="T26" fmla="*/ 208 w 319"/>
                <a:gd name="T27" fmla="*/ 9 h 180"/>
                <a:gd name="T28" fmla="*/ 219 w 319"/>
                <a:gd name="T29" fmla="*/ 21 h 180"/>
                <a:gd name="T30" fmla="*/ 235 w 319"/>
                <a:gd name="T31" fmla="*/ 11 h 180"/>
                <a:gd name="T32" fmla="*/ 244 w 319"/>
                <a:gd name="T33" fmla="*/ 15 h 180"/>
                <a:gd name="T34" fmla="*/ 250 w 319"/>
                <a:gd name="T35" fmla="*/ 17 h 180"/>
                <a:gd name="T36" fmla="*/ 273 w 319"/>
                <a:gd name="T37" fmla="*/ 34 h 180"/>
                <a:gd name="T38" fmla="*/ 302 w 319"/>
                <a:gd name="T39" fmla="*/ 76 h 180"/>
                <a:gd name="T40" fmla="*/ 319 w 319"/>
                <a:gd name="T41" fmla="*/ 142 h 180"/>
                <a:gd name="T42" fmla="*/ 283 w 319"/>
                <a:gd name="T43" fmla="*/ 147 h 180"/>
                <a:gd name="T44" fmla="*/ 269 w 319"/>
                <a:gd name="T45" fmla="*/ 92 h 180"/>
                <a:gd name="T46" fmla="*/ 273 w 319"/>
                <a:gd name="T47" fmla="*/ 149 h 180"/>
                <a:gd name="T48" fmla="*/ 240 w 319"/>
                <a:gd name="T49" fmla="*/ 163 h 180"/>
                <a:gd name="T50" fmla="*/ 231 w 319"/>
                <a:gd name="T51" fmla="*/ 169 h 180"/>
                <a:gd name="T52" fmla="*/ 216 w 319"/>
                <a:gd name="T53" fmla="*/ 180 h 180"/>
                <a:gd name="T54" fmla="*/ 189 w 319"/>
                <a:gd name="T55" fmla="*/ 147 h 180"/>
                <a:gd name="T56" fmla="*/ 168 w 319"/>
                <a:gd name="T57" fmla="*/ 140 h 180"/>
                <a:gd name="T58" fmla="*/ 160 w 319"/>
                <a:gd name="T59" fmla="*/ 147 h 180"/>
                <a:gd name="T60" fmla="*/ 152 w 319"/>
                <a:gd name="T61" fmla="*/ 140 h 180"/>
                <a:gd name="T62" fmla="*/ 133 w 319"/>
                <a:gd name="T63" fmla="*/ 147 h 180"/>
                <a:gd name="T64" fmla="*/ 104 w 319"/>
                <a:gd name="T65" fmla="*/ 180 h 180"/>
                <a:gd name="T66" fmla="*/ 89 w 319"/>
                <a:gd name="T67" fmla="*/ 169 h 180"/>
                <a:gd name="T68" fmla="*/ 81 w 319"/>
                <a:gd name="T69" fmla="*/ 163 h 180"/>
                <a:gd name="T70" fmla="*/ 50 w 319"/>
                <a:gd name="T71" fmla="*/ 149 h 180"/>
                <a:gd name="T72" fmla="*/ 45 w 319"/>
                <a:gd name="T73" fmla="*/ 115 h 180"/>
                <a:gd name="T74" fmla="*/ 22 w 319"/>
                <a:gd name="T75" fmla="*/ 144 h 180"/>
                <a:gd name="T76" fmla="*/ 8 w 319"/>
                <a:gd name="T77" fmla="*/ 103 h 180"/>
                <a:gd name="T78" fmla="*/ 29 w 319"/>
                <a:gd name="T79" fmla="*/ 48 h 180"/>
                <a:gd name="T80" fmla="*/ 64 w 319"/>
                <a:gd name="T81" fmla="*/ 13 h 180"/>
                <a:gd name="T82" fmla="*/ 81 w 319"/>
                <a:gd name="T83" fmla="*/ 4 h 180"/>
                <a:gd name="T84" fmla="*/ 89 w 319"/>
                <a:gd name="T8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9" h="180">
                  <a:moveTo>
                    <a:pt x="160" y="71"/>
                  </a:moveTo>
                  <a:lnTo>
                    <a:pt x="144" y="76"/>
                  </a:lnTo>
                  <a:lnTo>
                    <a:pt x="131" y="88"/>
                  </a:lnTo>
                  <a:lnTo>
                    <a:pt x="127" y="105"/>
                  </a:lnTo>
                  <a:lnTo>
                    <a:pt x="131" y="121"/>
                  </a:lnTo>
                  <a:lnTo>
                    <a:pt x="144" y="132"/>
                  </a:lnTo>
                  <a:lnTo>
                    <a:pt x="160" y="138"/>
                  </a:lnTo>
                  <a:lnTo>
                    <a:pt x="177" y="132"/>
                  </a:lnTo>
                  <a:lnTo>
                    <a:pt x="189" y="121"/>
                  </a:lnTo>
                  <a:lnTo>
                    <a:pt x="192" y="105"/>
                  </a:lnTo>
                  <a:lnTo>
                    <a:pt x="189" y="88"/>
                  </a:lnTo>
                  <a:lnTo>
                    <a:pt x="177" y="76"/>
                  </a:lnTo>
                  <a:lnTo>
                    <a:pt x="160" y="71"/>
                  </a:lnTo>
                  <a:close/>
                  <a:moveTo>
                    <a:pt x="89" y="0"/>
                  </a:moveTo>
                  <a:lnTo>
                    <a:pt x="102" y="11"/>
                  </a:lnTo>
                  <a:lnTo>
                    <a:pt x="114" y="0"/>
                  </a:lnTo>
                  <a:lnTo>
                    <a:pt x="118" y="0"/>
                  </a:lnTo>
                  <a:lnTo>
                    <a:pt x="121" y="2"/>
                  </a:lnTo>
                  <a:lnTo>
                    <a:pt x="125" y="4"/>
                  </a:lnTo>
                  <a:lnTo>
                    <a:pt x="129" y="5"/>
                  </a:lnTo>
                  <a:lnTo>
                    <a:pt x="133" y="7"/>
                  </a:lnTo>
                  <a:lnTo>
                    <a:pt x="135" y="9"/>
                  </a:lnTo>
                  <a:lnTo>
                    <a:pt x="152" y="21"/>
                  </a:lnTo>
                  <a:lnTo>
                    <a:pt x="168" y="36"/>
                  </a:lnTo>
                  <a:lnTo>
                    <a:pt x="177" y="28"/>
                  </a:lnTo>
                  <a:lnTo>
                    <a:pt x="189" y="19"/>
                  </a:lnTo>
                  <a:lnTo>
                    <a:pt x="200" y="13"/>
                  </a:lnTo>
                  <a:lnTo>
                    <a:pt x="208" y="9"/>
                  </a:lnTo>
                  <a:lnTo>
                    <a:pt x="208" y="9"/>
                  </a:lnTo>
                  <a:lnTo>
                    <a:pt x="219" y="21"/>
                  </a:lnTo>
                  <a:lnTo>
                    <a:pt x="231" y="9"/>
                  </a:lnTo>
                  <a:lnTo>
                    <a:pt x="235" y="11"/>
                  </a:lnTo>
                  <a:lnTo>
                    <a:pt x="239" y="13"/>
                  </a:lnTo>
                  <a:lnTo>
                    <a:pt x="244" y="15"/>
                  </a:lnTo>
                  <a:lnTo>
                    <a:pt x="248" y="17"/>
                  </a:lnTo>
                  <a:lnTo>
                    <a:pt x="250" y="17"/>
                  </a:lnTo>
                  <a:lnTo>
                    <a:pt x="252" y="19"/>
                  </a:lnTo>
                  <a:lnTo>
                    <a:pt x="273" y="34"/>
                  </a:lnTo>
                  <a:lnTo>
                    <a:pt x="288" y="53"/>
                  </a:lnTo>
                  <a:lnTo>
                    <a:pt x="302" y="76"/>
                  </a:lnTo>
                  <a:lnTo>
                    <a:pt x="312" y="105"/>
                  </a:lnTo>
                  <a:lnTo>
                    <a:pt x="319" y="142"/>
                  </a:lnTo>
                  <a:lnTo>
                    <a:pt x="298" y="144"/>
                  </a:lnTo>
                  <a:lnTo>
                    <a:pt x="283" y="147"/>
                  </a:lnTo>
                  <a:lnTo>
                    <a:pt x="275" y="115"/>
                  </a:lnTo>
                  <a:lnTo>
                    <a:pt x="269" y="92"/>
                  </a:lnTo>
                  <a:lnTo>
                    <a:pt x="269" y="121"/>
                  </a:lnTo>
                  <a:lnTo>
                    <a:pt x="273" y="149"/>
                  </a:lnTo>
                  <a:lnTo>
                    <a:pt x="254" y="155"/>
                  </a:lnTo>
                  <a:lnTo>
                    <a:pt x="240" y="163"/>
                  </a:lnTo>
                  <a:lnTo>
                    <a:pt x="233" y="167"/>
                  </a:lnTo>
                  <a:lnTo>
                    <a:pt x="231" y="169"/>
                  </a:lnTo>
                  <a:lnTo>
                    <a:pt x="223" y="174"/>
                  </a:lnTo>
                  <a:lnTo>
                    <a:pt x="216" y="180"/>
                  </a:lnTo>
                  <a:lnTo>
                    <a:pt x="202" y="161"/>
                  </a:lnTo>
                  <a:lnTo>
                    <a:pt x="189" y="147"/>
                  </a:lnTo>
                  <a:lnTo>
                    <a:pt x="175" y="142"/>
                  </a:lnTo>
                  <a:lnTo>
                    <a:pt x="168" y="140"/>
                  </a:lnTo>
                  <a:lnTo>
                    <a:pt x="168" y="140"/>
                  </a:lnTo>
                  <a:lnTo>
                    <a:pt x="160" y="147"/>
                  </a:lnTo>
                  <a:lnTo>
                    <a:pt x="152" y="140"/>
                  </a:lnTo>
                  <a:lnTo>
                    <a:pt x="152" y="140"/>
                  </a:lnTo>
                  <a:lnTo>
                    <a:pt x="144" y="142"/>
                  </a:lnTo>
                  <a:lnTo>
                    <a:pt x="133" y="147"/>
                  </a:lnTo>
                  <a:lnTo>
                    <a:pt x="118" y="161"/>
                  </a:lnTo>
                  <a:lnTo>
                    <a:pt x="104" y="180"/>
                  </a:lnTo>
                  <a:lnTo>
                    <a:pt x="96" y="174"/>
                  </a:lnTo>
                  <a:lnTo>
                    <a:pt x="89" y="169"/>
                  </a:lnTo>
                  <a:lnTo>
                    <a:pt x="89" y="167"/>
                  </a:lnTo>
                  <a:lnTo>
                    <a:pt x="81" y="163"/>
                  </a:lnTo>
                  <a:lnTo>
                    <a:pt x="70" y="157"/>
                  </a:lnTo>
                  <a:lnTo>
                    <a:pt x="50" y="149"/>
                  </a:lnTo>
                  <a:lnTo>
                    <a:pt x="50" y="90"/>
                  </a:lnTo>
                  <a:lnTo>
                    <a:pt x="45" y="115"/>
                  </a:lnTo>
                  <a:lnTo>
                    <a:pt x="39" y="147"/>
                  </a:lnTo>
                  <a:lnTo>
                    <a:pt x="22" y="144"/>
                  </a:lnTo>
                  <a:lnTo>
                    <a:pt x="0" y="142"/>
                  </a:lnTo>
                  <a:lnTo>
                    <a:pt x="8" y="103"/>
                  </a:lnTo>
                  <a:lnTo>
                    <a:pt x="18" y="73"/>
                  </a:lnTo>
                  <a:lnTo>
                    <a:pt x="29" y="48"/>
                  </a:lnTo>
                  <a:lnTo>
                    <a:pt x="45" y="28"/>
                  </a:lnTo>
                  <a:lnTo>
                    <a:pt x="64" y="13"/>
                  </a:lnTo>
                  <a:lnTo>
                    <a:pt x="73" y="7"/>
                  </a:lnTo>
                  <a:lnTo>
                    <a:pt x="81" y="4"/>
                  </a:lnTo>
                  <a:lnTo>
                    <a:pt x="89" y="0"/>
                  </a:lnTo>
                  <a:lnTo>
                    <a:pt x="89"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47" name="TextBox 46">
            <a:extLst>
              <a:ext uri="{FF2B5EF4-FFF2-40B4-BE49-F238E27FC236}">
                <a16:creationId xmlns:a16="http://schemas.microsoft.com/office/drawing/2014/main" id="{A47095B2-34C6-4B38-96A2-7FA89E3CD530}"/>
              </a:ext>
            </a:extLst>
          </p:cNvPr>
          <p:cNvSpPr txBox="1"/>
          <p:nvPr/>
        </p:nvSpPr>
        <p:spPr>
          <a:xfrm>
            <a:off x="8220282" y="4902896"/>
            <a:ext cx="3189889" cy="98488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783875"/>
                </a:solidFill>
                <a:latin typeface="Arial" panose="020B0604020202020204" pitchFamily="34" charset="0"/>
                <a:cs typeface="Arial" panose="020B0604020202020204" pitchFamily="34" charset="0"/>
              </a:rPr>
              <a:t>QUESTIONS ON MY MIND:</a:t>
            </a:r>
            <a:br>
              <a:rPr lang="en-US" sz="1000" b="1" dirty="0">
                <a:solidFill>
                  <a:srgbClr val="783875"/>
                </a:solidFill>
                <a:latin typeface="Arial" panose="020B0604020202020204" pitchFamily="34" charset="0"/>
                <a:cs typeface="Arial" panose="020B0604020202020204" pitchFamily="34" charset="0"/>
              </a:rPr>
            </a:br>
            <a:endParaRPr lang="en-US" b="1" dirty="0">
              <a:solidFill>
                <a:srgbClr val="783875"/>
              </a:solidFill>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A568FDA-68EB-4ECE-B438-597D54DAB387}"/>
              </a:ext>
              <a:ext uri="{C183D7F6-B498-43B3-948B-1728B52AA6E4}">
                <adec:decorative xmlns:adec="http://schemas.microsoft.com/office/drawing/2017/decorative" val="1"/>
              </a:ext>
            </a:extLst>
          </p:cNvPr>
          <p:cNvGrpSpPr/>
          <p:nvPr/>
        </p:nvGrpSpPr>
        <p:grpSpPr>
          <a:xfrm>
            <a:off x="2860640" y="945766"/>
            <a:ext cx="727480" cy="718505"/>
            <a:chOff x="7496176" y="2247900"/>
            <a:chExt cx="857250" cy="777875"/>
          </a:xfrm>
          <a:solidFill>
            <a:srgbClr val="00A88F"/>
          </a:solidFill>
        </p:grpSpPr>
        <p:sp>
          <p:nvSpPr>
            <p:cNvPr id="6" name="Freeform 8">
              <a:extLst>
                <a:ext uri="{FF2B5EF4-FFF2-40B4-BE49-F238E27FC236}">
                  <a16:creationId xmlns:a16="http://schemas.microsoft.com/office/drawing/2014/main" id="{76AECCD1-C173-44B5-98AD-4DAE15AFAA78}"/>
                </a:ext>
              </a:extLst>
            </p:cNvPr>
            <p:cNvSpPr>
              <a:spLocks noEditPoints="1"/>
            </p:cNvSpPr>
            <p:nvPr/>
          </p:nvSpPr>
          <p:spPr bwMode="auto">
            <a:xfrm>
              <a:off x="7667626" y="2247900"/>
              <a:ext cx="685800" cy="774700"/>
            </a:xfrm>
            <a:custGeom>
              <a:avLst/>
              <a:gdLst>
                <a:gd name="T0" fmla="*/ 194 w 432"/>
                <a:gd name="T1" fmla="*/ 37 h 488"/>
                <a:gd name="T2" fmla="*/ 149 w 432"/>
                <a:gd name="T3" fmla="*/ 45 h 488"/>
                <a:gd name="T4" fmla="*/ 121 w 432"/>
                <a:gd name="T5" fmla="*/ 50 h 488"/>
                <a:gd name="T6" fmla="*/ 119 w 432"/>
                <a:gd name="T7" fmla="*/ 72 h 488"/>
                <a:gd name="T8" fmla="*/ 103 w 432"/>
                <a:gd name="T9" fmla="*/ 108 h 488"/>
                <a:gd name="T10" fmla="*/ 65 w 432"/>
                <a:gd name="T11" fmla="*/ 141 h 488"/>
                <a:gd name="T12" fmla="*/ 36 w 432"/>
                <a:gd name="T13" fmla="*/ 166 h 488"/>
                <a:gd name="T14" fmla="*/ 44 w 432"/>
                <a:gd name="T15" fmla="*/ 223 h 488"/>
                <a:gd name="T16" fmla="*/ 67 w 432"/>
                <a:gd name="T17" fmla="*/ 294 h 488"/>
                <a:gd name="T18" fmla="*/ 107 w 432"/>
                <a:gd name="T19" fmla="*/ 357 h 488"/>
                <a:gd name="T20" fmla="*/ 173 w 432"/>
                <a:gd name="T21" fmla="*/ 421 h 488"/>
                <a:gd name="T22" fmla="*/ 261 w 432"/>
                <a:gd name="T23" fmla="*/ 421 h 488"/>
                <a:gd name="T24" fmla="*/ 326 w 432"/>
                <a:gd name="T25" fmla="*/ 357 h 488"/>
                <a:gd name="T26" fmla="*/ 365 w 432"/>
                <a:gd name="T27" fmla="*/ 294 h 488"/>
                <a:gd name="T28" fmla="*/ 389 w 432"/>
                <a:gd name="T29" fmla="*/ 223 h 488"/>
                <a:gd name="T30" fmla="*/ 397 w 432"/>
                <a:gd name="T31" fmla="*/ 166 h 488"/>
                <a:gd name="T32" fmla="*/ 370 w 432"/>
                <a:gd name="T33" fmla="*/ 143 h 488"/>
                <a:gd name="T34" fmla="*/ 336 w 432"/>
                <a:gd name="T35" fmla="*/ 114 h 488"/>
                <a:gd name="T36" fmla="*/ 318 w 432"/>
                <a:gd name="T37" fmla="*/ 81 h 488"/>
                <a:gd name="T38" fmla="*/ 313 w 432"/>
                <a:gd name="T39" fmla="*/ 56 h 488"/>
                <a:gd name="T40" fmla="*/ 301 w 432"/>
                <a:gd name="T41" fmla="*/ 48 h 488"/>
                <a:gd name="T42" fmla="*/ 263 w 432"/>
                <a:gd name="T43" fmla="*/ 41 h 488"/>
                <a:gd name="T44" fmla="*/ 217 w 432"/>
                <a:gd name="T45" fmla="*/ 37 h 488"/>
                <a:gd name="T46" fmla="*/ 242 w 432"/>
                <a:gd name="T47" fmla="*/ 2 h 488"/>
                <a:gd name="T48" fmla="*/ 293 w 432"/>
                <a:gd name="T49" fmla="*/ 10 h 488"/>
                <a:gd name="T50" fmla="*/ 320 w 432"/>
                <a:gd name="T51" fmla="*/ 16 h 488"/>
                <a:gd name="T52" fmla="*/ 347 w 432"/>
                <a:gd name="T53" fmla="*/ 48 h 488"/>
                <a:gd name="T54" fmla="*/ 349 w 432"/>
                <a:gd name="T55" fmla="*/ 60 h 488"/>
                <a:gd name="T56" fmla="*/ 359 w 432"/>
                <a:gd name="T57" fmla="*/ 85 h 488"/>
                <a:gd name="T58" fmla="*/ 386 w 432"/>
                <a:gd name="T59" fmla="*/ 110 h 488"/>
                <a:gd name="T60" fmla="*/ 432 w 432"/>
                <a:gd name="T61" fmla="*/ 125 h 488"/>
                <a:gd name="T62" fmla="*/ 432 w 432"/>
                <a:gd name="T63" fmla="*/ 160 h 488"/>
                <a:gd name="T64" fmla="*/ 428 w 432"/>
                <a:gd name="T65" fmla="*/ 204 h 488"/>
                <a:gd name="T66" fmla="*/ 411 w 432"/>
                <a:gd name="T67" fmla="*/ 275 h 488"/>
                <a:gd name="T68" fmla="*/ 380 w 432"/>
                <a:gd name="T69" fmla="*/ 344 h 488"/>
                <a:gd name="T70" fmla="*/ 322 w 432"/>
                <a:gd name="T71" fmla="*/ 417 h 488"/>
                <a:gd name="T72" fmla="*/ 232 w 432"/>
                <a:gd name="T73" fmla="*/ 480 h 488"/>
                <a:gd name="T74" fmla="*/ 201 w 432"/>
                <a:gd name="T75" fmla="*/ 480 h 488"/>
                <a:gd name="T76" fmla="*/ 111 w 432"/>
                <a:gd name="T77" fmla="*/ 417 h 488"/>
                <a:gd name="T78" fmla="*/ 53 w 432"/>
                <a:gd name="T79" fmla="*/ 344 h 488"/>
                <a:gd name="T80" fmla="*/ 21 w 432"/>
                <a:gd name="T81" fmla="*/ 275 h 488"/>
                <a:gd name="T82" fmla="*/ 4 w 432"/>
                <a:gd name="T83" fmla="*/ 202 h 488"/>
                <a:gd name="T84" fmla="*/ 0 w 432"/>
                <a:gd name="T85" fmla="*/ 158 h 488"/>
                <a:gd name="T86" fmla="*/ 2 w 432"/>
                <a:gd name="T87" fmla="*/ 125 h 488"/>
                <a:gd name="T88" fmla="*/ 48 w 432"/>
                <a:gd name="T89" fmla="*/ 110 h 488"/>
                <a:gd name="T90" fmla="*/ 75 w 432"/>
                <a:gd name="T91" fmla="*/ 85 h 488"/>
                <a:gd name="T92" fmla="*/ 84 w 432"/>
                <a:gd name="T93" fmla="*/ 60 h 488"/>
                <a:gd name="T94" fmla="*/ 84 w 432"/>
                <a:gd name="T95" fmla="*/ 48 h 488"/>
                <a:gd name="T96" fmla="*/ 111 w 432"/>
                <a:gd name="T97" fmla="*/ 16 h 488"/>
                <a:gd name="T98" fmla="*/ 140 w 432"/>
                <a:gd name="T99" fmla="*/ 10 h 488"/>
                <a:gd name="T100" fmla="*/ 190 w 432"/>
                <a:gd name="T101" fmla="*/ 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2" h="488">
                  <a:moveTo>
                    <a:pt x="217" y="37"/>
                  </a:moveTo>
                  <a:lnTo>
                    <a:pt x="194" y="37"/>
                  </a:lnTo>
                  <a:lnTo>
                    <a:pt x="171" y="41"/>
                  </a:lnTo>
                  <a:lnTo>
                    <a:pt x="149" y="45"/>
                  </a:lnTo>
                  <a:lnTo>
                    <a:pt x="130" y="48"/>
                  </a:lnTo>
                  <a:lnTo>
                    <a:pt x="121" y="50"/>
                  </a:lnTo>
                  <a:lnTo>
                    <a:pt x="121" y="58"/>
                  </a:lnTo>
                  <a:lnTo>
                    <a:pt x="119" y="72"/>
                  </a:lnTo>
                  <a:lnTo>
                    <a:pt x="113" y="89"/>
                  </a:lnTo>
                  <a:lnTo>
                    <a:pt x="103" y="108"/>
                  </a:lnTo>
                  <a:lnTo>
                    <a:pt x="88" y="125"/>
                  </a:lnTo>
                  <a:lnTo>
                    <a:pt x="65" y="141"/>
                  </a:lnTo>
                  <a:lnTo>
                    <a:pt x="36" y="152"/>
                  </a:lnTo>
                  <a:lnTo>
                    <a:pt x="36" y="166"/>
                  </a:lnTo>
                  <a:lnTo>
                    <a:pt x="38" y="190"/>
                  </a:lnTo>
                  <a:lnTo>
                    <a:pt x="44" y="223"/>
                  </a:lnTo>
                  <a:lnTo>
                    <a:pt x="55" y="263"/>
                  </a:lnTo>
                  <a:lnTo>
                    <a:pt x="67" y="294"/>
                  </a:lnTo>
                  <a:lnTo>
                    <a:pt x="84" y="325"/>
                  </a:lnTo>
                  <a:lnTo>
                    <a:pt x="107" y="357"/>
                  </a:lnTo>
                  <a:lnTo>
                    <a:pt x="136" y="390"/>
                  </a:lnTo>
                  <a:lnTo>
                    <a:pt x="173" y="421"/>
                  </a:lnTo>
                  <a:lnTo>
                    <a:pt x="217" y="448"/>
                  </a:lnTo>
                  <a:lnTo>
                    <a:pt x="261" y="421"/>
                  </a:lnTo>
                  <a:lnTo>
                    <a:pt x="297" y="390"/>
                  </a:lnTo>
                  <a:lnTo>
                    <a:pt x="326" y="357"/>
                  </a:lnTo>
                  <a:lnTo>
                    <a:pt x="349" y="325"/>
                  </a:lnTo>
                  <a:lnTo>
                    <a:pt x="365" y="294"/>
                  </a:lnTo>
                  <a:lnTo>
                    <a:pt x="378" y="263"/>
                  </a:lnTo>
                  <a:lnTo>
                    <a:pt x="389" y="223"/>
                  </a:lnTo>
                  <a:lnTo>
                    <a:pt x="395" y="190"/>
                  </a:lnTo>
                  <a:lnTo>
                    <a:pt x="397" y="166"/>
                  </a:lnTo>
                  <a:lnTo>
                    <a:pt x="397" y="152"/>
                  </a:lnTo>
                  <a:lnTo>
                    <a:pt x="370" y="143"/>
                  </a:lnTo>
                  <a:lnTo>
                    <a:pt x="349" y="129"/>
                  </a:lnTo>
                  <a:lnTo>
                    <a:pt x="336" y="114"/>
                  </a:lnTo>
                  <a:lnTo>
                    <a:pt x="324" y="98"/>
                  </a:lnTo>
                  <a:lnTo>
                    <a:pt x="318" y="81"/>
                  </a:lnTo>
                  <a:lnTo>
                    <a:pt x="315" y="68"/>
                  </a:lnTo>
                  <a:lnTo>
                    <a:pt x="313" y="56"/>
                  </a:lnTo>
                  <a:lnTo>
                    <a:pt x="311" y="50"/>
                  </a:lnTo>
                  <a:lnTo>
                    <a:pt x="301" y="48"/>
                  </a:lnTo>
                  <a:lnTo>
                    <a:pt x="284" y="45"/>
                  </a:lnTo>
                  <a:lnTo>
                    <a:pt x="263" y="41"/>
                  </a:lnTo>
                  <a:lnTo>
                    <a:pt x="238" y="37"/>
                  </a:lnTo>
                  <a:lnTo>
                    <a:pt x="217" y="37"/>
                  </a:lnTo>
                  <a:close/>
                  <a:moveTo>
                    <a:pt x="217" y="0"/>
                  </a:moveTo>
                  <a:lnTo>
                    <a:pt x="242" y="2"/>
                  </a:lnTo>
                  <a:lnTo>
                    <a:pt x="269" y="4"/>
                  </a:lnTo>
                  <a:lnTo>
                    <a:pt x="293" y="10"/>
                  </a:lnTo>
                  <a:lnTo>
                    <a:pt x="311" y="14"/>
                  </a:lnTo>
                  <a:lnTo>
                    <a:pt x="320" y="16"/>
                  </a:lnTo>
                  <a:lnTo>
                    <a:pt x="347" y="22"/>
                  </a:lnTo>
                  <a:lnTo>
                    <a:pt x="347" y="48"/>
                  </a:lnTo>
                  <a:lnTo>
                    <a:pt x="347" y="52"/>
                  </a:lnTo>
                  <a:lnTo>
                    <a:pt x="349" y="60"/>
                  </a:lnTo>
                  <a:lnTo>
                    <a:pt x="353" y="72"/>
                  </a:lnTo>
                  <a:lnTo>
                    <a:pt x="359" y="85"/>
                  </a:lnTo>
                  <a:lnTo>
                    <a:pt x="370" y="98"/>
                  </a:lnTo>
                  <a:lnTo>
                    <a:pt x="386" y="110"/>
                  </a:lnTo>
                  <a:lnTo>
                    <a:pt x="407" y="118"/>
                  </a:lnTo>
                  <a:lnTo>
                    <a:pt x="432" y="125"/>
                  </a:lnTo>
                  <a:lnTo>
                    <a:pt x="432" y="150"/>
                  </a:lnTo>
                  <a:lnTo>
                    <a:pt x="432" y="160"/>
                  </a:lnTo>
                  <a:lnTo>
                    <a:pt x="432" y="177"/>
                  </a:lnTo>
                  <a:lnTo>
                    <a:pt x="428" y="204"/>
                  </a:lnTo>
                  <a:lnTo>
                    <a:pt x="422" y="237"/>
                  </a:lnTo>
                  <a:lnTo>
                    <a:pt x="411" y="275"/>
                  </a:lnTo>
                  <a:lnTo>
                    <a:pt x="397" y="308"/>
                  </a:lnTo>
                  <a:lnTo>
                    <a:pt x="380" y="344"/>
                  </a:lnTo>
                  <a:lnTo>
                    <a:pt x="355" y="380"/>
                  </a:lnTo>
                  <a:lnTo>
                    <a:pt x="322" y="417"/>
                  </a:lnTo>
                  <a:lnTo>
                    <a:pt x="282" y="450"/>
                  </a:lnTo>
                  <a:lnTo>
                    <a:pt x="232" y="480"/>
                  </a:lnTo>
                  <a:lnTo>
                    <a:pt x="217" y="488"/>
                  </a:lnTo>
                  <a:lnTo>
                    <a:pt x="201" y="480"/>
                  </a:lnTo>
                  <a:lnTo>
                    <a:pt x="151" y="450"/>
                  </a:lnTo>
                  <a:lnTo>
                    <a:pt x="111" y="417"/>
                  </a:lnTo>
                  <a:lnTo>
                    <a:pt x="78" y="380"/>
                  </a:lnTo>
                  <a:lnTo>
                    <a:pt x="53" y="344"/>
                  </a:lnTo>
                  <a:lnTo>
                    <a:pt x="34" y="308"/>
                  </a:lnTo>
                  <a:lnTo>
                    <a:pt x="21" y="275"/>
                  </a:lnTo>
                  <a:lnTo>
                    <a:pt x="11" y="237"/>
                  </a:lnTo>
                  <a:lnTo>
                    <a:pt x="4" y="202"/>
                  </a:lnTo>
                  <a:lnTo>
                    <a:pt x="2" y="175"/>
                  </a:lnTo>
                  <a:lnTo>
                    <a:pt x="0" y="158"/>
                  </a:lnTo>
                  <a:lnTo>
                    <a:pt x="0" y="150"/>
                  </a:lnTo>
                  <a:lnTo>
                    <a:pt x="2" y="125"/>
                  </a:lnTo>
                  <a:lnTo>
                    <a:pt x="27" y="118"/>
                  </a:lnTo>
                  <a:lnTo>
                    <a:pt x="48" y="110"/>
                  </a:lnTo>
                  <a:lnTo>
                    <a:pt x="63" y="98"/>
                  </a:lnTo>
                  <a:lnTo>
                    <a:pt x="75" y="85"/>
                  </a:lnTo>
                  <a:lnTo>
                    <a:pt x="80" y="73"/>
                  </a:lnTo>
                  <a:lnTo>
                    <a:pt x="84" y="60"/>
                  </a:lnTo>
                  <a:lnTo>
                    <a:pt x="84" y="52"/>
                  </a:lnTo>
                  <a:lnTo>
                    <a:pt x="84" y="48"/>
                  </a:lnTo>
                  <a:lnTo>
                    <a:pt x="84" y="22"/>
                  </a:lnTo>
                  <a:lnTo>
                    <a:pt x="111" y="16"/>
                  </a:lnTo>
                  <a:lnTo>
                    <a:pt x="121" y="14"/>
                  </a:lnTo>
                  <a:lnTo>
                    <a:pt x="140" y="10"/>
                  </a:lnTo>
                  <a:lnTo>
                    <a:pt x="165" y="4"/>
                  </a:lnTo>
                  <a:lnTo>
                    <a:pt x="190" y="2"/>
                  </a:lnTo>
                  <a:lnTo>
                    <a:pt x="217"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 name="Freeform 9">
              <a:extLst>
                <a:ext uri="{FF2B5EF4-FFF2-40B4-BE49-F238E27FC236}">
                  <a16:creationId xmlns:a16="http://schemas.microsoft.com/office/drawing/2014/main" id="{D8250705-0BE6-4452-865D-0DB57A9982B5}"/>
                </a:ext>
              </a:extLst>
            </p:cNvPr>
            <p:cNvSpPr>
              <a:spLocks/>
            </p:cNvSpPr>
            <p:nvPr/>
          </p:nvSpPr>
          <p:spPr bwMode="auto">
            <a:xfrm>
              <a:off x="7904163" y="2468563"/>
              <a:ext cx="214313" cy="334962"/>
            </a:xfrm>
            <a:custGeom>
              <a:avLst/>
              <a:gdLst>
                <a:gd name="T0" fmla="*/ 54 w 135"/>
                <a:gd name="T1" fmla="*/ 0 h 211"/>
                <a:gd name="T2" fmla="*/ 81 w 135"/>
                <a:gd name="T3" fmla="*/ 0 h 211"/>
                <a:gd name="T4" fmla="*/ 81 w 135"/>
                <a:gd name="T5" fmla="*/ 17 h 211"/>
                <a:gd name="T6" fmla="*/ 106 w 135"/>
                <a:gd name="T7" fmla="*/ 21 h 211"/>
                <a:gd name="T8" fmla="*/ 131 w 135"/>
                <a:gd name="T9" fmla="*/ 28 h 211"/>
                <a:gd name="T10" fmla="*/ 118 w 135"/>
                <a:gd name="T11" fmla="*/ 65 h 211"/>
                <a:gd name="T12" fmla="*/ 91 w 135"/>
                <a:gd name="T13" fmla="*/ 55 h 211"/>
                <a:gd name="T14" fmla="*/ 70 w 135"/>
                <a:gd name="T15" fmla="*/ 53 h 211"/>
                <a:gd name="T16" fmla="*/ 62 w 135"/>
                <a:gd name="T17" fmla="*/ 53 h 211"/>
                <a:gd name="T18" fmla="*/ 58 w 135"/>
                <a:gd name="T19" fmla="*/ 53 h 211"/>
                <a:gd name="T20" fmla="*/ 54 w 135"/>
                <a:gd name="T21" fmla="*/ 55 h 211"/>
                <a:gd name="T22" fmla="*/ 52 w 135"/>
                <a:gd name="T23" fmla="*/ 59 h 211"/>
                <a:gd name="T24" fmla="*/ 50 w 135"/>
                <a:gd name="T25" fmla="*/ 63 h 211"/>
                <a:gd name="T26" fmla="*/ 50 w 135"/>
                <a:gd name="T27" fmla="*/ 67 h 211"/>
                <a:gd name="T28" fmla="*/ 54 w 135"/>
                <a:gd name="T29" fmla="*/ 71 h 211"/>
                <a:gd name="T30" fmla="*/ 58 w 135"/>
                <a:gd name="T31" fmla="*/ 73 h 211"/>
                <a:gd name="T32" fmla="*/ 64 w 135"/>
                <a:gd name="T33" fmla="*/ 76 h 211"/>
                <a:gd name="T34" fmla="*/ 73 w 135"/>
                <a:gd name="T35" fmla="*/ 80 h 211"/>
                <a:gd name="T36" fmla="*/ 85 w 135"/>
                <a:gd name="T37" fmla="*/ 84 h 211"/>
                <a:gd name="T38" fmla="*/ 108 w 135"/>
                <a:gd name="T39" fmla="*/ 94 h 211"/>
                <a:gd name="T40" fmla="*/ 123 w 135"/>
                <a:gd name="T41" fmla="*/ 105 h 211"/>
                <a:gd name="T42" fmla="*/ 131 w 135"/>
                <a:gd name="T43" fmla="*/ 119 h 211"/>
                <a:gd name="T44" fmla="*/ 135 w 135"/>
                <a:gd name="T45" fmla="*/ 136 h 211"/>
                <a:gd name="T46" fmla="*/ 131 w 135"/>
                <a:gd name="T47" fmla="*/ 155 h 211"/>
                <a:gd name="T48" fmla="*/ 120 w 135"/>
                <a:gd name="T49" fmla="*/ 170 h 211"/>
                <a:gd name="T50" fmla="*/ 104 w 135"/>
                <a:gd name="T51" fmla="*/ 182 h 211"/>
                <a:gd name="T52" fmla="*/ 81 w 135"/>
                <a:gd name="T53" fmla="*/ 188 h 211"/>
                <a:gd name="T54" fmla="*/ 81 w 135"/>
                <a:gd name="T55" fmla="*/ 211 h 211"/>
                <a:gd name="T56" fmla="*/ 54 w 135"/>
                <a:gd name="T57" fmla="*/ 211 h 211"/>
                <a:gd name="T58" fmla="*/ 54 w 135"/>
                <a:gd name="T59" fmla="*/ 188 h 211"/>
                <a:gd name="T60" fmla="*/ 27 w 135"/>
                <a:gd name="T61" fmla="*/ 184 h 211"/>
                <a:gd name="T62" fmla="*/ 0 w 135"/>
                <a:gd name="T63" fmla="*/ 176 h 211"/>
                <a:gd name="T64" fmla="*/ 0 w 135"/>
                <a:gd name="T65" fmla="*/ 134 h 211"/>
                <a:gd name="T66" fmla="*/ 33 w 135"/>
                <a:gd name="T67" fmla="*/ 146 h 211"/>
                <a:gd name="T68" fmla="*/ 45 w 135"/>
                <a:gd name="T69" fmla="*/ 149 h 211"/>
                <a:gd name="T70" fmla="*/ 54 w 135"/>
                <a:gd name="T71" fmla="*/ 149 h 211"/>
                <a:gd name="T72" fmla="*/ 64 w 135"/>
                <a:gd name="T73" fmla="*/ 151 h 211"/>
                <a:gd name="T74" fmla="*/ 70 w 135"/>
                <a:gd name="T75" fmla="*/ 151 h 211"/>
                <a:gd name="T76" fmla="*/ 75 w 135"/>
                <a:gd name="T77" fmla="*/ 149 h 211"/>
                <a:gd name="T78" fmla="*/ 79 w 135"/>
                <a:gd name="T79" fmla="*/ 147 h 211"/>
                <a:gd name="T80" fmla="*/ 83 w 135"/>
                <a:gd name="T81" fmla="*/ 146 h 211"/>
                <a:gd name="T82" fmla="*/ 83 w 135"/>
                <a:gd name="T83" fmla="*/ 144 h 211"/>
                <a:gd name="T84" fmla="*/ 85 w 135"/>
                <a:gd name="T85" fmla="*/ 140 h 211"/>
                <a:gd name="T86" fmla="*/ 83 w 135"/>
                <a:gd name="T87" fmla="*/ 136 h 211"/>
                <a:gd name="T88" fmla="*/ 81 w 135"/>
                <a:gd name="T89" fmla="*/ 132 h 211"/>
                <a:gd name="T90" fmla="*/ 75 w 135"/>
                <a:gd name="T91" fmla="*/ 130 h 211"/>
                <a:gd name="T92" fmla="*/ 68 w 135"/>
                <a:gd name="T93" fmla="*/ 126 h 211"/>
                <a:gd name="T94" fmla="*/ 58 w 135"/>
                <a:gd name="T95" fmla="*/ 122 h 211"/>
                <a:gd name="T96" fmla="*/ 47 w 135"/>
                <a:gd name="T97" fmla="*/ 117 h 211"/>
                <a:gd name="T98" fmla="*/ 35 w 135"/>
                <a:gd name="T99" fmla="*/ 113 h 211"/>
                <a:gd name="T100" fmla="*/ 27 w 135"/>
                <a:gd name="T101" fmla="*/ 109 h 211"/>
                <a:gd name="T102" fmla="*/ 20 w 135"/>
                <a:gd name="T103" fmla="*/ 103 h 211"/>
                <a:gd name="T104" fmla="*/ 12 w 135"/>
                <a:gd name="T105" fmla="*/ 96 h 211"/>
                <a:gd name="T106" fmla="*/ 6 w 135"/>
                <a:gd name="T107" fmla="*/ 86 h 211"/>
                <a:gd name="T108" fmla="*/ 2 w 135"/>
                <a:gd name="T109" fmla="*/ 80 h 211"/>
                <a:gd name="T110" fmla="*/ 0 w 135"/>
                <a:gd name="T111" fmla="*/ 73 h 211"/>
                <a:gd name="T112" fmla="*/ 0 w 135"/>
                <a:gd name="T113" fmla="*/ 65 h 211"/>
                <a:gd name="T114" fmla="*/ 4 w 135"/>
                <a:gd name="T115" fmla="*/ 46 h 211"/>
                <a:gd name="T116" fmla="*/ 14 w 135"/>
                <a:gd name="T117" fmla="*/ 30 h 211"/>
                <a:gd name="T118" fmla="*/ 31 w 135"/>
                <a:gd name="T119" fmla="*/ 21 h 211"/>
                <a:gd name="T120" fmla="*/ 54 w 135"/>
                <a:gd name="T121" fmla="*/ 17 h 211"/>
                <a:gd name="T122" fmla="*/ 54 w 135"/>
                <a:gd name="T12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5" h="211">
                  <a:moveTo>
                    <a:pt x="54" y="0"/>
                  </a:moveTo>
                  <a:lnTo>
                    <a:pt x="81" y="0"/>
                  </a:lnTo>
                  <a:lnTo>
                    <a:pt x="81" y="17"/>
                  </a:lnTo>
                  <a:lnTo>
                    <a:pt x="106" y="21"/>
                  </a:lnTo>
                  <a:lnTo>
                    <a:pt x="131" y="28"/>
                  </a:lnTo>
                  <a:lnTo>
                    <a:pt x="118" y="65"/>
                  </a:lnTo>
                  <a:lnTo>
                    <a:pt x="91" y="55"/>
                  </a:lnTo>
                  <a:lnTo>
                    <a:pt x="70" y="53"/>
                  </a:lnTo>
                  <a:lnTo>
                    <a:pt x="62" y="53"/>
                  </a:lnTo>
                  <a:lnTo>
                    <a:pt x="58" y="53"/>
                  </a:lnTo>
                  <a:lnTo>
                    <a:pt x="54" y="55"/>
                  </a:lnTo>
                  <a:lnTo>
                    <a:pt x="52" y="59"/>
                  </a:lnTo>
                  <a:lnTo>
                    <a:pt x="50" y="63"/>
                  </a:lnTo>
                  <a:lnTo>
                    <a:pt x="50" y="67"/>
                  </a:lnTo>
                  <a:lnTo>
                    <a:pt x="54" y="71"/>
                  </a:lnTo>
                  <a:lnTo>
                    <a:pt x="58" y="73"/>
                  </a:lnTo>
                  <a:lnTo>
                    <a:pt x="64" y="76"/>
                  </a:lnTo>
                  <a:lnTo>
                    <a:pt x="73" y="80"/>
                  </a:lnTo>
                  <a:lnTo>
                    <a:pt x="85" y="84"/>
                  </a:lnTo>
                  <a:lnTo>
                    <a:pt x="108" y="94"/>
                  </a:lnTo>
                  <a:lnTo>
                    <a:pt x="123" y="105"/>
                  </a:lnTo>
                  <a:lnTo>
                    <a:pt x="131" y="119"/>
                  </a:lnTo>
                  <a:lnTo>
                    <a:pt x="135" y="136"/>
                  </a:lnTo>
                  <a:lnTo>
                    <a:pt x="131" y="155"/>
                  </a:lnTo>
                  <a:lnTo>
                    <a:pt x="120" y="170"/>
                  </a:lnTo>
                  <a:lnTo>
                    <a:pt x="104" y="182"/>
                  </a:lnTo>
                  <a:lnTo>
                    <a:pt x="81" y="188"/>
                  </a:lnTo>
                  <a:lnTo>
                    <a:pt x="81" y="211"/>
                  </a:lnTo>
                  <a:lnTo>
                    <a:pt x="54" y="211"/>
                  </a:lnTo>
                  <a:lnTo>
                    <a:pt x="54" y="188"/>
                  </a:lnTo>
                  <a:lnTo>
                    <a:pt x="27" y="184"/>
                  </a:lnTo>
                  <a:lnTo>
                    <a:pt x="0" y="176"/>
                  </a:lnTo>
                  <a:lnTo>
                    <a:pt x="0" y="134"/>
                  </a:lnTo>
                  <a:lnTo>
                    <a:pt x="33" y="146"/>
                  </a:lnTo>
                  <a:lnTo>
                    <a:pt x="45" y="149"/>
                  </a:lnTo>
                  <a:lnTo>
                    <a:pt x="54" y="149"/>
                  </a:lnTo>
                  <a:lnTo>
                    <a:pt x="64" y="151"/>
                  </a:lnTo>
                  <a:lnTo>
                    <a:pt x="70" y="151"/>
                  </a:lnTo>
                  <a:lnTo>
                    <a:pt x="75" y="149"/>
                  </a:lnTo>
                  <a:lnTo>
                    <a:pt x="79" y="147"/>
                  </a:lnTo>
                  <a:lnTo>
                    <a:pt x="83" y="146"/>
                  </a:lnTo>
                  <a:lnTo>
                    <a:pt x="83" y="144"/>
                  </a:lnTo>
                  <a:lnTo>
                    <a:pt x="85" y="140"/>
                  </a:lnTo>
                  <a:lnTo>
                    <a:pt x="83" y="136"/>
                  </a:lnTo>
                  <a:lnTo>
                    <a:pt x="81" y="132"/>
                  </a:lnTo>
                  <a:lnTo>
                    <a:pt x="75" y="130"/>
                  </a:lnTo>
                  <a:lnTo>
                    <a:pt x="68" y="126"/>
                  </a:lnTo>
                  <a:lnTo>
                    <a:pt x="58" y="122"/>
                  </a:lnTo>
                  <a:lnTo>
                    <a:pt x="47" y="117"/>
                  </a:lnTo>
                  <a:lnTo>
                    <a:pt x="35" y="113"/>
                  </a:lnTo>
                  <a:lnTo>
                    <a:pt x="27" y="109"/>
                  </a:lnTo>
                  <a:lnTo>
                    <a:pt x="20" y="103"/>
                  </a:lnTo>
                  <a:lnTo>
                    <a:pt x="12" y="96"/>
                  </a:lnTo>
                  <a:lnTo>
                    <a:pt x="6" y="86"/>
                  </a:lnTo>
                  <a:lnTo>
                    <a:pt x="2" y="80"/>
                  </a:lnTo>
                  <a:lnTo>
                    <a:pt x="0" y="73"/>
                  </a:lnTo>
                  <a:lnTo>
                    <a:pt x="0" y="65"/>
                  </a:lnTo>
                  <a:lnTo>
                    <a:pt x="4" y="46"/>
                  </a:lnTo>
                  <a:lnTo>
                    <a:pt x="14" y="30"/>
                  </a:lnTo>
                  <a:lnTo>
                    <a:pt x="31" y="21"/>
                  </a:lnTo>
                  <a:lnTo>
                    <a:pt x="54" y="17"/>
                  </a:lnTo>
                  <a:lnTo>
                    <a:pt x="54"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 name="Freeform 10">
              <a:extLst>
                <a:ext uri="{FF2B5EF4-FFF2-40B4-BE49-F238E27FC236}">
                  <a16:creationId xmlns:a16="http://schemas.microsoft.com/office/drawing/2014/main" id="{E4E5D859-16F2-4D43-A627-D3EFF1D88C85}"/>
                </a:ext>
              </a:extLst>
            </p:cNvPr>
            <p:cNvSpPr>
              <a:spLocks/>
            </p:cNvSpPr>
            <p:nvPr/>
          </p:nvSpPr>
          <p:spPr bwMode="auto">
            <a:xfrm>
              <a:off x="7585076" y="2541588"/>
              <a:ext cx="66675" cy="76200"/>
            </a:xfrm>
            <a:custGeom>
              <a:avLst/>
              <a:gdLst>
                <a:gd name="T0" fmla="*/ 6 w 42"/>
                <a:gd name="T1" fmla="*/ 0 h 48"/>
                <a:gd name="T2" fmla="*/ 36 w 42"/>
                <a:gd name="T3" fmla="*/ 0 h 48"/>
                <a:gd name="T4" fmla="*/ 38 w 42"/>
                <a:gd name="T5" fmla="*/ 21 h 48"/>
                <a:gd name="T6" fmla="*/ 42 w 42"/>
                <a:gd name="T7" fmla="*/ 48 h 48"/>
                <a:gd name="T8" fmla="*/ 6 w 42"/>
                <a:gd name="T9" fmla="*/ 48 h 48"/>
                <a:gd name="T10" fmla="*/ 2 w 42"/>
                <a:gd name="T11" fmla="*/ 48 h 48"/>
                <a:gd name="T12" fmla="*/ 0 w 42"/>
                <a:gd name="T13" fmla="*/ 46 h 48"/>
                <a:gd name="T14" fmla="*/ 0 w 42"/>
                <a:gd name="T15" fmla="*/ 42 h 48"/>
                <a:gd name="T16" fmla="*/ 0 w 42"/>
                <a:gd name="T17" fmla="*/ 5 h 48"/>
                <a:gd name="T18" fmla="*/ 0 w 42"/>
                <a:gd name="T19" fmla="*/ 2 h 48"/>
                <a:gd name="T20" fmla="*/ 2 w 42"/>
                <a:gd name="T21" fmla="*/ 0 h 48"/>
                <a:gd name="T22" fmla="*/ 6 w 42"/>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8">
                  <a:moveTo>
                    <a:pt x="6" y="0"/>
                  </a:moveTo>
                  <a:lnTo>
                    <a:pt x="36" y="0"/>
                  </a:lnTo>
                  <a:lnTo>
                    <a:pt x="38" y="21"/>
                  </a:lnTo>
                  <a:lnTo>
                    <a:pt x="42" y="48"/>
                  </a:lnTo>
                  <a:lnTo>
                    <a:pt x="6" y="48"/>
                  </a:lnTo>
                  <a:lnTo>
                    <a:pt x="2" y="48"/>
                  </a:lnTo>
                  <a:lnTo>
                    <a:pt x="0" y="46"/>
                  </a:lnTo>
                  <a:lnTo>
                    <a:pt x="0" y="42"/>
                  </a:lnTo>
                  <a:lnTo>
                    <a:pt x="0" y="5"/>
                  </a:lnTo>
                  <a:lnTo>
                    <a:pt x="0" y="2"/>
                  </a:lnTo>
                  <a:lnTo>
                    <a:pt x="2" y="0"/>
                  </a:lnTo>
                  <a:lnTo>
                    <a:pt x="6"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 name="Freeform 11">
              <a:extLst>
                <a:ext uri="{FF2B5EF4-FFF2-40B4-BE49-F238E27FC236}">
                  <a16:creationId xmlns:a16="http://schemas.microsoft.com/office/drawing/2014/main" id="{B2180031-EB46-4647-BD6B-69B7673A2F60}"/>
                </a:ext>
              </a:extLst>
            </p:cNvPr>
            <p:cNvSpPr>
              <a:spLocks/>
            </p:cNvSpPr>
            <p:nvPr/>
          </p:nvSpPr>
          <p:spPr bwMode="auto">
            <a:xfrm>
              <a:off x="7496176" y="2638425"/>
              <a:ext cx="185738" cy="76200"/>
            </a:xfrm>
            <a:custGeom>
              <a:avLst/>
              <a:gdLst>
                <a:gd name="T0" fmla="*/ 6 w 117"/>
                <a:gd name="T1" fmla="*/ 0 h 48"/>
                <a:gd name="T2" fmla="*/ 102 w 117"/>
                <a:gd name="T3" fmla="*/ 0 h 48"/>
                <a:gd name="T4" fmla="*/ 113 w 117"/>
                <a:gd name="T5" fmla="*/ 39 h 48"/>
                <a:gd name="T6" fmla="*/ 117 w 117"/>
                <a:gd name="T7" fmla="*/ 48 h 48"/>
                <a:gd name="T8" fmla="*/ 6 w 117"/>
                <a:gd name="T9" fmla="*/ 48 h 48"/>
                <a:gd name="T10" fmla="*/ 2 w 117"/>
                <a:gd name="T11" fmla="*/ 48 h 48"/>
                <a:gd name="T12" fmla="*/ 0 w 117"/>
                <a:gd name="T13" fmla="*/ 46 h 48"/>
                <a:gd name="T14" fmla="*/ 0 w 117"/>
                <a:gd name="T15" fmla="*/ 42 h 48"/>
                <a:gd name="T16" fmla="*/ 0 w 117"/>
                <a:gd name="T17" fmla="*/ 6 h 48"/>
                <a:gd name="T18" fmla="*/ 0 w 117"/>
                <a:gd name="T19" fmla="*/ 2 h 48"/>
                <a:gd name="T20" fmla="*/ 2 w 117"/>
                <a:gd name="T21" fmla="*/ 0 h 48"/>
                <a:gd name="T22" fmla="*/ 6 w 11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48">
                  <a:moveTo>
                    <a:pt x="6" y="0"/>
                  </a:moveTo>
                  <a:lnTo>
                    <a:pt x="102" y="0"/>
                  </a:lnTo>
                  <a:lnTo>
                    <a:pt x="113" y="39"/>
                  </a:lnTo>
                  <a:lnTo>
                    <a:pt x="117" y="48"/>
                  </a:lnTo>
                  <a:lnTo>
                    <a:pt x="6" y="48"/>
                  </a:lnTo>
                  <a:lnTo>
                    <a:pt x="2" y="48"/>
                  </a:lnTo>
                  <a:lnTo>
                    <a:pt x="0" y="46"/>
                  </a:lnTo>
                  <a:lnTo>
                    <a:pt x="0" y="42"/>
                  </a:lnTo>
                  <a:lnTo>
                    <a:pt x="0" y="6"/>
                  </a:lnTo>
                  <a:lnTo>
                    <a:pt x="0" y="2"/>
                  </a:lnTo>
                  <a:lnTo>
                    <a:pt x="2" y="0"/>
                  </a:lnTo>
                  <a:lnTo>
                    <a:pt x="6"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 name="Freeform 12">
              <a:extLst>
                <a:ext uri="{FF2B5EF4-FFF2-40B4-BE49-F238E27FC236}">
                  <a16:creationId xmlns:a16="http://schemas.microsoft.com/office/drawing/2014/main" id="{0DADE9EB-6418-41DC-8AC1-5DB1E96BD2C8}"/>
                </a:ext>
              </a:extLst>
            </p:cNvPr>
            <p:cNvSpPr>
              <a:spLocks/>
            </p:cNvSpPr>
            <p:nvPr/>
          </p:nvSpPr>
          <p:spPr bwMode="auto">
            <a:xfrm>
              <a:off x="7566026" y="2741613"/>
              <a:ext cx="165100" cy="76200"/>
            </a:xfrm>
            <a:custGeom>
              <a:avLst/>
              <a:gdLst>
                <a:gd name="T0" fmla="*/ 6 w 104"/>
                <a:gd name="T1" fmla="*/ 0 h 48"/>
                <a:gd name="T2" fmla="*/ 79 w 104"/>
                <a:gd name="T3" fmla="*/ 0 h 48"/>
                <a:gd name="T4" fmla="*/ 104 w 104"/>
                <a:gd name="T5" fmla="*/ 48 h 48"/>
                <a:gd name="T6" fmla="*/ 6 w 104"/>
                <a:gd name="T7" fmla="*/ 48 h 48"/>
                <a:gd name="T8" fmla="*/ 4 w 104"/>
                <a:gd name="T9" fmla="*/ 48 h 48"/>
                <a:gd name="T10" fmla="*/ 0 w 104"/>
                <a:gd name="T11" fmla="*/ 46 h 48"/>
                <a:gd name="T12" fmla="*/ 0 w 104"/>
                <a:gd name="T13" fmla="*/ 43 h 48"/>
                <a:gd name="T14" fmla="*/ 0 w 104"/>
                <a:gd name="T15" fmla="*/ 6 h 48"/>
                <a:gd name="T16" fmla="*/ 0 w 104"/>
                <a:gd name="T17" fmla="*/ 2 h 48"/>
                <a:gd name="T18" fmla="*/ 4 w 104"/>
                <a:gd name="T19" fmla="*/ 0 h 48"/>
                <a:gd name="T20" fmla="*/ 6 w 10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6" y="0"/>
                  </a:moveTo>
                  <a:lnTo>
                    <a:pt x="79" y="0"/>
                  </a:lnTo>
                  <a:lnTo>
                    <a:pt x="104" y="48"/>
                  </a:lnTo>
                  <a:lnTo>
                    <a:pt x="6" y="48"/>
                  </a:lnTo>
                  <a:lnTo>
                    <a:pt x="4" y="48"/>
                  </a:lnTo>
                  <a:lnTo>
                    <a:pt x="0" y="46"/>
                  </a:lnTo>
                  <a:lnTo>
                    <a:pt x="0" y="43"/>
                  </a:lnTo>
                  <a:lnTo>
                    <a:pt x="0" y="6"/>
                  </a:lnTo>
                  <a:lnTo>
                    <a:pt x="0" y="2"/>
                  </a:lnTo>
                  <a:lnTo>
                    <a:pt x="4" y="0"/>
                  </a:lnTo>
                  <a:lnTo>
                    <a:pt x="6"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Freeform 13">
              <a:extLst>
                <a:ext uri="{FF2B5EF4-FFF2-40B4-BE49-F238E27FC236}">
                  <a16:creationId xmlns:a16="http://schemas.microsoft.com/office/drawing/2014/main" id="{BA319262-23D6-45D5-8591-CEEB7594E43D}"/>
                </a:ext>
              </a:extLst>
            </p:cNvPr>
            <p:cNvSpPr>
              <a:spLocks/>
            </p:cNvSpPr>
            <p:nvPr/>
          </p:nvSpPr>
          <p:spPr bwMode="auto">
            <a:xfrm>
              <a:off x="7545388" y="2843213"/>
              <a:ext cx="265113" cy="79375"/>
            </a:xfrm>
            <a:custGeom>
              <a:avLst/>
              <a:gdLst>
                <a:gd name="T0" fmla="*/ 6 w 167"/>
                <a:gd name="T1" fmla="*/ 0 h 50"/>
                <a:gd name="T2" fmla="*/ 129 w 167"/>
                <a:gd name="T3" fmla="*/ 0 h 50"/>
                <a:gd name="T4" fmla="*/ 146 w 167"/>
                <a:gd name="T5" fmla="*/ 25 h 50"/>
                <a:gd name="T6" fmla="*/ 167 w 167"/>
                <a:gd name="T7" fmla="*/ 50 h 50"/>
                <a:gd name="T8" fmla="*/ 6 w 167"/>
                <a:gd name="T9" fmla="*/ 50 h 50"/>
                <a:gd name="T10" fmla="*/ 2 w 167"/>
                <a:gd name="T11" fmla="*/ 48 h 50"/>
                <a:gd name="T12" fmla="*/ 0 w 167"/>
                <a:gd name="T13" fmla="*/ 46 h 50"/>
                <a:gd name="T14" fmla="*/ 0 w 167"/>
                <a:gd name="T15" fmla="*/ 44 h 50"/>
                <a:gd name="T16" fmla="*/ 0 w 167"/>
                <a:gd name="T17" fmla="*/ 5 h 50"/>
                <a:gd name="T18" fmla="*/ 0 w 167"/>
                <a:gd name="T19" fmla="*/ 4 h 50"/>
                <a:gd name="T20" fmla="*/ 2 w 167"/>
                <a:gd name="T21" fmla="*/ 2 h 50"/>
                <a:gd name="T22" fmla="*/ 6 w 167"/>
                <a:gd name="T2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50">
                  <a:moveTo>
                    <a:pt x="6" y="0"/>
                  </a:moveTo>
                  <a:lnTo>
                    <a:pt x="129" y="0"/>
                  </a:lnTo>
                  <a:lnTo>
                    <a:pt x="146" y="25"/>
                  </a:lnTo>
                  <a:lnTo>
                    <a:pt x="167" y="50"/>
                  </a:lnTo>
                  <a:lnTo>
                    <a:pt x="6" y="50"/>
                  </a:lnTo>
                  <a:lnTo>
                    <a:pt x="2" y="48"/>
                  </a:lnTo>
                  <a:lnTo>
                    <a:pt x="0" y="46"/>
                  </a:lnTo>
                  <a:lnTo>
                    <a:pt x="0" y="44"/>
                  </a:lnTo>
                  <a:lnTo>
                    <a:pt x="0" y="5"/>
                  </a:lnTo>
                  <a:lnTo>
                    <a:pt x="0" y="4"/>
                  </a:lnTo>
                  <a:lnTo>
                    <a:pt x="2" y="2"/>
                  </a:lnTo>
                  <a:lnTo>
                    <a:pt x="6"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 name="Freeform 14">
              <a:extLst>
                <a:ext uri="{FF2B5EF4-FFF2-40B4-BE49-F238E27FC236}">
                  <a16:creationId xmlns:a16="http://schemas.microsoft.com/office/drawing/2014/main" id="{5D361239-FA2D-418A-8CE1-62FF22D62F39}"/>
                </a:ext>
              </a:extLst>
            </p:cNvPr>
            <p:cNvSpPr>
              <a:spLocks/>
            </p:cNvSpPr>
            <p:nvPr/>
          </p:nvSpPr>
          <p:spPr bwMode="auto">
            <a:xfrm>
              <a:off x="7566026" y="2946400"/>
              <a:ext cx="284163" cy="79375"/>
            </a:xfrm>
            <a:custGeom>
              <a:avLst/>
              <a:gdLst>
                <a:gd name="T0" fmla="*/ 6 w 179"/>
                <a:gd name="T1" fmla="*/ 0 h 50"/>
                <a:gd name="T2" fmla="*/ 171 w 179"/>
                <a:gd name="T3" fmla="*/ 0 h 50"/>
                <a:gd name="T4" fmla="*/ 179 w 179"/>
                <a:gd name="T5" fmla="*/ 8 h 50"/>
                <a:gd name="T6" fmla="*/ 179 w 179"/>
                <a:gd name="T7" fmla="*/ 44 h 50"/>
                <a:gd name="T8" fmla="*/ 179 w 179"/>
                <a:gd name="T9" fmla="*/ 46 h 50"/>
                <a:gd name="T10" fmla="*/ 177 w 179"/>
                <a:gd name="T11" fmla="*/ 48 h 50"/>
                <a:gd name="T12" fmla="*/ 173 w 179"/>
                <a:gd name="T13" fmla="*/ 50 h 50"/>
                <a:gd name="T14" fmla="*/ 6 w 179"/>
                <a:gd name="T15" fmla="*/ 50 h 50"/>
                <a:gd name="T16" fmla="*/ 4 w 179"/>
                <a:gd name="T17" fmla="*/ 48 h 50"/>
                <a:gd name="T18" fmla="*/ 0 w 179"/>
                <a:gd name="T19" fmla="*/ 46 h 50"/>
                <a:gd name="T20" fmla="*/ 0 w 179"/>
                <a:gd name="T21" fmla="*/ 44 h 50"/>
                <a:gd name="T22" fmla="*/ 0 w 179"/>
                <a:gd name="T23" fmla="*/ 6 h 50"/>
                <a:gd name="T24" fmla="*/ 0 w 179"/>
                <a:gd name="T25" fmla="*/ 4 h 50"/>
                <a:gd name="T26" fmla="*/ 4 w 179"/>
                <a:gd name="T27" fmla="*/ 2 h 50"/>
                <a:gd name="T28" fmla="*/ 6 w 179"/>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50">
                  <a:moveTo>
                    <a:pt x="6" y="0"/>
                  </a:moveTo>
                  <a:lnTo>
                    <a:pt x="171" y="0"/>
                  </a:lnTo>
                  <a:lnTo>
                    <a:pt x="179" y="8"/>
                  </a:lnTo>
                  <a:lnTo>
                    <a:pt x="179" y="44"/>
                  </a:lnTo>
                  <a:lnTo>
                    <a:pt x="179" y="46"/>
                  </a:lnTo>
                  <a:lnTo>
                    <a:pt x="177" y="48"/>
                  </a:lnTo>
                  <a:lnTo>
                    <a:pt x="173" y="50"/>
                  </a:lnTo>
                  <a:lnTo>
                    <a:pt x="6" y="50"/>
                  </a:lnTo>
                  <a:lnTo>
                    <a:pt x="4" y="48"/>
                  </a:lnTo>
                  <a:lnTo>
                    <a:pt x="0" y="46"/>
                  </a:lnTo>
                  <a:lnTo>
                    <a:pt x="0" y="44"/>
                  </a:lnTo>
                  <a:lnTo>
                    <a:pt x="0" y="6"/>
                  </a:lnTo>
                  <a:lnTo>
                    <a:pt x="0" y="4"/>
                  </a:lnTo>
                  <a:lnTo>
                    <a:pt x="4" y="2"/>
                  </a:lnTo>
                  <a:lnTo>
                    <a:pt x="6" y="0"/>
                  </a:lnTo>
                  <a:close/>
                </a:path>
              </a:pathLst>
            </a:custGeom>
            <a:grpFill/>
            <a:ln w="0">
              <a:solidFill>
                <a:srgbClr val="E4FCFB"/>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3FAA6EAE-A461-4CE4-946E-BDD87A8EC2CC}"/>
              </a:ext>
            </a:extLst>
          </p:cNvPr>
          <p:cNvSpPr txBox="1"/>
          <p:nvPr/>
        </p:nvSpPr>
        <p:spPr>
          <a:xfrm>
            <a:off x="606487" y="1163381"/>
            <a:ext cx="3325087" cy="126188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300"/>
              </a:spcBef>
            </a:pPr>
            <a:r>
              <a:rPr lang="en-AU" sz="1600" b="1" dirty="0">
                <a:solidFill>
                  <a:srgbClr val="783875"/>
                </a:solidFill>
                <a:latin typeface="Arial" panose="020B0604020202020204" pitchFamily="34" charset="0"/>
                <a:cs typeface="Arial" panose="020B0604020202020204" pitchFamily="34" charset="0"/>
              </a:rPr>
              <a:t>The Finance Pro</a:t>
            </a:r>
            <a:br>
              <a:rPr lang="en-AU" sz="1600" b="1" dirty="0">
                <a:solidFill>
                  <a:srgbClr val="6C2669"/>
                </a:solidFill>
                <a:latin typeface="Arial" panose="020B0604020202020204" pitchFamily="34" charset="0"/>
                <a:cs typeface="Arial" panose="020B0604020202020204" pitchFamily="34" charset="0"/>
              </a:rPr>
            </a:br>
            <a:br>
              <a:rPr lang="en-AU" sz="1600" b="1" dirty="0">
                <a:latin typeface="Arial" panose="020B0604020202020204" pitchFamily="34" charset="0"/>
                <a:cs typeface="Arial" panose="020B0604020202020204" pitchFamily="34" charset="0"/>
              </a:rPr>
            </a:br>
            <a:r>
              <a:rPr lang="en-AU" sz="1100" dirty="0">
                <a:latin typeface="Arial" panose="020B0604020202020204" pitchFamily="34" charset="0"/>
                <a:cs typeface="Arial" panose="020B0604020202020204" pitchFamily="34" charset="0"/>
              </a:rPr>
              <a:t>I bring a numbers lens to what I do – it’s the language I speak. You'll often experience me erring on the side of resistance to change and being risk averse so help me see value.</a:t>
            </a:r>
            <a:endParaRPr lang="en-AU" sz="1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C666AAA-2A59-44E1-AF83-1A6DF95A4088}"/>
              </a:ext>
            </a:extLst>
          </p:cNvPr>
          <p:cNvSpPr txBox="1"/>
          <p:nvPr/>
        </p:nvSpPr>
        <p:spPr>
          <a:xfrm>
            <a:off x="620137" y="2401190"/>
            <a:ext cx="3189889" cy="98488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783875"/>
                </a:solidFill>
                <a:latin typeface="Arial" panose="020B0604020202020204" pitchFamily="34" charset="0"/>
                <a:cs typeface="Arial" panose="020B0604020202020204" pitchFamily="34" charset="0"/>
              </a:rPr>
              <a:t>QUESTIONS ON MY MIND:</a:t>
            </a:r>
            <a:br>
              <a:rPr lang="en-US" sz="1000" b="1" dirty="0">
                <a:solidFill>
                  <a:srgbClr val="783875"/>
                </a:solidFill>
                <a:latin typeface="Arial" panose="020B0604020202020204" pitchFamily="34" charset="0"/>
                <a:cs typeface="Arial" panose="020B0604020202020204" pitchFamily="34" charset="0"/>
              </a:rPr>
            </a:br>
            <a:endParaRPr lang="en-US" b="1" dirty="0">
              <a:solidFill>
                <a:srgbClr val="783875"/>
              </a:solidFill>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a:p>
            <a:pPr marL="171450" indent="-171450">
              <a:buChar char="•"/>
            </a:pPr>
            <a:r>
              <a:rPr lang="en-US" sz="1000" dirty="0">
                <a:latin typeface="Arial" panose="020B0604020202020204" pitchFamily="34" charset="0"/>
                <a:cs typeface="Arial" panose="020B0604020202020204" pitchFamily="34" charset="0"/>
              </a:rPr>
              <a:t>X</a:t>
            </a:r>
            <a:endParaRPr lang="en-US" dirty="0">
              <a:latin typeface="Arial" panose="020B0604020202020204" pitchFamily="34" charset="0"/>
              <a:cs typeface="Arial" panose="020B0604020202020204" pitchFamily="34" charset="0"/>
            </a:endParaRPr>
          </a:p>
        </p:txBody>
      </p:sp>
      <p:sp>
        <p:nvSpPr>
          <p:cNvPr id="60" name="Slide Number Placeholder 19">
            <a:extLst>
              <a:ext uri="{FF2B5EF4-FFF2-40B4-BE49-F238E27FC236}">
                <a16:creationId xmlns:a16="http://schemas.microsoft.com/office/drawing/2014/main" id="{0C4D8E9C-BCA1-4BCC-B600-93921C3CC00B}"/>
              </a:ext>
              <a:ext uri="{C183D7F6-B498-43B3-948B-1728B52AA6E4}">
                <adec:decorative xmlns:adec="http://schemas.microsoft.com/office/drawing/2017/decorative" val="0"/>
              </a:ext>
            </a:extLst>
          </p:cNvPr>
          <p:cNvSpPr txBox="1">
            <a:spLocks/>
          </p:cNvSpPr>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AEA0E0-5CC6-4BD0-905C-A0021E419432}" type="slidenum">
              <a:rPr lang="en-GB" smtClean="0"/>
              <a:pPr/>
              <a:t>8</a:t>
            </a:fld>
            <a:endParaRPr lang="en-GB" dirty="0"/>
          </a:p>
        </p:txBody>
      </p:sp>
      <p:pic>
        <p:nvPicPr>
          <p:cNvPr id="61" name="Picture 60" descr="Align icon">
            <a:extLst>
              <a:ext uri="{FF2B5EF4-FFF2-40B4-BE49-F238E27FC236}">
                <a16:creationId xmlns:a16="http://schemas.microsoft.com/office/drawing/2014/main" id="{13B6F751-776A-4B29-95BD-82CC64A62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8" y="99519"/>
            <a:ext cx="846000" cy="846000"/>
          </a:xfrm>
          <a:prstGeom prst="rect">
            <a:avLst/>
          </a:prstGeom>
        </p:spPr>
      </p:pic>
    </p:spTree>
    <p:extLst>
      <p:ext uri="{BB962C8B-B14F-4D97-AF65-F5344CB8AC3E}">
        <p14:creationId xmlns:p14="http://schemas.microsoft.com/office/powerpoint/2010/main" val="69404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09;p58">
            <a:extLst>
              <a:ext uri="{FF2B5EF4-FFF2-40B4-BE49-F238E27FC236}">
                <a16:creationId xmlns:a16="http://schemas.microsoft.com/office/drawing/2014/main" id="{8A3AADA5-AD8F-4466-9805-8F6AEFD163DE}"/>
              </a:ext>
            </a:extLst>
          </p:cNvPr>
          <p:cNvSpPr txBox="1">
            <a:spLocks noGrp="1"/>
          </p:cNvSpPr>
          <p:nvPr>
            <p:ph type="title" idx="4294967295"/>
          </p:nvPr>
        </p:nvSpPr>
        <p:spPr>
          <a:xfrm>
            <a:off x="1123657" y="321518"/>
            <a:ext cx="10042099" cy="41138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
                <a:srgbClr val="6E286B"/>
              </a:buClr>
              <a:buSzPts val="3200"/>
              <a:buFontTx/>
              <a:buNone/>
              <a:tabLst/>
              <a:defRPr/>
            </a:pPr>
            <a:r>
              <a:rPr lang="en-US" sz="2800" b="1" dirty="0">
                <a:solidFill>
                  <a:srgbClr val="3E2C56"/>
                </a:solidFill>
                <a:latin typeface="Arial" panose="020B0604020202020204" pitchFamily="34" charset="0"/>
                <a:ea typeface="+mn-ea"/>
                <a:cs typeface="Arial" panose="020B0604020202020204" pitchFamily="34" charset="0"/>
              </a:rPr>
              <a:t>2) Preparing to engage your stakeholder</a:t>
            </a:r>
          </a:p>
        </p:txBody>
      </p:sp>
      <p:sp>
        <p:nvSpPr>
          <p:cNvPr id="7" name="TextBox 6">
            <a:extLst>
              <a:ext uri="{FF2B5EF4-FFF2-40B4-BE49-F238E27FC236}">
                <a16:creationId xmlns:a16="http://schemas.microsoft.com/office/drawing/2014/main" id="{5AF689EC-E2A3-4C6F-9698-2621D3242A44}"/>
              </a:ext>
            </a:extLst>
          </p:cNvPr>
          <p:cNvSpPr txBox="1"/>
          <p:nvPr/>
        </p:nvSpPr>
        <p:spPr>
          <a:xfrm>
            <a:off x="1446963" y="743617"/>
            <a:ext cx="6099349" cy="2308324"/>
          </a:xfrm>
          <a:prstGeom prst="rect">
            <a:avLst/>
          </a:prstGeom>
          <a:noFill/>
          <a:ln>
            <a:noFill/>
          </a:ln>
        </p:spPr>
        <p:txBody>
          <a:bodyPr wrap="square" lIns="91440" tIns="45720" rIns="91440" bIns="45720" rtlCol="0" anchor="t">
            <a:spAutoFit/>
          </a:bodyPr>
          <a:lstStyle/>
          <a:p>
            <a:r>
              <a:rPr lang="en-US" sz="1200" dirty="0">
                <a:latin typeface="Arial"/>
                <a:cs typeface="Arial"/>
              </a:rPr>
              <a:t>In the </a:t>
            </a:r>
            <a:r>
              <a:rPr lang="en-US" sz="1200" dirty="0">
                <a:latin typeface="Arial"/>
                <a:cs typeface="Arial"/>
                <a:hlinkClick r:id="rId2"/>
              </a:rPr>
              <a:t>Align stage </a:t>
            </a:r>
            <a:r>
              <a:rPr lang="en-US" sz="1200" dirty="0">
                <a:latin typeface="Arial"/>
                <a:cs typeface="Arial"/>
              </a:rPr>
              <a:t>of the </a:t>
            </a:r>
            <a:r>
              <a:rPr lang="en-US" sz="1200" dirty="0">
                <a:latin typeface="Arial"/>
                <a:cs typeface="Arial"/>
                <a:hlinkClick r:id="rId3"/>
              </a:rPr>
              <a:t>Strategic Workforce Planning cycle</a:t>
            </a:r>
            <a:r>
              <a:rPr lang="en-US" sz="1200" dirty="0">
                <a:latin typeface="Arial"/>
                <a:cs typeface="Arial"/>
              </a:rPr>
              <a:t> there is an opportunity to engage key stakeholders and align workforce strategy with the organisation’s objectives and priorities. The planning template below will help you work through the process of preparing to engage your key stakeholders in a logical and structured way, </a:t>
            </a:r>
            <a:r>
              <a:rPr lang="en-AU" sz="1200" dirty="0">
                <a:latin typeface="Arial"/>
                <a:cs typeface="Arial"/>
              </a:rPr>
              <a:t>organised around three key areas of focus – the context, the stakeholders and your case. Your obligation throughout this process is to:</a:t>
            </a:r>
          </a:p>
          <a:p>
            <a:pPr marL="446088" lvl="8" indent="-285750">
              <a:buSzPts val="1000"/>
              <a:buFont typeface="Wingdings" panose="05000000000000000000" pitchFamily="2" charset="2"/>
              <a:buChar char="§"/>
            </a:pPr>
            <a:r>
              <a:rPr lang="en-AU" sz="1200" dirty="0">
                <a:latin typeface="Arial"/>
                <a:cs typeface="Arial"/>
              </a:rPr>
              <a:t>Secure their buy-in and prioritisation of strategic workforce planning</a:t>
            </a:r>
          </a:p>
          <a:p>
            <a:pPr marL="446088" lvl="8" indent="-285750">
              <a:buSzPts val="1000"/>
              <a:buFont typeface="Wingdings" panose="05000000000000000000" pitchFamily="2" charset="2"/>
              <a:buChar char="§"/>
            </a:pPr>
            <a:r>
              <a:rPr lang="en-AU" sz="1200" dirty="0">
                <a:latin typeface="Arial"/>
                <a:cs typeface="Arial"/>
              </a:rPr>
              <a:t>Secure their buy-in and acknowledgement that the workforce problem(s) you have identified are worth solving and prioritising</a:t>
            </a:r>
          </a:p>
          <a:p>
            <a:pPr marL="446088" lvl="8" indent="-285750">
              <a:buSzPts val="1000"/>
              <a:buFont typeface="Wingdings" panose="05000000000000000000" pitchFamily="2" charset="2"/>
              <a:buChar char="§"/>
            </a:pPr>
            <a:r>
              <a:rPr lang="en-AU" sz="1200" dirty="0">
                <a:latin typeface="Arial"/>
                <a:cs typeface="Arial"/>
              </a:rPr>
              <a:t>Endorsement for your recommended actions and approach to address the issue</a:t>
            </a:r>
          </a:p>
          <a:p>
            <a:pPr marL="446088" lvl="8" indent="-285750">
              <a:buSzPts val="1000"/>
              <a:buFont typeface="Wingdings" panose="05000000000000000000" pitchFamily="2" charset="2"/>
              <a:buChar char="§"/>
            </a:pPr>
            <a:r>
              <a:rPr lang="en-AU" sz="1200" dirty="0">
                <a:latin typeface="Arial"/>
                <a:cs typeface="Arial"/>
              </a:rPr>
              <a:t>Commitment of resources to enable outcomes to be achieved as you have defined</a:t>
            </a:r>
          </a:p>
        </p:txBody>
      </p:sp>
      <p:sp>
        <p:nvSpPr>
          <p:cNvPr id="13" name="Slide Number Placeholder 19">
            <a:extLst>
              <a:ext uri="{FF2B5EF4-FFF2-40B4-BE49-F238E27FC236}">
                <a16:creationId xmlns:a16="http://schemas.microsoft.com/office/drawing/2014/main" id="{2B482066-CA06-426C-B40D-F1CEEEB4B3B8}"/>
              </a:ext>
              <a:ext uri="{C183D7F6-B498-43B3-948B-1728B52AA6E4}">
                <adec:decorative xmlns:adec="http://schemas.microsoft.com/office/drawing/2017/decorative" val="0"/>
              </a:ext>
            </a:extLst>
          </p:cNvPr>
          <p:cNvSpPr txBox="1">
            <a:spLocks/>
          </p:cNvSpPr>
          <p:nvPr/>
        </p:nvSpPr>
        <p:spPr>
          <a:xfrm>
            <a:off x="11470846" y="6135901"/>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chemeClr val="bg2"/>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AEA0E0-5CC6-4BD0-905C-A0021E419432}" type="slidenum">
              <a:rPr lang="en-GB" smtClean="0"/>
              <a:pPr/>
              <a:t>9</a:t>
            </a:fld>
            <a:endParaRPr lang="en-GB" dirty="0"/>
          </a:p>
        </p:txBody>
      </p:sp>
      <p:pic>
        <p:nvPicPr>
          <p:cNvPr id="14" name="Picture 13" descr="Align icon">
            <a:extLst>
              <a:ext uri="{FF2B5EF4-FFF2-40B4-BE49-F238E27FC236}">
                <a16:creationId xmlns:a16="http://schemas.microsoft.com/office/drawing/2014/main" id="{EBFD3C05-F8DB-484E-93A7-7D6BE388A2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58" y="99519"/>
            <a:ext cx="846000" cy="846000"/>
          </a:xfrm>
          <a:prstGeom prst="rect">
            <a:avLst/>
          </a:prstGeom>
        </p:spPr>
      </p:pic>
      <p:sp>
        <p:nvSpPr>
          <p:cNvPr id="18" name="Slide Number Placeholder 19">
            <a:extLst>
              <a:ext uri="{FF2B5EF4-FFF2-40B4-BE49-F238E27FC236}">
                <a16:creationId xmlns:a16="http://schemas.microsoft.com/office/drawing/2014/main" id="{73C54D30-72B2-4DCB-8773-5E0FC4A070C5}"/>
              </a:ext>
              <a:ext uri="{C183D7F6-B498-43B3-948B-1728B52AA6E4}">
                <adec:decorative xmlns:adec="http://schemas.microsoft.com/office/drawing/2017/decorative" val="1"/>
              </a:ext>
            </a:extLst>
          </p:cNvPr>
          <p:cNvSpPr txBox="1">
            <a:spLocks/>
          </p:cNvSpPr>
          <p:nvPr/>
        </p:nvSpPr>
        <p:spPr>
          <a:xfrm rot="5400000">
            <a:off x="7646793" y="1880548"/>
            <a:ext cx="4029389" cy="4029389"/>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540000 h 540000"/>
              <a:gd name="connsiteX4" fmla="*/ 0 w 540000"/>
              <a:gd name="connsiteY4" fmla="*/ 270000 h 540000"/>
              <a:gd name="connsiteX5" fmla="*/ 270000 w 540000"/>
              <a:gd name="connsiteY5" fmla="*/ 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540000">
                <a:moveTo>
                  <a:pt x="270000" y="0"/>
                </a:moveTo>
                <a:cubicBezTo>
                  <a:pt x="419117" y="0"/>
                  <a:pt x="540000" y="120883"/>
                  <a:pt x="540000" y="270000"/>
                </a:cubicBezTo>
                <a:cubicBezTo>
                  <a:pt x="540000" y="419117"/>
                  <a:pt x="419117" y="540000"/>
                  <a:pt x="270000" y="540000"/>
                </a:cubicBezTo>
                <a:lnTo>
                  <a:pt x="0" y="540000"/>
                </a:lnTo>
                <a:lnTo>
                  <a:pt x="0" y="270000"/>
                </a:lnTo>
                <a:cubicBezTo>
                  <a:pt x="0" y="120883"/>
                  <a:pt x="120883" y="0"/>
                  <a:pt x="270000" y="0"/>
                </a:cubicBezTo>
                <a:close/>
              </a:path>
            </a:pathLst>
          </a:custGeom>
          <a:solidFill>
            <a:srgbClr val="13D0CA"/>
          </a:solidFill>
        </p:spPr>
        <p:txBody>
          <a:bodyPr vert="horz" wrap="square" lIns="54000" tIns="90000" rIns="91440" bIns="45720" rtlCol="0" anchor="ctr">
            <a:noAutofit/>
          </a:bodyPr>
          <a:lstStyle>
            <a:defPPr>
              <a:defRPr lang="en-US"/>
            </a:defPPr>
            <a:lvl1pPr marL="0" algn="ct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9" name="TextBox 18">
            <a:extLst>
              <a:ext uri="{FF2B5EF4-FFF2-40B4-BE49-F238E27FC236}">
                <a16:creationId xmlns:a16="http://schemas.microsoft.com/office/drawing/2014/main" id="{22DDCC5A-B5CC-4C69-92DD-DFA543008D73}"/>
              </a:ext>
            </a:extLst>
          </p:cNvPr>
          <p:cNvSpPr txBox="1"/>
          <p:nvPr/>
        </p:nvSpPr>
        <p:spPr>
          <a:xfrm>
            <a:off x="7757577" y="2363517"/>
            <a:ext cx="3610980" cy="2446824"/>
          </a:xfrm>
          <a:prstGeom prst="rect">
            <a:avLst/>
          </a:prstGeom>
          <a:noFill/>
          <a:ln w="12700">
            <a:noFill/>
          </a:ln>
          <a:effectLst/>
        </p:spPr>
        <p:txBody>
          <a:bodyPr wrap="square" lIns="91440" tIns="45720" rIns="91440" bIns="45720" rtlCol="0" anchor="t">
            <a:spAutoFit/>
          </a:bodyPr>
          <a:lstStyle/>
          <a:p>
            <a:pPr marL="100012" lvl="1">
              <a:spcAft>
                <a:spcPts val="600"/>
              </a:spcAft>
            </a:pPr>
            <a:r>
              <a:rPr lang="en-US" b="1" dirty="0">
                <a:latin typeface="Arial"/>
                <a:cs typeface="Arial"/>
              </a:rPr>
              <a:t>Tips on how to use this tool</a:t>
            </a:r>
          </a:p>
          <a:p>
            <a:pPr marL="171450" indent="-171450">
              <a:spcAft>
                <a:spcPts val="600"/>
              </a:spcAft>
              <a:buFont typeface="Wingdings" panose="05000000000000000000" pitchFamily="2" charset="2"/>
              <a:buChar char="§"/>
            </a:pPr>
            <a:r>
              <a:rPr lang="en-US" sz="1200" dirty="0">
                <a:latin typeface="Arial"/>
                <a:cs typeface="Arial"/>
              </a:rPr>
              <a:t>Be clear on how the workforce problem identified will affect your </a:t>
            </a:r>
            <a:r>
              <a:rPr lang="en-US" sz="1200" dirty="0" err="1">
                <a:latin typeface="Arial"/>
                <a:cs typeface="Arial"/>
              </a:rPr>
              <a:t>organisation</a:t>
            </a:r>
            <a:r>
              <a:rPr lang="en-US" sz="1200" dirty="0">
                <a:latin typeface="Arial"/>
                <a:cs typeface="Arial"/>
              </a:rPr>
              <a:t> from achieving its’ strategic objectives</a:t>
            </a:r>
          </a:p>
          <a:p>
            <a:pPr marL="171450" indent="-171450">
              <a:spcAft>
                <a:spcPts val="600"/>
              </a:spcAft>
              <a:buFont typeface="Wingdings" panose="05000000000000000000" pitchFamily="2" charset="2"/>
              <a:buChar char="§"/>
            </a:pPr>
            <a:r>
              <a:rPr lang="en-US" sz="1200" dirty="0">
                <a:latin typeface="Arial"/>
                <a:cs typeface="Arial"/>
              </a:rPr>
              <a:t>Invest the time upfront to do as much ‘pre-work’ as you can to help the conversation progress – it’s your job to make it easy for your stakeholder to connect what you’re saying to what’s on their mind and priorities</a:t>
            </a:r>
          </a:p>
          <a:p>
            <a:pPr marL="171450" indent="-171450">
              <a:spcAft>
                <a:spcPts val="600"/>
              </a:spcAft>
              <a:buFont typeface="Wingdings" panose="05000000000000000000" pitchFamily="2" charset="2"/>
              <a:buChar char="§"/>
            </a:pPr>
            <a:r>
              <a:rPr lang="en-US" sz="1200" dirty="0">
                <a:latin typeface="Arial"/>
                <a:cs typeface="Arial"/>
              </a:rPr>
              <a:t>Listen and connect the dots for your stakeholders to make it easy for them</a:t>
            </a:r>
          </a:p>
        </p:txBody>
      </p:sp>
      <p:pic>
        <p:nvPicPr>
          <p:cNvPr id="3" name="Picture 2">
            <a:extLst>
              <a:ext uri="{FF2B5EF4-FFF2-40B4-BE49-F238E27FC236}">
                <a16:creationId xmlns:a16="http://schemas.microsoft.com/office/drawing/2014/main" id="{F12FD43C-EE3C-48ED-B167-650B11D90181}"/>
              </a:ext>
            </a:extLst>
          </p:cNvPr>
          <p:cNvPicPr>
            <a:picLocks noChangeAspect="1"/>
          </p:cNvPicPr>
          <p:nvPr/>
        </p:nvPicPr>
        <p:blipFill rotWithShape="1">
          <a:blip r:embed="rId5"/>
          <a:srcRect l="35314" t="24810" r="15272" b="24426"/>
          <a:stretch/>
        </p:blipFill>
        <p:spPr>
          <a:xfrm>
            <a:off x="1466419" y="3176869"/>
            <a:ext cx="4960800" cy="2781708"/>
          </a:xfrm>
          <a:prstGeom prst="rect">
            <a:avLst/>
          </a:prstGeom>
          <a:ln>
            <a:solidFill>
              <a:schemeClr val="bg2"/>
            </a:solidFill>
          </a:ln>
        </p:spPr>
      </p:pic>
    </p:spTree>
    <p:extLst>
      <p:ext uri="{BB962C8B-B14F-4D97-AF65-F5344CB8AC3E}">
        <p14:creationId xmlns:p14="http://schemas.microsoft.com/office/powerpoint/2010/main" val="2740975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DCB8243C0124689424FFB65F8BA1F" ma:contentTypeVersion="11" ma:contentTypeDescription="Create a new document." ma:contentTypeScope="" ma:versionID="bde31d8e894fdf8817e68ed56d4e5071">
  <xsd:schema xmlns:xsd="http://www.w3.org/2001/XMLSchema" xmlns:xs="http://www.w3.org/2001/XMLSchema" xmlns:p="http://schemas.microsoft.com/office/2006/metadata/properties" xmlns:ns2="2987dd7b-ad3b-4fa3-93b7-f1b6a40c259c" xmlns:ns3="be10ce44-c66e-469b-8f9a-44f6cf8d73cc" targetNamespace="http://schemas.microsoft.com/office/2006/metadata/properties" ma:root="true" ma:fieldsID="ca2ffbd8b5beb31beb6f6df91c28f3fe" ns2:_="" ns3:_="">
    <xsd:import namespace="2987dd7b-ad3b-4fa3-93b7-f1b6a40c259c"/>
    <xsd:import namespace="be10ce44-c66e-469b-8f9a-44f6cf8d73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7dd7b-ad3b-4fa3-93b7-f1b6a40c2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10ce44-c66e-469b-8f9a-44f6cf8d73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4A84BD-7C41-4180-AFFB-BAF11BB90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7dd7b-ad3b-4fa3-93b7-f1b6a40c259c"/>
    <ds:schemaRef ds:uri="be10ce44-c66e-469b-8f9a-44f6cf8d73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901B0B-3802-46D9-AC46-2A2AD8DA9021}">
  <ds:schemaRefs>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be10ce44-c66e-469b-8f9a-44f6cf8d73cc"/>
    <ds:schemaRef ds:uri="http://purl.org/dc/dcmitype/"/>
    <ds:schemaRef ds:uri="http://schemas.microsoft.com/office/2006/metadata/properties"/>
    <ds:schemaRef ds:uri="2987dd7b-ad3b-4fa3-93b7-f1b6a40c259c"/>
    <ds:schemaRef ds:uri="http://www.w3.org/XML/1998/namespace"/>
  </ds:schemaRefs>
</ds:datastoreItem>
</file>

<file path=customXml/itemProps3.xml><?xml version="1.0" encoding="utf-8"?>
<ds:datastoreItem xmlns:ds="http://schemas.openxmlformats.org/officeDocument/2006/customXml" ds:itemID="{53C44F66-0C94-4B65-A408-F5DDC58704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4475</TotalTime>
  <Words>2962</Words>
  <Application>Microsoft Office PowerPoint</Application>
  <PresentationFormat>Widescreen</PresentationFormat>
  <Paragraphs>289</Paragraphs>
  <Slides>11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Regular</vt:lpstr>
      <vt:lpstr>Calibri</vt:lpstr>
      <vt:lpstr>Calibri Light</vt:lpstr>
      <vt:lpstr>Wingdings</vt:lpstr>
      <vt:lpstr>Office Theme</vt:lpstr>
      <vt:lpstr>1_Office Theme</vt:lpstr>
      <vt:lpstr>Effective communication</vt:lpstr>
      <vt:lpstr>Goal of the Align stage</vt:lpstr>
      <vt:lpstr>1) Understanding the persona of your stakeholder</vt:lpstr>
      <vt:lpstr>Who are we?</vt:lpstr>
      <vt:lpstr>The Finance Pro</vt:lpstr>
      <vt:lpstr>The Sceptic</vt:lpstr>
      <vt:lpstr>The Racer</vt:lpstr>
      <vt:lpstr>What questions are on my mind?</vt:lpstr>
      <vt:lpstr>2) Preparing to engage your stakeholder</vt:lpstr>
      <vt:lpstr>2) Preparing to engage your stakeholder tool</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Engagement – influencing them to commit – planning template</dc:title>
  <dc:creator>Madeleine Mandla</dc:creator>
  <cp:lastModifiedBy>Hoturoa Hawira</cp:lastModifiedBy>
  <cp:revision>36</cp:revision>
  <dcterms:created xsi:type="dcterms:W3CDTF">2020-08-28T01:34:27Z</dcterms:created>
  <dcterms:modified xsi:type="dcterms:W3CDTF">2021-08-13T03:33:57Z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0x0101000A7DCB8243C0124689424FFB65F8BA1F</vt:lpwstr>
  </property>
</Properties>
</file>