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2"/>
    <p:sldMasterId id="2147483713" r:id="rId3"/>
  </p:sldMasterIdLst>
  <p:notesMasterIdLst>
    <p:notesMasterId r:id="rId5"/>
  </p:notesMasterIdLst>
  <p:sldIdLst>
    <p:sldId id="438" r:id="rId4"/>
  </p:sldIdLst>
  <p:sldSz cx="10693400" cy="7561263"/>
  <p:notesSz cx="6797675" cy="9872663"/>
  <p:defaultTextStyle>
    <a:defPPr>
      <a:defRPr lang="en-AU"/>
    </a:defPPr>
    <a:lvl1pPr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94949" indent="49178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93074" indent="95186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489612" indent="144362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987734" indent="191954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4387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1265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198142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5018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193" userDrawn="1">
          <p15:clr>
            <a:srgbClr val="A4A3A4"/>
          </p15:clr>
        </p15:guide>
        <p15:guide id="3" pos="6543" userDrawn="1">
          <p15:clr>
            <a:srgbClr val="A4A3A4"/>
          </p15:clr>
        </p15:guide>
        <p15:guide id="4" pos="3368" userDrawn="1">
          <p15:clr>
            <a:srgbClr val="A4A3A4"/>
          </p15:clr>
        </p15:guide>
        <p15:guide id="5" orient="horz" pos="658" userDrawn="1">
          <p15:clr>
            <a:srgbClr val="A4A3A4"/>
          </p15:clr>
        </p15:guide>
        <p15:guide id="6" pos="1599" userDrawn="1">
          <p15:clr>
            <a:srgbClr val="A4A3A4"/>
          </p15:clr>
        </p15:guide>
        <p15:guide id="7" pos="6226" userDrawn="1">
          <p15:clr>
            <a:srgbClr val="A4A3A4"/>
          </p15:clr>
        </p15:guide>
        <p15:guide id="8" orient="horz" pos="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BC77"/>
    <a:srgbClr val="999088"/>
    <a:srgbClr val="6D2463"/>
    <a:srgbClr val="A77D9E"/>
    <a:srgbClr val="68BFB4"/>
    <a:srgbClr val="A5DAD4"/>
    <a:srgbClr val="356F7A"/>
    <a:srgbClr val="2676A7"/>
    <a:srgbClr val="E60000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34" autoAdjust="0"/>
    <p:restoredTop sz="94683" autoAdjust="0"/>
  </p:normalViewPr>
  <p:slideViewPr>
    <p:cSldViewPr>
      <p:cViewPr varScale="1">
        <p:scale>
          <a:sx n="98" d="100"/>
          <a:sy n="98" d="100"/>
        </p:scale>
        <p:origin x="132" y="90"/>
      </p:cViewPr>
      <p:guideLst>
        <p:guide orient="horz" pos="2382"/>
        <p:guide pos="193"/>
        <p:guide pos="6543"/>
        <p:guide pos="3368"/>
        <p:guide orient="horz" pos="658"/>
        <p:guide pos="1599"/>
        <p:guide pos="6226"/>
        <p:guide orient="horz"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viewProps" Target="viewProps.xml"/><Relationship Id="rId12" Type="http://schemas.openxmlformats.org/officeDocument/2006/relationships/customXml" Target="../customXml/item4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3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r" defTabSz="998152">
              <a:defRPr sz="1200"/>
            </a:lvl1pPr>
          </a:lstStyle>
          <a:p>
            <a:pPr>
              <a:defRPr/>
            </a:pPr>
            <a:fld id="{E685B84E-AA9D-4EF5-93A8-95365011A13A}" type="datetimeFigureOut">
              <a:rPr lang="en-AU"/>
              <a:pPr>
                <a:defRPr/>
              </a:pPr>
              <a:t>23/05/2018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39775"/>
            <a:ext cx="52355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8" tIns="45859" rIns="91718" bIns="45859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7"/>
          </a:xfrm>
          <a:prstGeom prst="rect">
            <a:avLst/>
          </a:prstGeom>
        </p:spPr>
        <p:txBody>
          <a:bodyPr vert="horz" lIns="91718" tIns="45859" rIns="91718" bIns="4585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r" defTabSz="998152">
              <a:defRPr sz="1200"/>
            </a:lvl1pPr>
          </a:lstStyle>
          <a:p>
            <a:pPr>
              <a:defRPr/>
            </a:pPr>
            <a:fld id="{15775936-C664-4C53-A885-A27A2BC24BA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2045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130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984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5558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127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7559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73070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858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6409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4"/>
            <a:ext cx="9612000" cy="4914000"/>
          </a:xfrm>
        </p:spPr>
        <p:txBody>
          <a:bodyPr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52119" indent="0">
              <a:buNone/>
              <a:defRPr>
                <a:solidFill>
                  <a:schemeClr val="bg1"/>
                </a:solidFill>
              </a:defRPr>
            </a:lvl2pPr>
            <a:lvl3pPr marL="988315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81D-6EA6-4570-82DB-AEE83FF9112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AE5B-4A0B-4EE3-81C7-0C2766D0FC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633600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075489" y="1944000"/>
            <a:ext cx="3060000" cy="4032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buNone/>
              <a:defRPr sz="2400" b="0"/>
            </a:lvl1pPr>
          </a:lstStyle>
          <a:p>
            <a:pPr lvl="0"/>
            <a:endParaRPr lang="en-AU" noProof="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8FEE-7BBA-4C24-9492-768D3AB599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48966" y="245722"/>
            <a:ext cx="7661746" cy="329661"/>
          </a:xfrm>
          <a:prstGeom prst="rect">
            <a:avLst/>
          </a:prstGeom>
        </p:spPr>
        <p:txBody>
          <a:bodyPr vert="horz" wrap="square" lIns="0" tIns="52116" rIns="0" bIns="0">
            <a:spAutoFit/>
          </a:bodyPr>
          <a:lstStyle>
            <a:lvl1pPr algn="l">
              <a:defRPr sz="18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90255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2739714"/>
            <a:ext cx="9624060" cy="1260211"/>
          </a:xfrm>
          <a:prstGeom prst="rect">
            <a:avLst/>
          </a:prstGeom>
        </p:spPr>
        <p:txBody>
          <a:bodyPr vert="horz" lIns="104233" tIns="52116" rIns="104233" bIns="52116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356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31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0000"/>
                </a:solidFill>
              </a:rPr>
              <a:t>Integrity, Trust 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fld id="{0CFEC368-1D7A-4F81-ABF6-AE0E36BAF64C}" type="slidenum">
              <a:rPr lang="en-US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02142"/>
            <a:ext cx="10693400" cy="859127"/>
          </a:xfrm>
          <a:prstGeom prst="rect">
            <a:avLst/>
          </a:prstGeom>
          <a:gradFill flip="none" rotWithShape="1">
            <a:gsLst>
              <a:gs pos="0">
                <a:srgbClr val="8F5FA9"/>
              </a:gs>
              <a:gs pos="97000">
                <a:srgbClr val="009EE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14" tIns="52107" rIns="104214" bIns="52107" rtlCol="0" anchor="ctr"/>
          <a:lstStyle/>
          <a:p>
            <a:pPr algn="ctr" defTabSz="521160" fontAlgn="auto">
              <a:spcBef>
                <a:spcPts val="0"/>
              </a:spcBef>
              <a:spcAft>
                <a:spcPts val="0"/>
              </a:spcAft>
            </a:pPr>
            <a:endParaRPr lang="en-AU" sz="2100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55172" y="6830328"/>
            <a:ext cx="4474200" cy="659322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Integrity, Trust </a:t>
            </a:r>
          </a:p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Service &amp; Accountability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9376" y="6964290"/>
            <a:ext cx="4446841" cy="382324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psc.nsw.gov.au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505208" y="992635"/>
            <a:ext cx="9653529" cy="0"/>
          </a:xfrm>
          <a:prstGeom prst="line">
            <a:avLst/>
          </a:prstGeom>
          <a:ln>
            <a:solidFill>
              <a:srgbClr val="0091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1" y="244242"/>
            <a:ext cx="1714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6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5"/>
            <a:ext cx="9612000" cy="4914000"/>
          </a:xfrm>
          <a:prstGeom prst="rect">
            <a:avLst/>
          </a:prstGeom>
        </p:spPr>
        <p:txBody>
          <a:bodyPr lIns="91360" tIns="45680" rIns="91360" bIns="45680"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48299" indent="0">
              <a:buNone/>
              <a:defRPr>
                <a:solidFill>
                  <a:schemeClr val="bg1"/>
                </a:solidFill>
              </a:defRPr>
            </a:lvl2pPr>
            <a:lvl3pPr marL="979981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60" y="7235831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E460581D-6EA6-4570-82DB-AEE83FF91121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8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" y="5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05" y="7235830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2D1AAE5B-4A0B-4EE3-81C7-0C2766D0FC0A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4" y="2106617"/>
            <a:ext cx="9612313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edit, then tab for body.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91704" y="7235829"/>
            <a:ext cx="360363" cy="68263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r" defTabSz="994422">
              <a:defRPr sz="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F43178-3944-4605-AEB6-B96FCED519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687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37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06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75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658" indent="-342658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5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426" indent="-285549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30028" indent="-228440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70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49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25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03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82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57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3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0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7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5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Extracted-from-guidelines_RGB.ai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77" y="259393"/>
            <a:ext cx="2111171" cy="78674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25394" y="6872739"/>
            <a:ext cx="9702033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023162" y="7208304"/>
            <a:ext cx="18755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fld id="{A4111843-91D2-604E-AF46-48F42EAC3A11}" type="slidenum">
              <a:rPr lang="en-US" sz="1000">
                <a:solidFill>
                  <a:srgbClr val="000000"/>
                </a:solidFill>
                <a:latin typeface="Georgia"/>
                <a:cs typeface="Georgia"/>
              </a:rPr>
              <a:pPr algn="r"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388" y="7008172"/>
            <a:ext cx="3386243" cy="40373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Integrity, Trust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4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dt="0"/>
  <p:txStyles>
    <p:titleStyle>
      <a:lvl1pPr algn="ctr" defTabSz="52116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Georgia"/>
          <a:ea typeface="+mj-ea"/>
          <a:cs typeface="+mj-cs"/>
        </a:defRPr>
      </a:lvl1pPr>
    </p:titleStyle>
    <p:bodyStyle>
      <a:lvl1pPr marL="390869" indent="-390869" algn="l" defTabSz="521160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Georgia"/>
          <a:ea typeface="+mn-ea"/>
          <a:cs typeface="+mn-cs"/>
        </a:defRPr>
      </a:lvl1pPr>
      <a:lvl2pPr marL="846885" indent="-325727" algn="l" defTabSz="52116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Georgia"/>
          <a:ea typeface="+mn-ea"/>
          <a:cs typeface="+mn-cs"/>
        </a:defRPr>
      </a:lvl2pPr>
      <a:lvl3pPr marL="1302900" indent="-260580" algn="l" defTabSz="52116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Georgia"/>
          <a:ea typeface="+mn-ea"/>
          <a:cs typeface="+mn-cs"/>
        </a:defRPr>
      </a:lvl3pPr>
      <a:lvl4pPr marL="1824060" indent="-260580" algn="l" defTabSz="521160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Georgia"/>
          <a:ea typeface="+mn-ea"/>
          <a:cs typeface="+mn-cs"/>
        </a:defRPr>
      </a:lvl4pPr>
      <a:lvl5pPr marL="2345220" indent="-260580" algn="l" defTabSz="521160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Georgia"/>
          <a:ea typeface="+mn-ea"/>
          <a:cs typeface="+mn-cs"/>
        </a:defRPr>
      </a:lvl5pPr>
      <a:lvl6pPr marL="286638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466380" y="266954"/>
            <a:ext cx="7450520" cy="668178"/>
          </a:xfrm>
          <a:prstGeom prst="rect">
            <a:avLst/>
          </a:prstGeom>
        </p:spPr>
        <p:txBody>
          <a:bodyPr vert="horz" lIns="104233" tIns="52116" rIns="104233" bIns="52116"/>
          <a:lstStyle>
            <a:lvl1pPr algn="ctr" defTabSz="52116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pPr defTabSz="993074" fontAlgn="base">
              <a:spcAft>
                <a:spcPct val="0"/>
              </a:spcAft>
            </a:pPr>
            <a:r>
              <a:rPr lang="en-AU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TOWS analysis template</a:t>
            </a:r>
            <a:endParaRPr lang="en-AU" sz="2000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81562"/>
              </p:ext>
            </p:extLst>
          </p:nvPr>
        </p:nvGraphicFramePr>
        <p:xfrm>
          <a:off x="2106340" y="1332359"/>
          <a:ext cx="6477000" cy="492563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159000"/>
                <a:gridCol w="2159000"/>
                <a:gridCol w="2159000"/>
              </a:tblGrid>
              <a:tr h="1684596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30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85725" marR="330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effectLst/>
                          <a:latin typeface="Calibri"/>
                          <a:ea typeface="Arial"/>
                        </a:rPr>
                        <a:t>Internal Opportunities(O)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1.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2.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857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3.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marR="33083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b="1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effectLst/>
                          <a:latin typeface="Calibri"/>
                          <a:ea typeface="Arial"/>
                        </a:rPr>
                        <a:t>External Threats (T)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1.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2.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9842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3.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520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AU" sz="115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107315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AU" sz="1100" b="1" dirty="0">
                          <a:effectLst/>
                          <a:latin typeface="Calibri"/>
                          <a:ea typeface="Arial"/>
                        </a:rPr>
                        <a:t>External Strengths (S)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1073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1.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107315">
                        <a:lnSpc>
                          <a:spcPct val="115000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2.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107315">
                        <a:lnSpc>
                          <a:spcPct val="115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3.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200" b="1" dirty="0">
                          <a:solidFill>
                            <a:srgbClr val="DEDEDE"/>
                          </a:solidFill>
                          <a:effectLst/>
                          <a:latin typeface="Calibri"/>
                          <a:ea typeface="Arial"/>
                        </a:rPr>
                        <a:t>SO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200" b="1" dirty="0">
                          <a:solidFill>
                            <a:srgbClr val="DEDEDE"/>
                          </a:solidFill>
                          <a:effectLst/>
                          <a:latin typeface="Calibri"/>
                          <a:ea typeface="Arial"/>
                        </a:rPr>
                        <a:t>ST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0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0520"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r>
                        <a:rPr lang="en-AU" sz="115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 marR="850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b="1" dirty="0">
                          <a:effectLst/>
                          <a:latin typeface="Calibri"/>
                          <a:ea typeface="Arial"/>
                        </a:rPr>
                        <a:t>Internal Weaknesses (W)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1.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680"/>
                        </a:spcBef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2.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  <a:p>
                      <a:pPr marL="64770">
                        <a:lnSpc>
                          <a:spcPct val="115000"/>
                        </a:lnSpc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  <a:latin typeface="Calibri"/>
                          <a:ea typeface="Arial"/>
                        </a:rPr>
                        <a:t>3.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200" b="1" dirty="0">
                          <a:solidFill>
                            <a:srgbClr val="DEDEDE"/>
                          </a:solidFill>
                          <a:effectLst/>
                          <a:latin typeface="Calibri"/>
                          <a:ea typeface="Arial"/>
                        </a:rPr>
                        <a:t>WO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7200" b="1" dirty="0">
                          <a:solidFill>
                            <a:srgbClr val="DEDEDE"/>
                          </a:solidFill>
                          <a:effectLst/>
                          <a:latin typeface="Calibri"/>
                          <a:ea typeface="Arial"/>
                        </a:rPr>
                        <a:t>WT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107950" marR="1079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5388" y="7008172"/>
            <a:ext cx="3386243" cy="403734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Integrity, Trust</a:t>
            </a:r>
            <a:br>
              <a:rPr lang="en-US" dirty="0">
                <a:solidFill>
                  <a:srgbClr val="000000"/>
                </a:solidFill>
                <a:latin typeface="+mn-lt"/>
              </a:rPr>
            </a:br>
            <a:r>
              <a:rPr lang="en-US" dirty="0">
                <a:solidFill>
                  <a:srgbClr val="000000"/>
                </a:solidFill>
                <a:latin typeface="+mn-lt"/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9269690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A8F43476EB784464BFCC994945052FE7" version="1.0.0">
  <systemFields>
    <field name="Objective-Id">
      <value order="0">A3754191</value>
    </field>
    <field name="Objective-Title">
      <value order="0">A3898421 - Attachment A - Strategy Mapping for the NSW Public Sector_Resources and Better Practices FINAL</value>
    </field>
    <field name="Objective-Description">
      <value order="0"/>
    </field>
    <field name="Objective-CreationStamp">
      <value order="0">2017-09-10T23:13:22Z</value>
    </field>
    <field name="Objective-IsApproved">
      <value order="0">false</value>
    </field>
    <field name="Objective-IsPublished">
      <value order="0">true</value>
    </field>
    <field name="Objective-DatePublished">
      <value order="0">2018-03-29T00:24:06Z</value>
    </field>
    <field name="Objective-ModificationStamp">
      <value order="0">2018-03-29T00:24:06Z</value>
    </field>
    <field name="Objective-Owner">
      <value order="0">Emma Worthing</value>
    </field>
    <field name="Objective-Path">
      <value order="0">Objective Global Folder:1. Public Service Commission (PSC):1. Public Service Commission File Plan (PSC):WORKFORCE CAPABILITY:PERFORMANCE MANAGEMENT:Performance Management Program:PSC Advisory Board Research Project:Strategy Map Toolkit and supporting documents</value>
    </field>
    <field name="Objective-Parent">
      <value order="0">Strategy Map Toolkit and supporting documents</value>
    </field>
    <field name="Objective-State">
      <value order="0">Published</value>
    </field>
    <field name="Objective-VersionId">
      <value order="0">vA6908340</value>
    </field>
    <field name="Objective-Version">
      <value order="0">1.0</value>
    </field>
    <field name="Objective-VersionNumber">
      <value order="0">11</value>
    </field>
    <field name="Objective-VersionComment">
      <value order="0"/>
    </field>
    <field name="Objective-FileNumber">
      <value order="0">qA394607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63">
      <field name="Objective-Vital Record">
        <value order="0">No</value>
      </field>
      <field name="Objective-DLM">
        <value order="0">No Impact</value>
      </field>
      <field name="Objective-Security Classification">
        <value order="0">UNCLASSIFIED</value>
      </field>
      <field name="Objective-Approval Status">
        <value order="0">Approved as attachment to A3898421</value>
      </field>
      <field name="Objective-Document Tag(s)">
        <value order="1">A3898421</value>
        <value order="2">Req: A3928975</value>
        <value order="3">A3898421</value>
        <value order="4">Req: A3904503</value>
      </field>
      <field name="Objective-Approval History">
        <value order="1">Emma Worthing||Approved as attachment to A3898421|29-03-2018 10:23:32|v0.11</value>
        <value order="2">Emma Worthing||submitted as attachment|27-03-2018 11:53:52|v0.11</value>
        <value order="3">Emma Worthing||submitted as attachment|02-03-2018 16:25:10|v0.8</value>
      </field>
      <field name="Objective-Current Approver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92DC0E067CDE40A9C8AFFCBFF19F0B" ma:contentTypeVersion="11" ma:contentTypeDescription="Create a new document." ma:contentTypeScope="" ma:versionID="22bced28fad3c2bbcf6a557b5a68364f">
  <xsd:schema xmlns:xsd="http://www.w3.org/2001/XMLSchema" xmlns:xs="http://www.w3.org/2001/XMLSchema" xmlns:p="http://schemas.microsoft.com/office/2006/metadata/properties" xmlns:ns2="9ef2e02e-ec79-45da-abee-2dbb0253d82a" xmlns:ns3="fba13501-ba51-4af7-b88e-f9cdd6bec82e" targetNamespace="http://schemas.microsoft.com/office/2006/metadata/properties" ma:root="true" ma:fieldsID="d7d70d6b306e328fe682ffb6711cfdad" ns2:_="" ns3:_="">
    <xsd:import namespace="9ef2e02e-ec79-45da-abee-2dbb0253d82a"/>
    <xsd:import namespace="fba13501-ba51-4af7-b88e-f9cdd6bec8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2e02e-ec79-45da-abee-2dbb0253d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13501-ba51-4af7-b88e-f9cdd6bec82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A8F43476EB784464BFCC994945052FE7"/>
  </ds:schemaRefs>
</ds:datastoreItem>
</file>

<file path=customXml/itemProps2.xml><?xml version="1.0" encoding="utf-8"?>
<ds:datastoreItem xmlns:ds="http://schemas.openxmlformats.org/officeDocument/2006/customXml" ds:itemID="{D5C655C2-4E17-4BB7-97DF-55806369FBC7}"/>
</file>

<file path=customXml/itemProps3.xml><?xml version="1.0" encoding="utf-8"?>
<ds:datastoreItem xmlns:ds="http://schemas.openxmlformats.org/officeDocument/2006/customXml" ds:itemID="{27AD38DF-DF04-4455-8C4D-877504FF136F}"/>
</file>

<file path=customXml/itemProps4.xml><?xml version="1.0" encoding="utf-8"?>
<ds:datastoreItem xmlns:ds="http://schemas.openxmlformats.org/officeDocument/2006/customXml" ds:itemID="{890A3365-29F0-4B09-AE3D-A78FEE3ADD6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65103</TotalTime>
  <Words>10</Words>
  <Application>Microsoft Office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Georgia</vt:lpstr>
      <vt:lpstr>Custom Design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Rochelle</dc:creator>
  <cp:lastModifiedBy>Michael Hartney</cp:lastModifiedBy>
  <cp:revision>2697</cp:revision>
  <cp:lastPrinted>2018-05-15T05:50:22Z</cp:lastPrinted>
  <dcterms:created xsi:type="dcterms:W3CDTF">2012-06-12T01:45:31Z</dcterms:created>
  <dcterms:modified xsi:type="dcterms:W3CDTF">2018-05-23T06:25:15Z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A3754191</vt:lpwstr>
  </property>
  <property fmtid="{D5CDD505-2E9C-101B-9397-08002B2CF9AE}" pid="4" name="Objective-Title">
    <vt:lpwstr>A3898421 - Attachment A - Strategy Mapping for the NSW Public Sector_Resources and Better Practices FINAL</vt:lpwstr>
  </property>
  <property fmtid="{D5CDD505-2E9C-101B-9397-08002B2CF9AE}" pid="5" name="Objective-Comment">
    <vt:lpwstr/>
  </property>
  <property fmtid="{D5CDD505-2E9C-101B-9397-08002B2CF9AE}" pid="6" name="Objective-CreationStamp">
    <vt:filetime>2017-09-10T23:13:25Z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2018-03-29T00:24:06Z</vt:filetime>
  </property>
  <property fmtid="{D5CDD505-2E9C-101B-9397-08002B2CF9AE}" pid="10" name="Objective-ModificationStamp">
    <vt:filetime>2018-03-29T00:26:01Z</vt:filetime>
  </property>
  <property fmtid="{D5CDD505-2E9C-101B-9397-08002B2CF9AE}" pid="11" name="Objective-Owner">
    <vt:lpwstr>Emma Worthing</vt:lpwstr>
  </property>
  <property fmtid="{D5CDD505-2E9C-101B-9397-08002B2CF9AE}" pid="12" name="Objective-Path">
    <vt:lpwstr>Objective Global Folder:1. Public Service Commission (PSC):1. Public Service Commission File Plan (PSC):WORKFORCE CAPABILITY:PERFORMANCE MANAGEMENT:Performance Management Program:PSC Advisory Board Research Project:Strategy Map Toolkit and supporting docu</vt:lpwstr>
  </property>
  <property fmtid="{D5CDD505-2E9C-101B-9397-08002B2CF9AE}" pid="13" name="Objective-Parent">
    <vt:lpwstr>Strategy Map Toolkit and supporting documents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11</vt:r8>
  </property>
  <property fmtid="{D5CDD505-2E9C-101B-9397-08002B2CF9AE}" pid="17" name="Objective-VersionComment">
    <vt:lpwstr/>
  </property>
  <property fmtid="{D5CDD505-2E9C-101B-9397-08002B2CF9AE}" pid="18" name="Objective-FileNumber">
    <vt:lpwstr>PSC05525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/>
  </property>
  <property fmtid="{D5CDD505-2E9C-101B-9397-08002B2CF9AE}" pid="21" name="Objective-Author">
    <vt:lpwstr/>
  </property>
  <property fmtid="{D5CDD505-2E9C-101B-9397-08002B2CF9AE}" pid="22" name="Objective-Position">
    <vt:lpwstr/>
  </property>
  <property fmtid="{D5CDD505-2E9C-101B-9397-08002B2CF9AE}" pid="23" name="Objective-Author Organisation">
    <vt:lpwstr/>
  </property>
  <property fmtid="{D5CDD505-2E9C-101B-9397-08002B2CF9AE}" pid="24" name="Objective-Address 1">
    <vt:lpwstr/>
  </property>
  <property fmtid="{D5CDD505-2E9C-101B-9397-08002B2CF9AE}" pid="25" name="Objective-Address 2">
    <vt:lpwstr/>
  </property>
  <property fmtid="{D5CDD505-2E9C-101B-9397-08002B2CF9AE}" pid="26" name="Objective-Phone 1">
    <vt:lpwstr/>
  </property>
  <property fmtid="{D5CDD505-2E9C-101B-9397-08002B2CF9AE}" pid="27" name="Objective-Co-Author">
    <vt:lpwstr/>
  </property>
  <property fmtid="{D5CDD505-2E9C-101B-9397-08002B2CF9AE}" pid="28" name="Objective-Document Type">
    <vt:lpwstr>PRES - Presentation</vt:lpwstr>
  </property>
  <property fmtid="{D5CDD505-2E9C-101B-9397-08002B2CF9AE}" pid="29" name="Objective-Date of Document">
    <vt:lpwstr/>
  </property>
  <property fmtid="{D5CDD505-2E9C-101B-9397-08002B2CF9AE}" pid="30" name="Objective-Date Received">
    <vt:lpwstr/>
  </property>
  <property fmtid="{D5CDD505-2E9C-101B-9397-08002B2CF9AE}" pid="31" name="Objective-Action Required">
    <vt:lpwstr/>
  </property>
  <property fmtid="{D5CDD505-2E9C-101B-9397-08002B2CF9AE}" pid="32" name="Objective-Date Department Response Due">
    <vt:lpwstr/>
  </property>
  <property fmtid="{D5CDD505-2E9C-101B-9397-08002B2CF9AE}" pid="33" name="Objective-Date Interim Response Sent">
    <vt:lpwstr/>
  </property>
  <property fmtid="{D5CDD505-2E9C-101B-9397-08002B2CF9AE}" pid="34" name="Objective-External Reference">
    <vt:lpwstr/>
  </property>
  <property fmtid="{D5CDD505-2E9C-101B-9397-08002B2CF9AE}" pid="35" name="Objective-Action Officer">
    <vt:lpwstr/>
  </property>
  <property fmtid="{D5CDD505-2E9C-101B-9397-08002B2CF9AE}" pid="36" name="Objective-Date Action Complete">
    <vt:lpwstr/>
  </property>
  <property fmtid="{D5CDD505-2E9C-101B-9397-08002B2CF9AE}" pid="37" name="Objective-Day Box">
    <vt:lpwstr/>
  </property>
  <property fmtid="{D5CDD505-2E9C-101B-9397-08002B2CF9AE}" pid="38" name="Objective-Security Classification [system]">
    <vt:lpwstr>UNCLASSIFIED</vt:lpwstr>
  </property>
  <property fmtid="{D5CDD505-2E9C-101B-9397-08002B2CF9AE}" pid="39" name="Objective-DLM [system]">
    <vt:lpwstr>No Impact</vt:lpwstr>
  </property>
  <property fmtid="{D5CDD505-2E9C-101B-9397-08002B2CF9AE}" pid="40" name="Objective-Vital Record [system]">
    <vt:lpwstr>No</vt:lpwstr>
  </property>
  <property fmtid="{D5CDD505-2E9C-101B-9397-08002B2CF9AE}" pid="41" name="Objective-Current Approver [system]">
    <vt:lpwstr/>
  </property>
  <property fmtid="{D5CDD505-2E9C-101B-9397-08002B2CF9AE}" pid="42" name="Objective-Approval Status [system]">
    <vt:lpwstr>Approved as attachment to A3898421</vt:lpwstr>
  </property>
  <property fmtid="{D5CDD505-2E9C-101B-9397-08002B2CF9AE}" pid="43" name="Objective-Approval History [system]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44" name="Objective-Document Tag(s) [system]">
    <vt:lpwstr>A3898421,Req: A3928975,A3898421,Req: A3904503</vt:lpwstr>
  </property>
  <property fmtid="{D5CDD505-2E9C-101B-9397-08002B2CF9AE}" pid="45" name="Objective-Description">
    <vt:lpwstr/>
  </property>
  <property fmtid="{D5CDD505-2E9C-101B-9397-08002B2CF9AE}" pid="46" name="Objective-VersionId">
    <vt:lpwstr>vA6908340</vt:lpwstr>
  </property>
  <property fmtid="{D5CDD505-2E9C-101B-9397-08002B2CF9AE}" pid="47" name="Objective-Vital Record">
    <vt:lpwstr>No</vt:lpwstr>
  </property>
  <property fmtid="{D5CDD505-2E9C-101B-9397-08002B2CF9AE}" pid="48" name="Objective-DLM">
    <vt:lpwstr>No Impact</vt:lpwstr>
  </property>
  <property fmtid="{D5CDD505-2E9C-101B-9397-08002B2CF9AE}" pid="49" name="Objective-Security Classification">
    <vt:lpwstr>UNCLASSIFIED</vt:lpwstr>
  </property>
  <property fmtid="{D5CDD505-2E9C-101B-9397-08002B2CF9AE}" pid="50" name="Objective-Approval History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51" name="Objective-Approval Status">
    <vt:lpwstr>Approved as attachment to A3898421</vt:lpwstr>
  </property>
  <property fmtid="{D5CDD505-2E9C-101B-9397-08002B2CF9AE}" pid="52" name="Objective-Document Tag(s)">
    <vt:lpwstr>A3898421,Req: A3928975,A3898421,Req: A3904503</vt:lpwstr>
  </property>
  <property fmtid="{D5CDD505-2E9C-101B-9397-08002B2CF9AE}" pid="53" name="Objective-Current Approver">
    <vt:lpwstr/>
  </property>
  <property fmtid="{D5CDD505-2E9C-101B-9397-08002B2CF9AE}" pid="54" name="ContentTypeId">
    <vt:lpwstr>0x0101002792DC0E067CDE40A9C8AFFCBFF19F0B</vt:lpwstr>
  </property>
</Properties>
</file>