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2"/>
    <p:sldMasterId id="2147483713" r:id="rId3"/>
  </p:sldMasterIdLst>
  <p:notesMasterIdLst>
    <p:notesMasterId r:id="rId6"/>
  </p:notesMasterIdLst>
  <p:sldIdLst>
    <p:sldId id="436" r:id="rId4"/>
    <p:sldId id="437" r:id="rId5"/>
  </p:sldIdLst>
  <p:sldSz cx="10693400" cy="7561263"/>
  <p:notesSz cx="6797675" cy="9872663"/>
  <p:defaultTextStyle>
    <a:defPPr>
      <a:defRPr lang="en-AU"/>
    </a:defPPr>
    <a:lvl1pPr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1pPr>
    <a:lvl2pPr marL="494949" indent="49178"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2pPr>
    <a:lvl3pPr marL="993074" indent="95186"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3pPr>
    <a:lvl4pPr marL="1489612" indent="144362"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4pPr>
    <a:lvl5pPr marL="1987734" indent="191954" algn="l" defTabSz="993074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5pPr>
    <a:lvl6pPr marL="2284387" algn="l" defTabSz="913753" rtl="0" eaLnBrk="1" latinLnBrk="0" hangingPunct="1"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6pPr>
    <a:lvl7pPr marL="2741265" algn="l" defTabSz="913753" rtl="0" eaLnBrk="1" latinLnBrk="0" hangingPunct="1"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7pPr>
    <a:lvl8pPr marL="3198142" algn="l" defTabSz="913753" rtl="0" eaLnBrk="1" latinLnBrk="0" hangingPunct="1"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8pPr>
    <a:lvl9pPr marL="3655018" algn="l" defTabSz="913753" rtl="0" eaLnBrk="1" latinLnBrk="0" hangingPunct="1">
      <a:defRPr sz="1900" kern="1200">
        <a:solidFill>
          <a:schemeClr val="tx1"/>
        </a:solidFill>
        <a:latin typeface="Georgia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193" userDrawn="1">
          <p15:clr>
            <a:srgbClr val="A4A3A4"/>
          </p15:clr>
        </p15:guide>
        <p15:guide id="3" pos="6543" userDrawn="1">
          <p15:clr>
            <a:srgbClr val="A4A3A4"/>
          </p15:clr>
        </p15:guide>
        <p15:guide id="4" pos="3368" userDrawn="1">
          <p15:clr>
            <a:srgbClr val="A4A3A4"/>
          </p15:clr>
        </p15:guide>
        <p15:guide id="5" orient="horz" pos="658" userDrawn="1">
          <p15:clr>
            <a:srgbClr val="A4A3A4"/>
          </p15:clr>
        </p15:guide>
        <p15:guide id="6" pos="1599" userDrawn="1">
          <p15:clr>
            <a:srgbClr val="A4A3A4"/>
          </p15:clr>
        </p15:guide>
        <p15:guide id="7" pos="6226" userDrawn="1">
          <p15:clr>
            <a:srgbClr val="A4A3A4"/>
          </p15:clr>
        </p15:guide>
        <p15:guide id="8" orient="horz" pos="61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7D9E"/>
    <a:srgbClr val="B8BC77"/>
    <a:srgbClr val="999088"/>
    <a:srgbClr val="6D2463"/>
    <a:srgbClr val="68BFB4"/>
    <a:srgbClr val="A5DAD4"/>
    <a:srgbClr val="356F7A"/>
    <a:srgbClr val="2676A7"/>
    <a:srgbClr val="E60000"/>
    <a:srgbClr val="FF3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03" autoAdjust="0"/>
    <p:restoredTop sz="94683" autoAdjust="0"/>
  </p:normalViewPr>
  <p:slideViewPr>
    <p:cSldViewPr>
      <p:cViewPr varScale="1">
        <p:scale>
          <a:sx n="97" d="100"/>
          <a:sy n="97" d="100"/>
        </p:scale>
        <p:origin x="90" y="114"/>
      </p:cViewPr>
      <p:guideLst>
        <p:guide orient="horz" pos="2382"/>
        <p:guide pos="193"/>
        <p:guide pos="6543"/>
        <p:guide pos="3368"/>
        <p:guide orient="horz" pos="658"/>
        <p:guide pos="1599"/>
        <p:guide pos="6226"/>
        <p:guide orient="horz" pos="61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4.xml"/><Relationship Id="rId3" Type="http://schemas.openxmlformats.org/officeDocument/2006/relationships/slideMaster" Target="slideMasters/slideMaster2.xml"/><Relationship Id="rId7" Type="http://schemas.openxmlformats.org/officeDocument/2006/relationships/presProps" Target="presProps.xml"/><Relationship Id="rId12" Type="http://schemas.openxmlformats.org/officeDocument/2006/relationships/customXml" Target="../customXml/item3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2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5659" cy="493633"/>
          </a:xfrm>
          <a:prstGeom prst="rect">
            <a:avLst/>
          </a:prstGeom>
        </p:spPr>
        <p:txBody>
          <a:bodyPr vert="horz" lIns="91718" tIns="45859" rIns="91718" bIns="45859" rtlCol="0"/>
          <a:lstStyle>
            <a:lvl1pPr algn="l" defTabSz="998152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7" y="3"/>
            <a:ext cx="2945659" cy="493633"/>
          </a:xfrm>
          <a:prstGeom prst="rect">
            <a:avLst/>
          </a:prstGeom>
        </p:spPr>
        <p:txBody>
          <a:bodyPr vert="horz" lIns="91718" tIns="45859" rIns="91718" bIns="45859" rtlCol="0"/>
          <a:lstStyle>
            <a:lvl1pPr algn="r" defTabSz="998152">
              <a:defRPr sz="1200"/>
            </a:lvl1pPr>
          </a:lstStyle>
          <a:p>
            <a:pPr>
              <a:defRPr/>
            </a:pPr>
            <a:fld id="{E685B84E-AA9D-4EF5-93A8-95365011A13A}" type="datetimeFigureOut">
              <a:rPr lang="en-AU"/>
              <a:pPr>
                <a:defRPr/>
              </a:pPr>
              <a:t>23/05/2018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1050" y="739775"/>
            <a:ext cx="52355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18" tIns="45859" rIns="91718" bIns="45859" rtlCol="0" anchor="ctr"/>
          <a:lstStyle/>
          <a:p>
            <a:pPr lvl="0"/>
            <a:endParaRPr lang="en-AU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7"/>
            <a:ext cx="5438140" cy="4442697"/>
          </a:xfrm>
          <a:prstGeom prst="rect">
            <a:avLst/>
          </a:prstGeom>
        </p:spPr>
        <p:txBody>
          <a:bodyPr vert="horz" lIns="91718" tIns="45859" rIns="91718" bIns="4585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A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9377318"/>
            <a:ext cx="2945659" cy="493633"/>
          </a:xfrm>
          <a:prstGeom prst="rect">
            <a:avLst/>
          </a:prstGeom>
        </p:spPr>
        <p:txBody>
          <a:bodyPr vert="horz" lIns="91718" tIns="45859" rIns="91718" bIns="45859" rtlCol="0" anchor="b"/>
          <a:lstStyle>
            <a:lvl1pPr algn="l" defTabSz="998152">
              <a:defRPr sz="1200"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7" y="9377318"/>
            <a:ext cx="2945659" cy="493633"/>
          </a:xfrm>
          <a:prstGeom prst="rect">
            <a:avLst/>
          </a:prstGeom>
        </p:spPr>
        <p:txBody>
          <a:bodyPr vert="horz" lIns="91718" tIns="45859" rIns="91718" bIns="45859" rtlCol="0" anchor="b"/>
          <a:lstStyle>
            <a:lvl1pPr algn="r" defTabSz="998152">
              <a:defRPr sz="1200"/>
            </a:lvl1pPr>
          </a:lstStyle>
          <a:p>
            <a:pPr>
              <a:defRPr/>
            </a:pPr>
            <a:fld id="{15775936-C664-4C53-A885-A27A2BC24BA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2045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4130"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89843"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35558"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81273" algn="l" defTabSz="1089843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27559" algn="l" defTabSz="109102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73070" algn="l" defTabSz="109102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18581" algn="l" defTabSz="109102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64091" algn="l" defTabSz="1091023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90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2106004"/>
            <a:ext cx="9612000" cy="4914000"/>
          </a:xfrm>
        </p:spPr>
        <p:txBody>
          <a:bodyPr/>
          <a:lstStyle>
            <a:lvl1pPr marL="0" indent="0">
              <a:buNone/>
              <a:defRPr sz="4800" baseline="0">
                <a:solidFill>
                  <a:schemeClr val="bg1"/>
                </a:solidFill>
              </a:defRPr>
            </a:lvl1pPr>
            <a:lvl2pPr marL="452119" indent="0">
              <a:buNone/>
              <a:defRPr>
                <a:solidFill>
                  <a:schemeClr val="bg1"/>
                </a:solidFill>
              </a:defRPr>
            </a:lvl2pPr>
            <a:lvl3pPr marL="988315" indent="0">
              <a:buNone/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0581D-6EA6-4570-82DB-AEE83FF9112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2" y="4"/>
            <a:ext cx="10688637" cy="1468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" y="6656388"/>
            <a:ext cx="1069181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1944000"/>
            <a:ext cx="9487220" cy="4032000"/>
          </a:xfrm>
        </p:spPr>
        <p:txBody>
          <a:bodyPr/>
          <a:lstStyle>
            <a:lvl1pPr>
              <a:spcAft>
                <a:spcPts val="2000"/>
              </a:spcAft>
              <a:buFont typeface="Courier New" pitchFamily="49" charset="0"/>
              <a:buChar char="o"/>
              <a:defRPr sz="2400" baseline="0"/>
            </a:lvl1pPr>
            <a:lvl2pPr>
              <a:lnSpc>
                <a:spcPts val="2600"/>
              </a:lnSpc>
              <a:buFont typeface="Courier New" pitchFamily="49" charset="0"/>
              <a:buChar char="o"/>
              <a:defRPr sz="2100"/>
            </a:lvl2pPr>
            <a:lvl3pPr>
              <a:lnSpc>
                <a:spcPts val="2600"/>
              </a:lnSpc>
              <a:defRPr sz="21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788000" y="900000"/>
            <a:ext cx="5328001" cy="2844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lnSpc>
                <a:spcPts val="2157"/>
              </a:lnSpc>
              <a:defRPr sz="2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AE5B-4A0B-4EE3-81C7-0C2766D0FC0A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2" y="4"/>
            <a:ext cx="10688637" cy="1468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" y="6656388"/>
            <a:ext cx="1069181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1944000"/>
            <a:ext cx="6336000" cy="4032000"/>
          </a:xfrm>
        </p:spPr>
        <p:txBody>
          <a:bodyPr/>
          <a:lstStyle>
            <a:lvl1pPr>
              <a:spcAft>
                <a:spcPts val="2000"/>
              </a:spcAft>
              <a:buFont typeface="Courier New" pitchFamily="49" charset="0"/>
              <a:buChar char="o"/>
              <a:defRPr sz="2400" baseline="0"/>
            </a:lvl1pPr>
            <a:lvl2pPr>
              <a:lnSpc>
                <a:spcPts val="2600"/>
              </a:lnSpc>
              <a:buFont typeface="Courier New" pitchFamily="49" charset="0"/>
              <a:buChar char="o"/>
              <a:defRPr sz="2100"/>
            </a:lvl2pPr>
            <a:lvl3pPr>
              <a:lnSpc>
                <a:spcPts val="2600"/>
              </a:lnSpc>
              <a:defRPr sz="24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075489" y="1944000"/>
            <a:ext cx="3060000" cy="4032000"/>
          </a:xfrm>
        </p:spPr>
        <p:txBody>
          <a:bodyPr rtlCol="0">
            <a:normAutofit/>
          </a:bodyPr>
          <a:lstStyle>
            <a:lvl1pPr>
              <a:lnSpc>
                <a:spcPct val="100000"/>
              </a:lnSpc>
              <a:buNone/>
              <a:defRPr sz="2400" b="0"/>
            </a:lvl1pPr>
          </a:lstStyle>
          <a:p>
            <a:pPr lvl="0"/>
            <a:endParaRPr lang="en-AU" noProof="0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788000" y="900000"/>
            <a:ext cx="5328001" cy="2844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lnSpc>
                <a:spcPts val="2157"/>
              </a:lnSpc>
              <a:defRPr sz="2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C8FEE-7BBA-4C24-9492-768D3AB59991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548966" y="245722"/>
            <a:ext cx="7661746" cy="329661"/>
          </a:xfrm>
          <a:prstGeom prst="rect">
            <a:avLst/>
          </a:prstGeom>
        </p:spPr>
        <p:txBody>
          <a:bodyPr vert="horz" wrap="square" lIns="0" tIns="52116" rIns="0" bIns="0">
            <a:spAutoFit/>
          </a:bodyPr>
          <a:lstStyle>
            <a:lvl1pPr algn="l">
              <a:defRPr sz="1800" b="1"/>
            </a:lvl1pPr>
          </a:lstStyle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Integrity, Trust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Service &amp;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190255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70" y="2739714"/>
            <a:ext cx="9624060" cy="1260211"/>
          </a:xfrm>
          <a:prstGeom prst="rect">
            <a:avLst/>
          </a:prstGeom>
        </p:spPr>
        <p:txBody>
          <a:bodyPr vert="horz" lIns="104233" tIns="52116" rIns="104233" bIns="52116"/>
          <a:lstStyle/>
          <a:p>
            <a:r>
              <a:rPr lang="en-AU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Integrity, Trust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Service &amp;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1356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6319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671" y="7008176"/>
            <a:ext cx="2495127" cy="402567"/>
          </a:xfrm>
          <a:prstGeom prst="rect">
            <a:avLst/>
          </a:prstGeom>
        </p:spPr>
        <p:txBody>
          <a:bodyPr lIns="104233" tIns="52116" rIns="104233" bIns="52116"/>
          <a:lstStyle/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endParaRPr lang="en-US" sz="21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000000"/>
                </a:solidFill>
              </a:rPr>
              <a:t>Integrity, Trust Service &amp; Accountability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3603" y="7008176"/>
            <a:ext cx="2495127" cy="402567"/>
          </a:xfrm>
          <a:prstGeom prst="rect">
            <a:avLst/>
          </a:prstGeom>
        </p:spPr>
        <p:txBody>
          <a:bodyPr lIns="104233" tIns="52116" rIns="104233" bIns="52116"/>
          <a:lstStyle/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fld id="{0CFEC368-1D7A-4F81-ABF6-AE0E36BAF64C}" type="slidenum">
              <a:rPr lang="en-US" sz="2100" smtClean="0">
                <a:solidFill>
                  <a:srgbClr val="000000"/>
                </a:solidFill>
                <a:latin typeface="Calibri"/>
                <a:cs typeface="+mn-cs"/>
              </a:rPr>
              <a:pPr defTabSz="52116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21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6702142"/>
            <a:ext cx="10693400" cy="859127"/>
          </a:xfrm>
          <a:prstGeom prst="rect">
            <a:avLst/>
          </a:prstGeom>
          <a:gradFill flip="none" rotWithShape="1">
            <a:gsLst>
              <a:gs pos="0">
                <a:srgbClr val="8F5FA9"/>
              </a:gs>
              <a:gs pos="97000">
                <a:srgbClr val="009EE1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4214" tIns="52107" rIns="104214" bIns="52107" rtlCol="0" anchor="ctr"/>
          <a:lstStyle/>
          <a:p>
            <a:pPr algn="ctr" defTabSz="521160" fontAlgn="auto">
              <a:spcBef>
                <a:spcPts val="0"/>
              </a:spcBef>
              <a:spcAft>
                <a:spcPts val="0"/>
              </a:spcAft>
            </a:pPr>
            <a:endParaRPr lang="en-AU" sz="2100" dirty="0">
              <a:solidFill>
                <a:prstClr val="white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55172" y="6830328"/>
            <a:ext cx="4474200" cy="659322"/>
          </a:xfrm>
          <a:prstGeom prst="rect">
            <a:avLst/>
          </a:prstGeom>
          <a:noFill/>
        </p:spPr>
        <p:txBody>
          <a:bodyPr wrap="square" lIns="104214" tIns="52107" rIns="104214" bIns="52107" rtlCol="0">
            <a:spAutoFit/>
          </a:bodyPr>
          <a:lstStyle/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r>
              <a:rPr lang="en-AU" sz="1800" dirty="0">
                <a:solidFill>
                  <a:prstClr val="white"/>
                </a:solidFill>
                <a:latin typeface="Calibri"/>
                <a:cs typeface="+mn-cs"/>
              </a:rPr>
              <a:t>Integrity, Trust </a:t>
            </a:r>
          </a:p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r>
              <a:rPr lang="en-AU" sz="1800" dirty="0">
                <a:solidFill>
                  <a:prstClr val="white"/>
                </a:solidFill>
                <a:latin typeface="Calibri"/>
                <a:cs typeface="+mn-cs"/>
              </a:rPr>
              <a:t>Service &amp; Accountability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5819376" y="6964290"/>
            <a:ext cx="4446841" cy="382324"/>
          </a:xfrm>
          <a:prstGeom prst="rect">
            <a:avLst/>
          </a:prstGeom>
          <a:noFill/>
        </p:spPr>
        <p:txBody>
          <a:bodyPr wrap="square" lIns="104214" tIns="52107" rIns="104214" bIns="52107" rtlCol="0">
            <a:spAutoFit/>
          </a:bodyPr>
          <a:lstStyle/>
          <a:p>
            <a:pPr algn="r" defTabSz="521160" fontAlgn="auto">
              <a:spcBef>
                <a:spcPts val="0"/>
              </a:spcBef>
              <a:spcAft>
                <a:spcPts val="0"/>
              </a:spcAft>
            </a:pPr>
            <a:r>
              <a:rPr lang="en-AU" sz="1800" dirty="0">
                <a:solidFill>
                  <a:prstClr val="white"/>
                </a:solidFill>
                <a:latin typeface="Calibri"/>
                <a:cs typeface="+mn-cs"/>
              </a:rPr>
              <a:t>psc.nsw.gov.au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 flipH="1">
            <a:off x="505208" y="992635"/>
            <a:ext cx="9653529" cy="0"/>
          </a:xfrm>
          <a:prstGeom prst="line">
            <a:avLst/>
          </a:prstGeom>
          <a:ln>
            <a:solidFill>
              <a:srgbClr val="0091D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1" y="244242"/>
            <a:ext cx="17145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06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590"/>
            <a:ext cx="10691812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2106005"/>
            <a:ext cx="9612000" cy="4914000"/>
          </a:xfrm>
          <a:prstGeom prst="rect">
            <a:avLst/>
          </a:prstGeom>
        </p:spPr>
        <p:txBody>
          <a:bodyPr lIns="91360" tIns="45680" rIns="91360" bIns="45680"/>
          <a:lstStyle>
            <a:lvl1pPr marL="0" indent="0">
              <a:buNone/>
              <a:defRPr sz="4800" baseline="0">
                <a:solidFill>
                  <a:schemeClr val="bg1"/>
                </a:solidFill>
              </a:defRPr>
            </a:lvl1pPr>
            <a:lvl2pPr marL="448299" indent="0">
              <a:buNone/>
              <a:defRPr>
                <a:solidFill>
                  <a:schemeClr val="bg1"/>
                </a:solidFill>
              </a:defRPr>
            </a:lvl2pPr>
            <a:lvl3pPr marL="979981" indent="0">
              <a:buNone/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9791760" y="7235831"/>
            <a:ext cx="360363" cy="68263"/>
          </a:xfrm>
          <a:prstGeom prst="rect">
            <a:avLst/>
          </a:prstGeom>
        </p:spPr>
        <p:txBody>
          <a:bodyPr lIns="91360" tIns="45680" rIns="91360" bIns="45680"/>
          <a:lstStyle>
            <a:lvl1pPr>
              <a:defRPr/>
            </a:lvl1pPr>
          </a:lstStyle>
          <a:p>
            <a:pPr defTabSz="521160" fontAlgn="auto">
              <a:spcBef>
                <a:spcPts val="0"/>
              </a:spcBef>
              <a:spcAft>
                <a:spcPts val="0"/>
              </a:spcAft>
              <a:defRPr/>
            </a:pPr>
            <a:fld id="{E460581D-6EA6-4570-82DB-AEE83FF91121}" type="slidenum">
              <a:rPr lang="en-AU" sz="2100" smtClean="0">
                <a:solidFill>
                  <a:srgbClr val="000000"/>
                </a:solidFill>
                <a:latin typeface="Calibri"/>
                <a:cs typeface="+mn-cs"/>
              </a:rPr>
              <a:pPr defTabSz="52116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AU" sz="21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688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93" y="5"/>
            <a:ext cx="10688637" cy="1468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" y="6656388"/>
            <a:ext cx="10691813" cy="90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540003" y="1944000"/>
            <a:ext cx="9487220" cy="4032000"/>
          </a:xfrm>
          <a:prstGeom prst="rect">
            <a:avLst/>
          </a:prstGeom>
        </p:spPr>
        <p:txBody>
          <a:bodyPr lIns="91360" tIns="45680" rIns="91360" bIns="45680"/>
          <a:lstStyle>
            <a:lvl1pPr>
              <a:spcAft>
                <a:spcPts val="2000"/>
              </a:spcAft>
              <a:buFont typeface="Courier New" pitchFamily="49" charset="0"/>
              <a:buChar char="o"/>
              <a:defRPr sz="2400" baseline="0"/>
            </a:lvl1pPr>
            <a:lvl2pPr>
              <a:lnSpc>
                <a:spcPts val="2600"/>
              </a:lnSpc>
              <a:buFont typeface="Courier New" pitchFamily="49" charset="0"/>
              <a:buChar char="o"/>
              <a:defRPr sz="2100"/>
            </a:lvl2pPr>
            <a:lvl3pPr>
              <a:lnSpc>
                <a:spcPts val="2600"/>
              </a:lnSpc>
              <a:defRPr sz="21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Third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788000" y="900000"/>
            <a:ext cx="5328001" cy="284400"/>
          </a:xfrm>
          <a:prstGeom prst="rect">
            <a:avLst/>
          </a:prstGeom>
        </p:spPr>
        <p:txBody>
          <a:bodyPr lIns="0" tIns="0" rIns="0" bIns="0" anchor="t" anchorCtr="0"/>
          <a:lstStyle>
            <a:lvl1pPr algn="r">
              <a:lnSpc>
                <a:spcPts val="2157"/>
              </a:lnSpc>
              <a:defRPr sz="24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>
          <a:xfrm>
            <a:off x="9791705" y="7235830"/>
            <a:ext cx="360363" cy="68263"/>
          </a:xfrm>
          <a:prstGeom prst="rect">
            <a:avLst/>
          </a:prstGeom>
        </p:spPr>
        <p:txBody>
          <a:bodyPr lIns="91360" tIns="45680" rIns="91360" bIns="45680"/>
          <a:lstStyle>
            <a:lvl1pPr>
              <a:defRPr/>
            </a:lvl1pPr>
          </a:lstStyle>
          <a:p>
            <a:pPr defTabSz="521160" fontAlgn="auto">
              <a:spcBef>
                <a:spcPts val="0"/>
              </a:spcBef>
              <a:spcAft>
                <a:spcPts val="0"/>
              </a:spcAft>
              <a:defRPr/>
            </a:pPr>
            <a:fld id="{2D1AAE5B-4A0B-4EE3-81C7-0C2766D0FC0A}" type="slidenum">
              <a:rPr lang="en-AU" sz="2100" smtClean="0">
                <a:solidFill>
                  <a:srgbClr val="000000"/>
                </a:solidFill>
                <a:latin typeface="Calibri"/>
                <a:cs typeface="+mn-cs"/>
              </a:rPr>
              <a:pPr defTabSz="521160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AU" sz="2100" dirty="0">
              <a:solidFill>
                <a:srgbClr val="000000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09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9754" y="2106617"/>
            <a:ext cx="9612313" cy="491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edit, then tab for body.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91704" y="7235829"/>
            <a:ext cx="360363" cy="68263"/>
          </a:xfrm>
          <a:prstGeom prst="rect">
            <a:avLst/>
          </a:prstGeom>
        </p:spPr>
        <p:txBody>
          <a:bodyPr vert="horz" lIns="91376" tIns="45688" rIns="91376" bIns="45688" rtlCol="0" anchor="ctr"/>
          <a:lstStyle>
            <a:lvl1pPr algn="r" defTabSz="994422">
              <a:defRPr sz="7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9F43178-3944-4605-AEB6-B96FCED5193D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5pPr>
      <a:lvl6pPr marL="45687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375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0632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750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658" indent="-342658" algn="l" rtl="0" eaLnBrk="0" fontAlgn="base" hangingPunct="0">
        <a:lnSpc>
          <a:spcPts val="5996"/>
        </a:lnSpc>
        <a:spcBef>
          <a:spcPct val="0"/>
        </a:spcBef>
        <a:spcAft>
          <a:spcPct val="0"/>
        </a:spcAft>
        <a:buFont typeface="Arial" charset="0"/>
        <a:buChar char="‪"/>
        <a:defRPr sz="5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426" indent="-285549" algn="l" rtl="0" eaLnBrk="0" fontAlgn="base" hangingPunct="0">
        <a:lnSpc>
          <a:spcPts val="5996"/>
        </a:lnSpc>
        <a:spcBef>
          <a:spcPct val="0"/>
        </a:spcBef>
        <a:spcAft>
          <a:spcPct val="0"/>
        </a:spcAft>
        <a:buFont typeface="Arial" charset="0"/>
        <a:buChar char="‪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30028" indent="-228440" algn="l" rtl="0" eaLnBrk="0" fontAlgn="base" hangingPunct="0">
        <a:lnSpc>
          <a:spcPts val="5996"/>
        </a:lnSpc>
        <a:spcBef>
          <a:spcPct val="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70" indent="-22844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949" indent="-22844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825" indent="-228440" algn="l" defTabSz="91375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703" indent="-228440" algn="l" defTabSz="91375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582" indent="-228440" algn="l" defTabSz="91375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457" indent="-228440" algn="l" defTabSz="913753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79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53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32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09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387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265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42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18" algn="l" defTabSz="9137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ogo_Extracted-from-guidelines_RGB.ai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377" y="259393"/>
            <a:ext cx="2111171" cy="786745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525394" y="6872739"/>
            <a:ext cx="9702033" cy="0"/>
          </a:xfrm>
          <a:prstGeom prst="line">
            <a:avLst/>
          </a:prstGeom>
          <a:ln w="63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0023162" y="7208304"/>
            <a:ext cx="187551" cy="15388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 defTabSz="521160" fontAlgn="auto">
              <a:spcBef>
                <a:spcPts val="0"/>
              </a:spcBef>
              <a:spcAft>
                <a:spcPts val="0"/>
              </a:spcAft>
            </a:pPr>
            <a:fld id="{A4111843-91D2-604E-AF46-48F42EAC3A11}" type="slidenum">
              <a:rPr lang="en-US" sz="1000">
                <a:solidFill>
                  <a:srgbClr val="000000"/>
                </a:solidFill>
                <a:latin typeface="Georgia"/>
                <a:cs typeface="Georgia"/>
              </a:rPr>
              <a:pPr algn="r" defTabSz="52116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  <a:latin typeface="Georgia"/>
              <a:cs typeface="Georgi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388" y="7008172"/>
            <a:ext cx="3386243" cy="403734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pPr defTabSz="521160" fontAlgn="auto"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Integrity, Trust</a:t>
            </a:r>
            <a:br>
              <a:rPr lang="en-US" dirty="0" smtClean="0">
                <a:solidFill>
                  <a:srgbClr val="000000"/>
                </a:solidFill>
              </a:rPr>
            </a:br>
            <a:r>
              <a:rPr lang="en-US" dirty="0" smtClean="0">
                <a:solidFill>
                  <a:srgbClr val="000000"/>
                </a:solidFill>
              </a:rPr>
              <a:t>Service &amp; Accountability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64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</p:sldLayoutIdLst>
  <p:hf hdr="0" dt="0"/>
  <p:txStyles>
    <p:titleStyle>
      <a:lvl1pPr algn="ctr" defTabSz="52116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Georgia"/>
          <a:ea typeface="+mj-ea"/>
          <a:cs typeface="+mj-cs"/>
        </a:defRPr>
      </a:lvl1pPr>
    </p:titleStyle>
    <p:bodyStyle>
      <a:lvl1pPr marL="390869" indent="-390869" algn="l" defTabSz="521160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Georgia"/>
          <a:ea typeface="+mn-ea"/>
          <a:cs typeface="+mn-cs"/>
        </a:defRPr>
      </a:lvl1pPr>
      <a:lvl2pPr marL="846885" indent="-325727" algn="l" defTabSz="521160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Georgia"/>
          <a:ea typeface="+mn-ea"/>
          <a:cs typeface="+mn-cs"/>
        </a:defRPr>
      </a:lvl2pPr>
      <a:lvl3pPr marL="1302900" indent="-260580" algn="l" defTabSz="521160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Georgia"/>
          <a:ea typeface="+mn-ea"/>
          <a:cs typeface="+mn-cs"/>
        </a:defRPr>
      </a:lvl3pPr>
      <a:lvl4pPr marL="1824060" indent="-260580" algn="l" defTabSz="521160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Georgia"/>
          <a:ea typeface="+mn-ea"/>
          <a:cs typeface="+mn-cs"/>
        </a:defRPr>
      </a:lvl4pPr>
      <a:lvl5pPr marL="2345220" indent="-260580" algn="l" defTabSz="521160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Georgia"/>
          <a:ea typeface="+mn-ea"/>
          <a:cs typeface="+mn-cs"/>
        </a:defRPr>
      </a:lvl5pPr>
      <a:lvl6pPr marL="2866381" indent="-260580" algn="l" defTabSz="521160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7539" indent="-260580" algn="l" defTabSz="521160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8700" indent="-260580" algn="l" defTabSz="521160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29861" indent="-260580" algn="l" defTabSz="521160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16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32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48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4641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5799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6960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8121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69279" algn="l" defTabSz="52116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2466380" y="266954"/>
            <a:ext cx="7450520" cy="668178"/>
          </a:xfrm>
          <a:prstGeom prst="rect">
            <a:avLst/>
          </a:prstGeom>
        </p:spPr>
        <p:txBody>
          <a:bodyPr vert="horz" lIns="104233" tIns="52116" rIns="104233" bIns="52116"/>
          <a:lstStyle>
            <a:lvl1pPr algn="ctr" defTabSz="52116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Georgia"/>
                <a:ea typeface="+mj-ea"/>
                <a:cs typeface="+mj-cs"/>
              </a:defRPr>
            </a:lvl1pPr>
          </a:lstStyle>
          <a:p>
            <a:pPr defTabSz="993074" fontAlgn="base">
              <a:spcAft>
                <a:spcPct val="0"/>
              </a:spcAft>
            </a:pPr>
            <a:r>
              <a:rPr lang="en-AU" sz="2000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SWOT (Strengths, Weaknesses, Opportunities, Threats) analysis template and prompts</a:t>
            </a:r>
            <a:endParaRPr lang="en-AU" sz="2000" b="1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314557"/>
              </p:ext>
            </p:extLst>
          </p:nvPr>
        </p:nvGraphicFramePr>
        <p:xfrm>
          <a:off x="547812" y="1726266"/>
          <a:ext cx="9623424" cy="437227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811712"/>
                <a:gridCol w="4811712"/>
              </a:tblGrid>
              <a:tr h="454183">
                <a:tc>
                  <a:txBody>
                    <a:bodyPr/>
                    <a:lstStyle/>
                    <a:p>
                      <a:pPr marL="1079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Arial"/>
                        </a:rPr>
                        <a:t>STRENGTHS</a:t>
                      </a:r>
                      <a:r>
                        <a:rPr lang="en-US" sz="1400" b="1" baseline="0" dirty="0" smtClean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Arial"/>
                        </a:rPr>
                        <a:t> </a:t>
                      </a:r>
                      <a:r>
                        <a:rPr lang="en-US" sz="1400" b="0" dirty="0" smtClean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Arial"/>
                        </a:rPr>
                        <a:t>(INTERNAL, POSITIVE FACTORS)</a:t>
                      </a:r>
                      <a:endParaRPr lang="en-AU" sz="1000" b="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0" marR="0" marT="71005" marB="71005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7D9E"/>
                    </a:solidFill>
                  </a:tcPr>
                </a:tc>
                <a:tc>
                  <a:txBody>
                    <a:bodyPr/>
                    <a:lstStyle/>
                    <a:p>
                      <a:pPr marL="1111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Arial"/>
                        </a:rPr>
                        <a:t>WEAKNESSES </a:t>
                      </a:r>
                      <a:r>
                        <a:rPr lang="en-US" sz="1400" b="0" dirty="0" smtClean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Arial"/>
                        </a:rPr>
                        <a:t>(INTERNAL,</a:t>
                      </a:r>
                      <a:r>
                        <a:rPr lang="en-US" sz="1400" b="0" baseline="0" dirty="0" smtClean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Arial"/>
                        </a:rPr>
                        <a:t> NEGATIVE FACTORS)</a:t>
                      </a:r>
                      <a:endParaRPr lang="en-AU" sz="1000" b="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0" marR="0" marT="71005" marB="71005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7D9E"/>
                    </a:solidFill>
                  </a:tcPr>
                </a:tc>
              </a:tr>
              <a:tr h="1603590">
                <a:tc>
                  <a:txBody>
                    <a:bodyPr/>
                    <a:lstStyle/>
                    <a:p>
                      <a:pPr marL="1079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Arial"/>
                        </a:rPr>
                        <a:t> 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0" marR="0" marT="71005" marB="71005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Arial"/>
                        </a:rPr>
                        <a:t> </a:t>
                      </a: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0" marR="0" marT="71005" marB="71005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183">
                <a:tc>
                  <a:txBody>
                    <a:bodyPr/>
                    <a:lstStyle/>
                    <a:p>
                      <a:pPr marL="10795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Arial"/>
                        </a:rPr>
                        <a:t>OPPORTUNITIES </a:t>
                      </a:r>
                      <a:r>
                        <a:rPr lang="en-US" sz="1400" dirty="0" smtClean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Arial"/>
                        </a:rPr>
                        <a:t>(EXTERNAL, POSITIVE FACTORS)</a:t>
                      </a:r>
                      <a:endParaRPr lang="en-AU" sz="1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0" marR="0" marT="71005" marB="71005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7D9E"/>
                    </a:solidFill>
                  </a:tcPr>
                </a:tc>
                <a:tc>
                  <a:txBody>
                    <a:bodyPr/>
                    <a:lstStyle/>
                    <a:p>
                      <a:pPr marL="1111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Arial"/>
                        </a:rPr>
                        <a:t>THREATS </a:t>
                      </a:r>
                      <a:r>
                        <a:rPr lang="en-US" sz="1400" dirty="0" smtClean="0">
                          <a:solidFill>
                            <a:srgbClr val="231F20"/>
                          </a:solidFill>
                          <a:effectLst/>
                          <a:latin typeface="Calibri"/>
                          <a:ea typeface="Arial"/>
                        </a:rPr>
                        <a:t>(EXTERNAL, NEGATIVE FACTORS)</a:t>
                      </a:r>
                      <a:endParaRPr lang="en-AU" sz="10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0" marR="0" marT="71005" marB="71005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77D9E"/>
                    </a:solidFill>
                  </a:tcPr>
                </a:tc>
              </a:tr>
              <a:tr h="1603590">
                <a:tc>
                  <a:txBody>
                    <a:bodyPr/>
                    <a:lstStyle/>
                    <a:p>
                      <a:r>
                        <a:rPr lang="en-US" sz="1400" dirty="0">
                          <a:effectLst/>
                          <a:latin typeface="Calibri"/>
                          <a:ea typeface="Arial"/>
                        </a:rPr>
                        <a:t> </a:t>
                      </a:r>
                      <a:endParaRPr lang="en-AU" sz="14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A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b="1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AU" sz="1400" b="0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olitical Opportunities </a:t>
                      </a:r>
                    </a:p>
                    <a:p>
                      <a:pPr algn="ctr"/>
                      <a:r>
                        <a:rPr lang="en-AU" sz="1400" b="1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AU" sz="1400" b="0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conomic Opportunities </a:t>
                      </a:r>
                    </a:p>
                    <a:p>
                      <a:pPr algn="ctr"/>
                      <a:r>
                        <a:rPr lang="en-AU" sz="1400" b="1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AU" sz="1400" b="0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ocial Opportunities </a:t>
                      </a:r>
                    </a:p>
                    <a:p>
                      <a:pPr algn="ctr"/>
                      <a:r>
                        <a:rPr lang="en-AU" sz="1400" b="1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AU" sz="1400" b="0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echnological Opportunities </a:t>
                      </a:r>
                    </a:p>
                    <a:p>
                      <a:pPr algn="ctr"/>
                      <a:r>
                        <a:rPr lang="en-AU" sz="1400" b="1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AU" sz="1400" b="0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egal Opportunities </a:t>
                      </a:r>
                    </a:p>
                    <a:p>
                      <a:pPr algn="ctr"/>
                      <a:r>
                        <a:rPr lang="en-AU" sz="1400" b="1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AU" sz="1400" b="0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nvironmental Opportunities </a:t>
                      </a:r>
                    </a:p>
                    <a:p>
                      <a:pPr algn="ctr"/>
                      <a:endParaRPr lang="en-AU" sz="1400" i="1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0" marR="0" marT="71005" marB="71005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/>
                          <a:ea typeface="Arial"/>
                        </a:rPr>
                        <a:t> </a:t>
                      </a:r>
                      <a:endParaRPr lang="en-US" sz="1400" dirty="0" smtClean="0">
                        <a:effectLst/>
                        <a:latin typeface="Calibri"/>
                        <a:ea typeface="Arial"/>
                      </a:endParaRPr>
                    </a:p>
                    <a:p>
                      <a:pPr algn="ctr"/>
                      <a:r>
                        <a:rPr lang="en-A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AU" sz="1400" b="1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AU" sz="1400" b="0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olitical Opportunities </a:t>
                      </a:r>
                    </a:p>
                    <a:p>
                      <a:pPr algn="ctr"/>
                      <a:r>
                        <a:rPr lang="en-AU" sz="1400" b="1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AU" sz="1400" b="0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conomic Opportunities </a:t>
                      </a:r>
                    </a:p>
                    <a:p>
                      <a:pPr algn="ctr"/>
                      <a:r>
                        <a:rPr lang="en-AU" sz="1400" b="1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AU" sz="1400" b="0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ocial Opportunities </a:t>
                      </a:r>
                    </a:p>
                    <a:p>
                      <a:pPr algn="ctr"/>
                      <a:r>
                        <a:rPr lang="en-AU" sz="1400" b="1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en-AU" sz="1400" b="0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echnological Opportunities </a:t>
                      </a:r>
                    </a:p>
                    <a:p>
                      <a:pPr algn="ctr"/>
                      <a:r>
                        <a:rPr lang="en-AU" sz="1400" b="1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L</a:t>
                      </a:r>
                      <a:r>
                        <a:rPr lang="en-AU" sz="1400" b="0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egal Opportunities </a:t>
                      </a:r>
                    </a:p>
                    <a:p>
                      <a:pPr algn="ctr"/>
                      <a:r>
                        <a:rPr lang="en-AU" sz="1400" b="1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AU" sz="1400" b="0" i="1" u="none" strike="noStrike" kern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nvironmental Opportunities </a:t>
                      </a:r>
                    </a:p>
                    <a:p>
                      <a:pPr marL="6477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AU" sz="1100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0" marR="0" marT="71005" marB="71005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25388" y="7008172"/>
            <a:ext cx="3386243" cy="403734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Integrity, Trust</a:t>
            </a:r>
            <a:br>
              <a:rPr lang="en-US" dirty="0">
                <a:solidFill>
                  <a:srgbClr val="000000"/>
                </a:solidFill>
                <a:latin typeface="+mn-lt"/>
              </a:rPr>
            </a:br>
            <a:r>
              <a:rPr lang="en-US" dirty="0">
                <a:solidFill>
                  <a:srgbClr val="000000"/>
                </a:solidFill>
                <a:latin typeface="+mn-lt"/>
              </a:rPr>
              <a:t>Service &amp;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222498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 txBox="1">
            <a:spLocks/>
          </p:cNvSpPr>
          <p:nvPr/>
        </p:nvSpPr>
        <p:spPr>
          <a:xfrm>
            <a:off x="2466380" y="266954"/>
            <a:ext cx="7450520" cy="668178"/>
          </a:xfrm>
          <a:prstGeom prst="rect">
            <a:avLst/>
          </a:prstGeom>
        </p:spPr>
        <p:txBody>
          <a:bodyPr vert="horz" lIns="104233" tIns="52116" rIns="104233" bIns="52116"/>
          <a:lstStyle>
            <a:lvl1pPr algn="ctr" defTabSz="521160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Georgia"/>
                <a:ea typeface="+mj-ea"/>
                <a:cs typeface="+mj-cs"/>
              </a:defRPr>
            </a:lvl1pPr>
          </a:lstStyle>
          <a:p>
            <a:pPr defTabSz="993074" fontAlgn="base">
              <a:spcAft>
                <a:spcPct val="0"/>
              </a:spcAft>
            </a:pPr>
            <a:r>
              <a:rPr lang="en-AU" sz="2000" b="1" dirty="0" smtClean="0">
                <a:solidFill>
                  <a:prstClr val="black"/>
                </a:solidFill>
                <a:latin typeface="Calibri"/>
                <a:ea typeface="+mn-ea"/>
                <a:cs typeface="Arial" charset="0"/>
              </a:rPr>
              <a:t>SWOT (Strengths, Weaknesses, Opportunities, Threats) analysis template and prompts</a:t>
            </a:r>
            <a:endParaRPr lang="en-AU" sz="2000" b="1" dirty="0">
              <a:solidFill>
                <a:prstClr val="black"/>
              </a:solidFill>
              <a:latin typeface="Calibri"/>
              <a:ea typeface="+mn-ea"/>
              <a:cs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06140" y="988519"/>
            <a:ext cx="4896544" cy="2916000"/>
          </a:xfrm>
          <a:prstGeom prst="roundRect">
            <a:avLst>
              <a:gd name="adj" fmla="val 5908"/>
            </a:avLst>
          </a:prstGeom>
          <a:solidFill>
            <a:schemeClr val="bg1">
              <a:lumMod val="95000"/>
            </a:schemeClr>
          </a:solidFill>
          <a:ln w="254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pPr lvl="0"/>
            <a:r>
              <a:rPr lang="en-AU" sz="2400" b="1" dirty="0">
                <a:solidFill>
                  <a:srgbClr val="002060"/>
                </a:solidFill>
              </a:rPr>
              <a:t>S</a:t>
            </a:r>
            <a:r>
              <a:rPr lang="en-AU" sz="1400" b="1" dirty="0">
                <a:solidFill>
                  <a:prstClr val="black"/>
                </a:solidFill>
              </a:rPr>
              <a:t>trengths</a:t>
            </a:r>
            <a:endParaRPr lang="en-AU" sz="1400" dirty="0">
              <a:solidFill>
                <a:prstClr val="black"/>
              </a:solidFill>
            </a:endParaRPr>
          </a:p>
          <a:p>
            <a:pPr lvl="0"/>
            <a:r>
              <a:rPr lang="en-AU" sz="1400" dirty="0">
                <a:solidFill>
                  <a:prstClr val="black"/>
                </a:solidFill>
              </a:rPr>
              <a:t>Consider the agency’s strengths from both an internal perspective and from the point of view of its customers.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prstClr val="black"/>
                </a:solidFill>
              </a:rPr>
              <a:t>What advantages does your agency have?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prstClr val="black"/>
                </a:solidFill>
              </a:rPr>
              <a:t>What do you do better than anyone else?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prstClr val="black"/>
                </a:solidFill>
              </a:rPr>
              <a:t>What unique or lowest-cost resources can you draw upon that others can't?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prstClr val="black"/>
                </a:solidFill>
              </a:rPr>
              <a:t>What do people in your market see as the agency’s strengths?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prstClr val="black"/>
                </a:solidFill>
              </a:rPr>
              <a:t>What factors mean that you get top customer satisfaction ratings?</a:t>
            </a:r>
          </a:p>
          <a:p>
            <a:pPr lvl="0"/>
            <a:r>
              <a:rPr lang="en-AU" sz="1400" dirty="0">
                <a:solidFill>
                  <a:prstClr val="black"/>
                </a:solidFill>
              </a:rPr>
              <a:t>If this section is difficult, </a:t>
            </a:r>
            <a:r>
              <a:rPr lang="en-AU" sz="1400" dirty="0" smtClean="0">
                <a:solidFill>
                  <a:prstClr val="black"/>
                </a:solidFill>
              </a:rPr>
              <a:t>list the </a:t>
            </a:r>
            <a:r>
              <a:rPr lang="en-AU" sz="1400" dirty="0">
                <a:solidFill>
                  <a:prstClr val="black"/>
                </a:solidFill>
              </a:rPr>
              <a:t>agency's characteristics.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34973" y="988519"/>
            <a:ext cx="5052040" cy="2916000"/>
          </a:xfrm>
          <a:prstGeom prst="roundRect">
            <a:avLst>
              <a:gd name="adj" fmla="val 4667"/>
            </a:avLst>
          </a:prstGeom>
          <a:solidFill>
            <a:schemeClr val="bg1">
              <a:lumMod val="85000"/>
            </a:schemeClr>
          </a:solidFill>
          <a:ln w="254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en-AU" sz="2400" b="1" dirty="0">
                <a:solidFill>
                  <a:srgbClr val="002060"/>
                </a:solidFill>
              </a:rPr>
              <a:t>W</a:t>
            </a:r>
            <a:r>
              <a:rPr lang="en-AU" sz="1400" b="1" dirty="0">
                <a:solidFill>
                  <a:schemeClr val="tx1"/>
                </a:solidFill>
              </a:rPr>
              <a:t>eaknesses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1400" dirty="0" smtClean="0">
                <a:solidFill>
                  <a:schemeClr val="tx1"/>
                </a:solidFill>
              </a:rPr>
              <a:t>Consider </a:t>
            </a:r>
            <a:r>
              <a:rPr lang="en-AU" sz="1400" dirty="0">
                <a:solidFill>
                  <a:schemeClr val="tx1"/>
                </a:solidFill>
              </a:rPr>
              <a:t>the agency’s weaknesses from both an internal perspective and from the point of view of its customers.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What could the agency improve?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What should the agency avoid?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What are people in the agency’s market likely to see as its weaknesses?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Where does the agency have fewer resources than others?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What factors cause low customer service quality ratings?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Does the agency have skill gaps or shortages?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73698" y="3993007"/>
            <a:ext cx="4928986" cy="2811960"/>
          </a:xfrm>
          <a:prstGeom prst="roundRect">
            <a:avLst>
              <a:gd name="adj" fmla="val 5908"/>
            </a:avLst>
          </a:prstGeom>
          <a:solidFill>
            <a:schemeClr val="bg1">
              <a:lumMod val="75000"/>
            </a:schemeClr>
          </a:solidFill>
          <a:ln w="254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en-AU" sz="2400" b="1" dirty="0">
                <a:solidFill>
                  <a:srgbClr val="002060"/>
                </a:solidFill>
              </a:rPr>
              <a:t>O</a:t>
            </a:r>
            <a:r>
              <a:rPr lang="en-AU" sz="1400" b="1" dirty="0">
                <a:solidFill>
                  <a:schemeClr val="tx1"/>
                </a:solidFill>
              </a:rPr>
              <a:t>pportunities</a:t>
            </a:r>
            <a:endParaRPr lang="en-AU" sz="1400" dirty="0">
              <a:solidFill>
                <a:schemeClr val="tx1"/>
              </a:solidFill>
            </a:endParaRPr>
          </a:p>
          <a:p>
            <a:r>
              <a:rPr lang="en-AU" sz="1400" dirty="0" smtClean="0">
                <a:solidFill>
                  <a:schemeClr val="tx1"/>
                </a:solidFill>
              </a:rPr>
              <a:t>In </a:t>
            </a:r>
            <a:r>
              <a:rPr lang="en-AU" sz="1400" dirty="0">
                <a:solidFill>
                  <a:schemeClr val="tx1"/>
                </a:solidFill>
              </a:rPr>
              <a:t>considering the PESTLE data, answer the following questions: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What opportunities can be identified?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What interesting trends are you aware of?</a:t>
            </a:r>
          </a:p>
          <a:p>
            <a:pPr lvl="0"/>
            <a:r>
              <a:rPr lang="en-AU" sz="1400" dirty="0">
                <a:solidFill>
                  <a:schemeClr val="tx1"/>
                </a:solidFill>
              </a:rPr>
              <a:t>Useful opportunities may come from: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Changes in technology and markets on both a broad and narrow scale.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Changes in government policy related to your market or agency.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Changes in social patterns, population profiles, lifestyle changes, and so on.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schemeClr val="tx1"/>
                </a:solidFill>
              </a:rPr>
              <a:t>Local events.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334973" y="3993007"/>
            <a:ext cx="5052040" cy="2811960"/>
          </a:xfrm>
          <a:prstGeom prst="roundRect">
            <a:avLst>
              <a:gd name="adj" fmla="val 5908"/>
            </a:avLst>
          </a:prstGeom>
          <a:solidFill>
            <a:schemeClr val="bg1">
              <a:lumMod val="65000"/>
            </a:schemeClr>
          </a:solidFill>
          <a:ln w="254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 anchorCtr="0"/>
          <a:lstStyle/>
          <a:p>
            <a:r>
              <a:rPr lang="en-AU" sz="2400" b="1" dirty="0">
                <a:solidFill>
                  <a:srgbClr val="002060"/>
                </a:solidFill>
              </a:rPr>
              <a:t>T</a:t>
            </a:r>
            <a:r>
              <a:rPr lang="en-AU" sz="1400" b="1" dirty="0">
                <a:solidFill>
                  <a:schemeClr val="tx1"/>
                </a:solidFill>
              </a:rPr>
              <a:t>hreats</a:t>
            </a:r>
            <a:endParaRPr lang="en-AU" sz="1400" dirty="0">
              <a:solidFill>
                <a:schemeClr val="tx1"/>
              </a:solidFill>
            </a:endParaRPr>
          </a:p>
          <a:p>
            <a:pPr lvl="0"/>
            <a:r>
              <a:rPr lang="en-AU" sz="1400" dirty="0" smtClean="0">
                <a:solidFill>
                  <a:prstClr val="black"/>
                </a:solidFill>
              </a:rPr>
              <a:t>Consider </a:t>
            </a:r>
            <a:r>
              <a:rPr lang="en-AU" sz="1400" dirty="0">
                <a:solidFill>
                  <a:prstClr val="black"/>
                </a:solidFill>
              </a:rPr>
              <a:t>the agency’s strengths from both an internal perspective and from the point of view of its customers.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prstClr val="black"/>
                </a:solidFill>
              </a:rPr>
              <a:t>What advantages does your agency have?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prstClr val="black"/>
                </a:solidFill>
              </a:rPr>
              <a:t>What do you do better than anyone else?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prstClr val="black"/>
                </a:solidFill>
              </a:rPr>
              <a:t>What unique or lowest-cost resources can you draw upon that others can't?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prstClr val="black"/>
                </a:solidFill>
              </a:rPr>
              <a:t>What do people in your market see as the agency’s strengths?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AU" sz="1400" dirty="0">
                <a:solidFill>
                  <a:prstClr val="black"/>
                </a:solidFill>
              </a:rPr>
              <a:t>What factors mean that you get top customer satisfaction ratings?</a:t>
            </a:r>
          </a:p>
          <a:p>
            <a:pPr lvl="0"/>
            <a:r>
              <a:rPr lang="en-AU" sz="1400" dirty="0">
                <a:solidFill>
                  <a:prstClr val="black"/>
                </a:solidFill>
              </a:rPr>
              <a:t>If this section is difficult, try writing down a list of the agency's characteristics. 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525388" y="7008172"/>
            <a:ext cx="3386243" cy="403734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Integrity, Trust</a:t>
            </a:r>
            <a:br>
              <a:rPr lang="en-US" dirty="0">
                <a:solidFill>
                  <a:srgbClr val="000000"/>
                </a:solidFill>
                <a:latin typeface="+mn-lt"/>
              </a:rPr>
            </a:br>
            <a:r>
              <a:rPr lang="en-US" dirty="0">
                <a:solidFill>
                  <a:srgbClr val="000000"/>
                </a:solidFill>
                <a:latin typeface="+mn-lt"/>
              </a:rPr>
              <a:t>Service &amp; Accountability</a:t>
            </a:r>
          </a:p>
        </p:txBody>
      </p:sp>
    </p:spTree>
    <p:extLst>
      <p:ext uri="{BB962C8B-B14F-4D97-AF65-F5344CB8AC3E}">
        <p14:creationId xmlns:p14="http://schemas.microsoft.com/office/powerpoint/2010/main" val="170351712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metadata xmlns="http://www.objective.com/ecm/document/metadata/A8F43476EB784464BFCC994945052FE7" version="1.0.0">
  <systemFields>
    <field name="Objective-Id">
      <value order="0">A3754191</value>
    </field>
    <field name="Objective-Title">
      <value order="0">A3898421 - Attachment A - Strategy Mapping for the NSW Public Sector_Resources and Better Practices FINAL</value>
    </field>
    <field name="Objective-Description">
      <value order="0"/>
    </field>
    <field name="Objective-CreationStamp">
      <value order="0">2017-09-10T23:13:22Z</value>
    </field>
    <field name="Objective-IsApproved">
      <value order="0">false</value>
    </field>
    <field name="Objective-IsPublished">
      <value order="0">true</value>
    </field>
    <field name="Objective-DatePublished">
      <value order="0">2018-03-29T00:24:06Z</value>
    </field>
    <field name="Objective-ModificationStamp">
      <value order="0">2018-03-29T00:24:06Z</value>
    </field>
    <field name="Objective-Owner">
      <value order="0">Emma Worthing</value>
    </field>
    <field name="Objective-Path">
      <value order="0">Objective Global Folder:1. Public Service Commission (PSC):1. Public Service Commission File Plan (PSC):WORKFORCE CAPABILITY:PERFORMANCE MANAGEMENT:Performance Management Program:PSC Advisory Board Research Project:Strategy Map Toolkit and supporting documents</value>
    </field>
    <field name="Objective-Parent">
      <value order="0">Strategy Map Toolkit and supporting documents</value>
    </field>
    <field name="Objective-State">
      <value order="0">Published</value>
    </field>
    <field name="Objective-VersionId">
      <value order="0">vA6908340</value>
    </field>
    <field name="Objective-Version">
      <value order="0">1.0</value>
    </field>
    <field name="Objective-VersionNumber">
      <value order="0">11</value>
    </field>
    <field name="Objective-VersionComment">
      <value order="0"/>
    </field>
    <field name="Objective-FileNumber">
      <value order="0">qA394607</value>
    </field>
    <field name="Objective-Classification">
      <value order="0"/>
    </field>
    <field name="Objective-Caveats">
      <value order="0"/>
    </field>
  </systemFields>
  <catalogues>
    <catalogue name="Document Type Catalogue" type="type" ori="id:cA63">
      <field name="Objective-Vital Record">
        <value order="0">No</value>
      </field>
      <field name="Objective-DLM">
        <value order="0">No Impact</value>
      </field>
      <field name="Objective-Security Classification">
        <value order="0">UNCLASSIFIED</value>
      </field>
      <field name="Objective-Approval Status">
        <value order="0">Approved as attachment to A3898421</value>
      </field>
      <field name="Objective-Document Tag(s)">
        <value order="1">A3898421</value>
        <value order="2">Req: A3928975</value>
        <value order="3">A3898421</value>
        <value order="4">Req: A3904503</value>
      </field>
      <field name="Objective-Approval History">
        <value order="1">Emma Worthing||Approved as attachment to A3898421|29-03-2018 10:23:32|v0.11</value>
        <value order="2">Emma Worthing||submitted as attachment|27-03-2018 11:53:52|v0.11</value>
        <value order="3">Emma Worthing||submitted as attachment|02-03-2018 16:25:10|v0.8</value>
      </field>
      <field name="Objective-Current Approver">
        <value order="0"/>
      </field>
    </catalogue>
  </catalogues>
</metadata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92DC0E067CDE40A9C8AFFCBFF19F0B" ma:contentTypeVersion="11" ma:contentTypeDescription="Create a new document." ma:contentTypeScope="" ma:versionID="22bced28fad3c2bbcf6a557b5a68364f">
  <xsd:schema xmlns:xsd="http://www.w3.org/2001/XMLSchema" xmlns:xs="http://www.w3.org/2001/XMLSchema" xmlns:p="http://schemas.microsoft.com/office/2006/metadata/properties" xmlns:ns2="9ef2e02e-ec79-45da-abee-2dbb0253d82a" xmlns:ns3="fba13501-ba51-4af7-b88e-f9cdd6bec82e" targetNamespace="http://schemas.microsoft.com/office/2006/metadata/properties" ma:root="true" ma:fieldsID="d7d70d6b306e328fe682ffb6711cfdad" ns2:_="" ns3:_="">
    <xsd:import namespace="9ef2e02e-ec79-45da-abee-2dbb0253d82a"/>
    <xsd:import namespace="fba13501-ba51-4af7-b88e-f9cdd6bec8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f2e02e-ec79-45da-abee-2dbb0253d8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a13501-ba51-4af7-b88e-f9cdd6bec82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A8F43476EB784464BFCC994945052FE7"/>
  </ds:schemaRefs>
</ds:datastoreItem>
</file>

<file path=customXml/itemProps2.xml><?xml version="1.0" encoding="utf-8"?>
<ds:datastoreItem xmlns:ds="http://schemas.openxmlformats.org/officeDocument/2006/customXml" ds:itemID="{CE87520B-B79C-4446-8ABB-EFCD4EB50374}"/>
</file>

<file path=customXml/itemProps3.xml><?xml version="1.0" encoding="utf-8"?>
<ds:datastoreItem xmlns:ds="http://schemas.openxmlformats.org/officeDocument/2006/customXml" ds:itemID="{F3397FED-BD81-4CFF-8CE5-35BB8F421855}"/>
</file>

<file path=customXml/itemProps4.xml><?xml version="1.0" encoding="utf-8"?>
<ds:datastoreItem xmlns:ds="http://schemas.openxmlformats.org/officeDocument/2006/customXml" ds:itemID="{63FFC9BD-52D1-407F-AD78-740CC57AFE8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65105</TotalTime>
  <Words>381</Words>
  <Application>Microsoft Office PowerPoint</Application>
  <PresentationFormat>Custom</PresentationFormat>
  <Paragraphs>57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Georgia</vt:lpstr>
      <vt:lpstr>Custom Design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Rochelle</dc:creator>
  <cp:lastModifiedBy>Michael Hartney</cp:lastModifiedBy>
  <cp:revision>2697</cp:revision>
  <cp:lastPrinted>2018-05-15T05:50:22Z</cp:lastPrinted>
  <dcterms:created xsi:type="dcterms:W3CDTF">2012-06-12T01:45:31Z</dcterms:created>
  <dcterms:modified xsi:type="dcterms:W3CDTF">2018-05-23T06:24:57Z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A3754191</vt:lpwstr>
  </property>
  <property fmtid="{D5CDD505-2E9C-101B-9397-08002B2CF9AE}" pid="4" name="Objective-Title">
    <vt:lpwstr>A3898421 - Attachment A - Strategy Mapping for the NSW Public Sector_Resources and Better Practices FINAL</vt:lpwstr>
  </property>
  <property fmtid="{D5CDD505-2E9C-101B-9397-08002B2CF9AE}" pid="5" name="Objective-Comment">
    <vt:lpwstr/>
  </property>
  <property fmtid="{D5CDD505-2E9C-101B-9397-08002B2CF9AE}" pid="6" name="Objective-CreationStamp">
    <vt:filetime>2017-09-10T23:13:25Z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2018-03-29T00:24:06Z</vt:filetime>
  </property>
  <property fmtid="{D5CDD505-2E9C-101B-9397-08002B2CF9AE}" pid="10" name="Objective-ModificationStamp">
    <vt:filetime>2018-03-29T00:26:01Z</vt:filetime>
  </property>
  <property fmtid="{D5CDD505-2E9C-101B-9397-08002B2CF9AE}" pid="11" name="Objective-Owner">
    <vt:lpwstr>Emma Worthing</vt:lpwstr>
  </property>
  <property fmtid="{D5CDD505-2E9C-101B-9397-08002B2CF9AE}" pid="12" name="Objective-Path">
    <vt:lpwstr>Objective Global Folder:1. Public Service Commission (PSC):1. Public Service Commission File Plan (PSC):WORKFORCE CAPABILITY:PERFORMANCE MANAGEMENT:Performance Management Program:PSC Advisory Board Research Project:Strategy Map Toolkit and supporting docu</vt:lpwstr>
  </property>
  <property fmtid="{D5CDD505-2E9C-101B-9397-08002B2CF9AE}" pid="13" name="Objective-Parent">
    <vt:lpwstr>Strategy Map Toolkit and supporting documents</vt:lpwstr>
  </property>
  <property fmtid="{D5CDD505-2E9C-101B-9397-08002B2CF9AE}" pid="14" name="Objective-State">
    <vt:lpwstr>Published</vt:lpwstr>
  </property>
  <property fmtid="{D5CDD505-2E9C-101B-9397-08002B2CF9AE}" pid="15" name="Objective-Version">
    <vt:lpwstr>1.0</vt:lpwstr>
  </property>
  <property fmtid="{D5CDD505-2E9C-101B-9397-08002B2CF9AE}" pid="16" name="Objective-VersionNumber">
    <vt:r8>11</vt:r8>
  </property>
  <property fmtid="{D5CDD505-2E9C-101B-9397-08002B2CF9AE}" pid="17" name="Objective-VersionComment">
    <vt:lpwstr/>
  </property>
  <property fmtid="{D5CDD505-2E9C-101B-9397-08002B2CF9AE}" pid="18" name="Objective-FileNumber">
    <vt:lpwstr>PSC05525</vt:lpwstr>
  </property>
  <property fmtid="{D5CDD505-2E9C-101B-9397-08002B2CF9AE}" pid="19" name="Objective-Classification">
    <vt:lpwstr>[Inherited - none]</vt:lpwstr>
  </property>
  <property fmtid="{D5CDD505-2E9C-101B-9397-08002B2CF9AE}" pid="20" name="Objective-Caveats">
    <vt:lpwstr/>
  </property>
  <property fmtid="{D5CDD505-2E9C-101B-9397-08002B2CF9AE}" pid="21" name="Objective-Author">
    <vt:lpwstr/>
  </property>
  <property fmtid="{D5CDD505-2E9C-101B-9397-08002B2CF9AE}" pid="22" name="Objective-Position">
    <vt:lpwstr/>
  </property>
  <property fmtid="{D5CDD505-2E9C-101B-9397-08002B2CF9AE}" pid="23" name="Objective-Author Organisation">
    <vt:lpwstr/>
  </property>
  <property fmtid="{D5CDD505-2E9C-101B-9397-08002B2CF9AE}" pid="24" name="Objective-Address 1">
    <vt:lpwstr/>
  </property>
  <property fmtid="{D5CDD505-2E9C-101B-9397-08002B2CF9AE}" pid="25" name="Objective-Address 2">
    <vt:lpwstr/>
  </property>
  <property fmtid="{D5CDD505-2E9C-101B-9397-08002B2CF9AE}" pid="26" name="Objective-Phone 1">
    <vt:lpwstr/>
  </property>
  <property fmtid="{D5CDD505-2E9C-101B-9397-08002B2CF9AE}" pid="27" name="Objective-Co-Author">
    <vt:lpwstr/>
  </property>
  <property fmtid="{D5CDD505-2E9C-101B-9397-08002B2CF9AE}" pid="28" name="Objective-Document Type">
    <vt:lpwstr>PRES - Presentation</vt:lpwstr>
  </property>
  <property fmtid="{D5CDD505-2E9C-101B-9397-08002B2CF9AE}" pid="29" name="Objective-Date of Document">
    <vt:lpwstr/>
  </property>
  <property fmtid="{D5CDD505-2E9C-101B-9397-08002B2CF9AE}" pid="30" name="Objective-Date Received">
    <vt:lpwstr/>
  </property>
  <property fmtid="{D5CDD505-2E9C-101B-9397-08002B2CF9AE}" pid="31" name="Objective-Action Required">
    <vt:lpwstr/>
  </property>
  <property fmtid="{D5CDD505-2E9C-101B-9397-08002B2CF9AE}" pid="32" name="Objective-Date Department Response Due">
    <vt:lpwstr/>
  </property>
  <property fmtid="{D5CDD505-2E9C-101B-9397-08002B2CF9AE}" pid="33" name="Objective-Date Interim Response Sent">
    <vt:lpwstr/>
  </property>
  <property fmtid="{D5CDD505-2E9C-101B-9397-08002B2CF9AE}" pid="34" name="Objective-External Reference">
    <vt:lpwstr/>
  </property>
  <property fmtid="{D5CDD505-2E9C-101B-9397-08002B2CF9AE}" pid="35" name="Objective-Action Officer">
    <vt:lpwstr/>
  </property>
  <property fmtid="{D5CDD505-2E9C-101B-9397-08002B2CF9AE}" pid="36" name="Objective-Date Action Complete">
    <vt:lpwstr/>
  </property>
  <property fmtid="{D5CDD505-2E9C-101B-9397-08002B2CF9AE}" pid="37" name="Objective-Day Box">
    <vt:lpwstr/>
  </property>
  <property fmtid="{D5CDD505-2E9C-101B-9397-08002B2CF9AE}" pid="38" name="Objective-Security Classification [system]">
    <vt:lpwstr>UNCLASSIFIED</vt:lpwstr>
  </property>
  <property fmtid="{D5CDD505-2E9C-101B-9397-08002B2CF9AE}" pid="39" name="Objective-DLM [system]">
    <vt:lpwstr>No Impact</vt:lpwstr>
  </property>
  <property fmtid="{D5CDD505-2E9C-101B-9397-08002B2CF9AE}" pid="40" name="Objective-Vital Record [system]">
    <vt:lpwstr>No</vt:lpwstr>
  </property>
  <property fmtid="{D5CDD505-2E9C-101B-9397-08002B2CF9AE}" pid="41" name="Objective-Current Approver [system]">
    <vt:lpwstr/>
  </property>
  <property fmtid="{D5CDD505-2E9C-101B-9397-08002B2CF9AE}" pid="42" name="Objective-Approval Status [system]">
    <vt:lpwstr>Approved as attachment to A3898421</vt:lpwstr>
  </property>
  <property fmtid="{D5CDD505-2E9C-101B-9397-08002B2CF9AE}" pid="43" name="Objective-Approval History [system]">
    <vt:lpwstr>Emma Worthing||Approved as attachment to A3898421|29-03-2018 10:23:32|v0.11,Emma Worthing||submitted as attachment|27-03-2018 11:53:52|v0.11,Emma Worthing||submitted as attachment|02-03-2018 16:25:10|v0.8</vt:lpwstr>
  </property>
  <property fmtid="{D5CDD505-2E9C-101B-9397-08002B2CF9AE}" pid="44" name="Objective-Document Tag(s) [system]">
    <vt:lpwstr>A3898421,Req: A3928975,A3898421,Req: A3904503</vt:lpwstr>
  </property>
  <property fmtid="{D5CDD505-2E9C-101B-9397-08002B2CF9AE}" pid="45" name="Objective-Description">
    <vt:lpwstr/>
  </property>
  <property fmtid="{D5CDD505-2E9C-101B-9397-08002B2CF9AE}" pid="46" name="Objective-VersionId">
    <vt:lpwstr>vA6908340</vt:lpwstr>
  </property>
  <property fmtid="{D5CDD505-2E9C-101B-9397-08002B2CF9AE}" pid="47" name="Objective-Vital Record">
    <vt:lpwstr>No</vt:lpwstr>
  </property>
  <property fmtid="{D5CDD505-2E9C-101B-9397-08002B2CF9AE}" pid="48" name="Objective-DLM">
    <vt:lpwstr>No Impact</vt:lpwstr>
  </property>
  <property fmtid="{D5CDD505-2E9C-101B-9397-08002B2CF9AE}" pid="49" name="Objective-Security Classification">
    <vt:lpwstr>UNCLASSIFIED</vt:lpwstr>
  </property>
  <property fmtid="{D5CDD505-2E9C-101B-9397-08002B2CF9AE}" pid="50" name="Objective-Approval History">
    <vt:lpwstr>Emma Worthing||Approved as attachment to A3898421|29-03-2018 10:23:32|v0.11,Emma Worthing||submitted as attachment|27-03-2018 11:53:52|v0.11,Emma Worthing||submitted as attachment|02-03-2018 16:25:10|v0.8</vt:lpwstr>
  </property>
  <property fmtid="{D5CDD505-2E9C-101B-9397-08002B2CF9AE}" pid="51" name="Objective-Approval Status">
    <vt:lpwstr>Approved as attachment to A3898421</vt:lpwstr>
  </property>
  <property fmtid="{D5CDD505-2E9C-101B-9397-08002B2CF9AE}" pid="52" name="Objective-Document Tag(s)">
    <vt:lpwstr>A3898421,Req: A3928975,A3898421,Req: A3904503</vt:lpwstr>
  </property>
  <property fmtid="{D5CDD505-2E9C-101B-9397-08002B2CF9AE}" pid="53" name="Objective-Current Approver">
    <vt:lpwstr/>
  </property>
  <property fmtid="{D5CDD505-2E9C-101B-9397-08002B2CF9AE}" pid="54" name="ContentTypeId">
    <vt:lpwstr>0x0101002792DC0E067CDE40A9C8AFFCBFF19F0B</vt:lpwstr>
  </property>
</Properties>
</file>