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7"/>
  </p:notesMasterIdLst>
  <p:sldIdLst>
    <p:sldId id="256" r:id="rId2"/>
    <p:sldId id="262" r:id="rId3"/>
    <p:sldId id="257" r:id="rId4"/>
    <p:sldId id="258" r:id="rId5"/>
    <p:sldId id="263" r:id="rId6"/>
    <p:sldId id="260" r:id="rId7"/>
    <p:sldId id="261" r:id="rId8"/>
    <p:sldId id="264" r:id="rId9"/>
    <p:sldId id="265" r:id="rId10"/>
    <p:sldId id="266" r:id="rId11"/>
    <p:sldId id="267" r:id="rId12"/>
    <p:sldId id="259" r:id="rId13"/>
    <p:sldId id="276" r:id="rId14"/>
    <p:sldId id="275" r:id="rId15"/>
    <p:sldId id="268" r:id="rId16"/>
  </p:sldIdLst>
  <p:sldSz cx="10693400" cy="7561263"/>
  <p:notesSz cx="6797675" cy="9872663"/>
  <p:defaultTextStyle>
    <a:defPPr>
      <a:defRPr lang="en-AU"/>
    </a:defPPr>
    <a:lvl1pPr algn="l" defTabSz="993775" rtl="0" fontAlgn="base">
      <a:spcBef>
        <a:spcPct val="0"/>
      </a:spcBef>
      <a:spcAft>
        <a:spcPct val="0"/>
      </a:spcAft>
      <a:defRPr sz="1900" kern="1200">
        <a:solidFill>
          <a:schemeClr val="tx1"/>
        </a:solidFill>
        <a:latin typeface="Georgia" pitchFamily="18" charset="0"/>
        <a:ea typeface="+mn-ea"/>
        <a:cs typeface="Arial" charset="0"/>
      </a:defRPr>
    </a:lvl1pPr>
    <a:lvl2pPr marL="495300" indent="49213" algn="l" defTabSz="993775" rtl="0" fontAlgn="base">
      <a:spcBef>
        <a:spcPct val="0"/>
      </a:spcBef>
      <a:spcAft>
        <a:spcPct val="0"/>
      </a:spcAft>
      <a:defRPr sz="1900" kern="1200">
        <a:solidFill>
          <a:schemeClr val="tx1"/>
        </a:solidFill>
        <a:latin typeface="Georgia" pitchFamily="18" charset="0"/>
        <a:ea typeface="+mn-ea"/>
        <a:cs typeface="Arial" charset="0"/>
      </a:defRPr>
    </a:lvl2pPr>
    <a:lvl3pPr marL="993775" indent="95250" algn="l" defTabSz="993775" rtl="0" fontAlgn="base">
      <a:spcBef>
        <a:spcPct val="0"/>
      </a:spcBef>
      <a:spcAft>
        <a:spcPct val="0"/>
      </a:spcAft>
      <a:defRPr sz="1900" kern="1200">
        <a:solidFill>
          <a:schemeClr val="tx1"/>
        </a:solidFill>
        <a:latin typeface="Georgia" pitchFamily="18" charset="0"/>
        <a:ea typeface="+mn-ea"/>
        <a:cs typeface="Arial" charset="0"/>
      </a:defRPr>
    </a:lvl3pPr>
    <a:lvl4pPr marL="1490663" indent="144463" algn="l" defTabSz="993775" rtl="0" fontAlgn="base">
      <a:spcBef>
        <a:spcPct val="0"/>
      </a:spcBef>
      <a:spcAft>
        <a:spcPct val="0"/>
      </a:spcAft>
      <a:defRPr sz="1900" kern="1200">
        <a:solidFill>
          <a:schemeClr val="tx1"/>
        </a:solidFill>
        <a:latin typeface="Georgia" pitchFamily="18" charset="0"/>
        <a:ea typeface="+mn-ea"/>
        <a:cs typeface="Arial" charset="0"/>
      </a:defRPr>
    </a:lvl4pPr>
    <a:lvl5pPr marL="1989138" indent="192088" algn="l" defTabSz="993775" rtl="0" fontAlgn="base">
      <a:spcBef>
        <a:spcPct val="0"/>
      </a:spcBef>
      <a:spcAft>
        <a:spcPct val="0"/>
      </a:spcAft>
      <a:defRPr sz="1900" kern="1200">
        <a:solidFill>
          <a:schemeClr val="tx1"/>
        </a:solidFill>
        <a:latin typeface="Georgia" pitchFamily="18" charset="0"/>
        <a:ea typeface="+mn-ea"/>
        <a:cs typeface="Arial" charset="0"/>
      </a:defRPr>
    </a:lvl5pPr>
    <a:lvl6pPr marL="2286000" algn="l" defTabSz="914400" rtl="0" eaLnBrk="1" latinLnBrk="0" hangingPunct="1">
      <a:defRPr sz="1900" kern="1200">
        <a:solidFill>
          <a:schemeClr val="tx1"/>
        </a:solidFill>
        <a:latin typeface="Georgia" pitchFamily="18" charset="0"/>
        <a:ea typeface="+mn-ea"/>
        <a:cs typeface="Arial" charset="0"/>
      </a:defRPr>
    </a:lvl6pPr>
    <a:lvl7pPr marL="2743200" algn="l" defTabSz="914400" rtl="0" eaLnBrk="1" latinLnBrk="0" hangingPunct="1">
      <a:defRPr sz="1900" kern="1200">
        <a:solidFill>
          <a:schemeClr val="tx1"/>
        </a:solidFill>
        <a:latin typeface="Georgia" pitchFamily="18" charset="0"/>
        <a:ea typeface="+mn-ea"/>
        <a:cs typeface="Arial" charset="0"/>
      </a:defRPr>
    </a:lvl7pPr>
    <a:lvl8pPr marL="3200400" algn="l" defTabSz="914400" rtl="0" eaLnBrk="1" latinLnBrk="0" hangingPunct="1">
      <a:defRPr sz="1900" kern="1200">
        <a:solidFill>
          <a:schemeClr val="tx1"/>
        </a:solidFill>
        <a:latin typeface="Georgia" pitchFamily="18" charset="0"/>
        <a:ea typeface="+mn-ea"/>
        <a:cs typeface="Arial" charset="0"/>
      </a:defRPr>
    </a:lvl8pPr>
    <a:lvl9pPr marL="3657600" algn="l" defTabSz="914400" rtl="0" eaLnBrk="1" latinLnBrk="0" hangingPunct="1">
      <a:defRPr sz="1900" kern="1200">
        <a:solidFill>
          <a:schemeClr val="tx1"/>
        </a:solidFill>
        <a:latin typeface="Georgia"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B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3" autoAdjust="0"/>
  </p:normalViewPr>
  <p:slideViewPr>
    <p:cSldViewPr>
      <p:cViewPr varScale="1">
        <p:scale>
          <a:sx n="100" d="100"/>
          <a:sy n="100" d="100"/>
        </p:scale>
        <p:origin x="-1434" y="-102"/>
      </p:cViewPr>
      <p:guideLst>
        <p:guide orient="horz" pos="2381"/>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defTabSz="995125">
              <a:defRPr sz="1200"/>
            </a:lvl1pPr>
          </a:lstStyle>
          <a:p>
            <a:pPr>
              <a:defRPr/>
            </a:pPr>
            <a:endParaRPr lang="en-AU"/>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defTabSz="995125">
              <a:defRPr sz="1200"/>
            </a:lvl1pPr>
          </a:lstStyle>
          <a:p>
            <a:pPr>
              <a:defRPr/>
            </a:pPr>
            <a:fld id="{E685B84E-AA9D-4EF5-93A8-95365011A13A}" type="datetimeFigureOut">
              <a:rPr lang="en-AU"/>
              <a:pPr>
                <a:defRPr/>
              </a:pPr>
              <a:t>13/04/2016</a:t>
            </a:fld>
            <a:endParaRPr lang="en-AU"/>
          </a:p>
        </p:txBody>
      </p:sp>
      <p:sp>
        <p:nvSpPr>
          <p:cNvPr id="4" name="Slide Image Placeholder 3"/>
          <p:cNvSpPr>
            <a:spLocks noGrp="1" noRot="1" noChangeAspect="1"/>
          </p:cNvSpPr>
          <p:nvPr>
            <p:ph type="sldImg" idx="2"/>
          </p:nvPr>
        </p:nvSpPr>
        <p:spPr>
          <a:xfrm>
            <a:off x="779463" y="739775"/>
            <a:ext cx="5238750" cy="3703638"/>
          </a:xfrm>
          <a:prstGeom prst="rect">
            <a:avLst/>
          </a:prstGeom>
          <a:noFill/>
          <a:ln w="12700">
            <a:solidFill>
              <a:prstClr val="black"/>
            </a:solidFill>
          </a:ln>
        </p:spPr>
        <p:txBody>
          <a:bodyPr vert="horz" lIns="91440" tIns="45720" rIns="91440" bIns="45720" rtlCol="0" anchor="ctr"/>
          <a:lstStyle/>
          <a:p>
            <a:pPr lvl="0"/>
            <a:endParaRPr lang="en-AU" noProof="0" smtClean="0"/>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defTabSz="995125">
              <a:defRPr sz="1200"/>
            </a:lvl1pPr>
          </a:lstStyle>
          <a:p>
            <a:pPr>
              <a:defRPr/>
            </a:pPr>
            <a:endParaRPr lang="en-AU"/>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defTabSz="995125">
              <a:defRPr sz="1200"/>
            </a:lvl1pPr>
          </a:lstStyle>
          <a:p>
            <a:pPr>
              <a:defRPr/>
            </a:pPr>
            <a:fld id="{15775936-C664-4C53-A885-A27A2BC24BAA}" type="slidenum">
              <a:rPr lang="en-AU"/>
              <a:pPr>
                <a:defRPr/>
              </a:pPr>
              <a:t>‹#›</a:t>
            </a:fld>
            <a:endParaRPr lang="en-AU"/>
          </a:p>
        </p:txBody>
      </p:sp>
    </p:spTree>
    <p:extLst>
      <p:ext uri="{BB962C8B-B14F-4D97-AF65-F5344CB8AC3E}">
        <p14:creationId xmlns:p14="http://schemas.microsoft.com/office/powerpoint/2010/main" val="941444349"/>
      </p:ext>
    </p:extLst>
  </p:cSld>
  <p:clrMap bg1="lt1" tx1="dk1" bg2="lt2" tx2="dk2" accent1="accent1" accent2="accent2" accent3="accent3" accent4="accent4" accent5="accent5" accent6="accent6" hlink="hlink" folHlink="folHlink"/>
  <p:notesStyle>
    <a:lvl1pPr algn="l" defTabSz="1090613" rtl="0" eaLnBrk="0" fontAlgn="base" hangingPunct="0">
      <a:spcBef>
        <a:spcPct val="30000"/>
      </a:spcBef>
      <a:spcAft>
        <a:spcPct val="0"/>
      </a:spcAft>
      <a:defRPr sz="1400" kern="1200">
        <a:solidFill>
          <a:schemeClr val="tx1"/>
        </a:solidFill>
        <a:latin typeface="+mn-lt"/>
        <a:ea typeface="+mn-ea"/>
        <a:cs typeface="+mn-cs"/>
      </a:defRPr>
    </a:lvl1pPr>
    <a:lvl2pPr marL="544513" algn="l" defTabSz="1090613" rtl="0" eaLnBrk="0" fontAlgn="base" hangingPunct="0">
      <a:spcBef>
        <a:spcPct val="30000"/>
      </a:spcBef>
      <a:spcAft>
        <a:spcPct val="0"/>
      </a:spcAft>
      <a:defRPr sz="1400" kern="1200">
        <a:solidFill>
          <a:schemeClr val="tx1"/>
        </a:solidFill>
        <a:latin typeface="+mn-lt"/>
        <a:ea typeface="+mn-ea"/>
        <a:cs typeface="+mn-cs"/>
      </a:defRPr>
    </a:lvl2pPr>
    <a:lvl3pPr marL="1090613" algn="l" defTabSz="1090613" rtl="0" eaLnBrk="0" fontAlgn="base" hangingPunct="0">
      <a:spcBef>
        <a:spcPct val="30000"/>
      </a:spcBef>
      <a:spcAft>
        <a:spcPct val="0"/>
      </a:spcAft>
      <a:defRPr sz="1400" kern="1200">
        <a:solidFill>
          <a:schemeClr val="tx1"/>
        </a:solidFill>
        <a:latin typeface="+mn-lt"/>
        <a:ea typeface="+mn-ea"/>
        <a:cs typeface="+mn-cs"/>
      </a:defRPr>
    </a:lvl3pPr>
    <a:lvl4pPr marL="1636713" algn="l" defTabSz="1090613" rtl="0" eaLnBrk="0" fontAlgn="base" hangingPunct="0">
      <a:spcBef>
        <a:spcPct val="30000"/>
      </a:spcBef>
      <a:spcAft>
        <a:spcPct val="0"/>
      </a:spcAft>
      <a:defRPr sz="1400" kern="1200">
        <a:solidFill>
          <a:schemeClr val="tx1"/>
        </a:solidFill>
        <a:latin typeface="+mn-lt"/>
        <a:ea typeface="+mn-ea"/>
        <a:cs typeface="+mn-cs"/>
      </a:defRPr>
    </a:lvl4pPr>
    <a:lvl5pPr marL="2182813" algn="l" defTabSz="1090613" rtl="0" eaLnBrk="0" fontAlgn="base" hangingPunct="0">
      <a:spcBef>
        <a:spcPct val="30000"/>
      </a:spcBef>
      <a:spcAft>
        <a:spcPct val="0"/>
      </a:spcAft>
      <a:defRPr sz="1400" kern="1200">
        <a:solidFill>
          <a:schemeClr val="tx1"/>
        </a:solidFill>
        <a:latin typeface="+mn-lt"/>
        <a:ea typeface="+mn-ea"/>
        <a:cs typeface="+mn-cs"/>
      </a:defRPr>
    </a:lvl5pPr>
    <a:lvl6pPr marL="2729484" algn="l" defTabSz="1091794" rtl="0" eaLnBrk="1" latinLnBrk="0" hangingPunct="1">
      <a:defRPr sz="1400" kern="1200">
        <a:solidFill>
          <a:schemeClr val="tx1"/>
        </a:solidFill>
        <a:latin typeface="+mn-lt"/>
        <a:ea typeface="+mn-ea"/>
        <a:cs typeface="+mn-cs"/>
      </a:defRPr>
    </a:lvl6pPr>
    <a:lvl7pPr marL="3275381" algn="l" defTabSz="1091794" rtl="0" eaLnBrk="1" latinLnBrk="0" hangingPunct="1">
      <a:defRPr sz="1400" kern="1200">
        <a:solidFill>
          <a:schemeClr val="tx1"/>
        </a:solidFill>
        <a:latin typeface="+mn-lt"/>
        <a:ea typeface="+mn-ea"/>
        <a:cs typeface="+mn-cs"/>
      </a:defRPr>
    </a:lvl7pPr>
    <a:lvl8pPr marL="3821278" algn="l" defTabSz="1091794" rtl="0" eaLnBrk="1" latinLnBrk="0" hangingPunct="1">
      <a:defRPr sz="1400" kern="1200">
        <a:solidFill>
          <a:schemeClr val="tx1"/>
        </a:solidFill>
        <a:latin typeface="+mn-lt"/>
        <a:ea typeface="+mn-ea"/>
        <a:cs typeface="+mn-cs"/>
      </a:defRPr>
    </a:lvl8pPr>
    <a:lvl9pPr marL="4367174" algn="l" defTabSz="1091794"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cstate="print"/>
          <a:srcRect/>
          <a:stretch>
            <a:fillRect/>
          </a:stretch>
        </p:blipFill>
        <p:spPr bwMode="auto">
          <a:xfrm>
            <a:off x="1588" y="1588"/>
            <a:ext cx="10691812" cy="7559675"/>
          </a:xfrm>
          <a:prstGeom prst="rect">
            <a:avLst/>
          </a:prstGeom>
          <a:noFill/>
          <a:ln w="9525">
            <a:noFill/>
            <a:miter lim="800000"/>
            <a:headEnd/>
            <a:tailEnd/>
          </a:ln>
        </p:spPr>
      </p:pic>
      <p:sp>
        <p:nvSpPr>
          <p:cNvPr id="8" name="Text Placeholder 7"/>
          <p:cNvSpPr>
            <a:spLocks noGrp="1"/>
          </p:cNvSpPr>
          <p:nvPr>
            <p:ph type="body" sz="quarter" idx="13"/>
          </p:nvPr>
        </p:nvSpPr>
        <p:spPr>
          <a:xfrm>
            <a:off x="540000" y="2106000"/>
            <a:ext cx="9612000" cy="4914000"/>
          </a:xfrm>
        </p:spPr>
        <p:txBody>
          <a:bodyPr/>
          <a:lstStyle>
            <a:lvl1pPr marL="0" indent="0">
              <a:buNone/>
              <a:defRPr sz="4800" baseline="0">
                <a:solidFill>
                  <a:schemeClr val="bg1"/>
                </a:solidFill>
              </a:defRPr>
            </a:lvl1pPr>
            <a:lvl2pPr marL="452438" indent="0">
              <a:buNone/>
              <a:defRPr>
                <a:solidFill>
                  <a:schemeClr val="bg1"/>
                </a:solidFill>
              </a:defRPr>
            </a:lvl2pPr>
            <a:lvl3pPr marL="989013" indent="0">
              <a:buNone/>
              <a:defRPr>
                <a:solidFill>
                  <a:schemeClr val="bg1"/>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Slide Number Placeholder 5"/>
          <p:cNvSpPr>
            <a:spLocks noGrp="1"/>
          </p:cNvSpPr>
          <p:nvPr>
            <p:ph type="sldNum" sz="quarter" idx="14"/>
          </p:nvPr>
        </p:nvSpPr>
        <p:spPr/>
        <p:txBody>
          <a:bodyPr/>
          <a:lstStyle>
            <a:lvl1pPr>
              <a:defRPr/>
            </a:lvl1pPr>
          </a:lstStyle>
          <a:p>
            <a:pPr>
              <a:defRPr/>
            </a:pPr>
            <a:fld id="{E460581D-6EA6-4570-82DB-AEE83FF91121}"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srcRect/>
          <a:stretch>
            <a:fillRect/>
          </a:stretch>
        </p:blipFill>
        <p:spPr bwMode="auto">
          <a:xfrm>
            <a:off x="1588" y="0"/>
            <a:ext cx="10688637" cy="1468438"/>
          </a:xfrm>
          <a:prstGeom prst="rect">
            <a:avLst/>
          </a:prstGeom>
          <a:noFill/>
          <a:ln w="9525">
            <a:noFill/>
            <a:miter lim="800000"/>
            <a:headEnd/>
            <a:tailEnd/>
          </a:ln>
        </p:spPr>
      </p:pic>
      <p:pic>
        <p:nvPicPr>
          <p:cNvPr id="4" name="Picture 3"/>
          <p:cNvPicPr>
            <a:picLocks noChangeAspect="1"/>
          </p:cNvPicPr>
          <p:nvPr/>
        </p:nvPicPr>
        <p:blipFill>
          <a:blip r:embed="rId3" cstate="print"/>
          <a:srcRect/>
          <a:stretch>
            <a:fillRect/>
          </a:stretch>
        </p:blipFill>
        <p:spPr bwMode="auto">
          <a:xfrm>
            <a:off x="0" y="6656388"/>
            <a:ext cx="10691813" cy="901700"/>
          </a:xfrm>
          <a:prstGeom prst="rect">
            <a:avLst/>
          </a:prstGeom>
          <a:noFill/>
          <a:ln w="9525">
            <a:noFill/>
            <a:miter lim="800000"/>
            <a:headEnd/>
            <a:tailEnd/>
          </a:ln>
        </p:spPr>
      </p:pic>
      <p:sp>
        <p:nvSpPr>
          <p:cNvPr id="8" name="Text Placeholder 7"/>
          <p:cNvSpPr>
            <a:spLocks noGrp="1"/>
          </p:cNvSpPr>
          <p:nvPr>
            <p:ph type="body" sz="quarter" idx="13"/>
          </p:nvPr>
        </p:nvSpPr>
        <p:spPr>
          <a:xfrm>
            <a:off x="540000" y="1944000"/>
            <a:ext cx="9487220" cy="4032000"/>
          </a:xfrm>
        </p:spPr>
        <p:txBody>
          <a:bodyPr/>
          <a:lstStyle>
            <a:lvl1pPr>
              <a:spcAft>
                <a:spcPts val="2000"/>
              </a:spcAft>
              <a:buFont typeface="Courier New" pitchFamily="49" charset="0"/>
              <a:buChar char="o"/>
              <a:defRPr sz="2400" baseline="0"/>
            </a:lvl1pPr>
            <a:lvl2pPr>
              <a:lnSpc>
                <a:spcPts val="2600"/>
              </a:lnSpc>
              <a:buFont typeface="Courier New" pitchFamily="49" charset="0"/>
              <a:buChar char="o"/>
              <a:defRPr sz="2000"/>
            </a:lvl2pPr>
            <a:lvl3pPr>
              <a:lnSpc>
                <a:spcPts val="2600"/>
              </a:lnSpc>
              <a:defRPr sz="2000"/>
            </a:lvl3pPr>
          </a:lstStyle>
          <a:p>
            <a:pPr lvl="0"/>
            <a:r>
              <a:rPr lang="en-US" dirty="0" smtClean="0"/>
              <a:t>Click to edit Master text styles</a:t>
            </a:r>
          </a:p>
          <a:p>
            <a:pPr lvl="1"/>
            <a:r>
              <a:rPr lang="en-US" dirty="0" smtClean="0"/>
              <a:t>Second level</a:t>
            </a:r>
          </a:p>
          <a:p>
            <a:pPr lvl="3"/>
            <a:r>
              <a:rPr lang="en-US" dirty="0" smtClean="0"/>
              <a:t>Third level</a:t>
            </a:r>
          </a:p>
        </p:txBody>
      </p:sp>
      <p:sp>
        <p:nvSpPr>
          <p:cNvPr id="7" name="Title 1"/>
          <p:cNvSpPr>
            <a:spLocks noGrp="1"/>
          </p:cNvSpPr>
          <p:nvPr>
            <p:ph type="title"/>
          </p:nvPr>
        </p:nvSpPr>
        <p:spPr>
          <a:xfrm>
            <a:off x="4788000" y="900000"/>
            <a:ext cx="5328000" cy="284400"/>
          </a:xfrm>
          <a:prstGeom prst="rect">
            <a:avLst/>
          </a:prstGeom>
        </p:spPr>
        <p:txBody>
          <a:bodyPr lIns="0" tIns="0" rIns="0" bIns="0" anchor="t" anchorCtr="0"/>
          <a:lstStyle>
            <a:lvl1pPr algn="r">
              <a:lnSpc>
                <a:spcPts val="2160"/>
              </a:lnSpc>
              <a:defRPr sz="2400" b="1" baseline="0">
                <a:solidFill>
                  <a:schemeClr val="bg1"/>
                </a:solidFill>
              </a:defRPr>
            </a:lvl1pPr>
          </a:lstStyle>
          <a:p>
            <a:r>
              <a:rPr lang="en-US" dirty="0" smtClean="0"/>
              <a:t>Click to edit Master title style</a:t>
            </a:r>
            <a:endParaRPr lang="en-AU" dirty="0"/>
          </a:p>
        </p:txBody>
      </p:sp>
      <p:sp>
        <p:nvSpPr>
          <p:cNvPr id="6" name="Slide Number Placeholder 5"/>
          <p:cNvSpPr>
            <a:spLocks noGrp="1"/>
          </p:cNvSpPr>
          <p:nvPr>
            <p:ph type="sldNum" sz="quarter" idx="14"/>
          </p:nvPr>
        </p:nvSpPr>
        <p:spPr/>
        <p:txBody>
          <a:bodyPr/>
          <a:lstStyle>
            <a:lvl1pPr>
              <a:defRPr/>
            </a:lvl1pPr>
          </a:lstStyle>
          <a:p>
            <a:pPr>
              <a:defRPr/>
            </a:pPr>
            <a:fld id="{2D1AAE5B-4A0B-4EE3-81C7-0C2766D0FC0A}"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mp; Image Slide">
    <p:spTree>
      <p:nvGrpSpPr>
        <p:cNvPr id="1" name=""/>
        <p:cNvGrpSpPr/>
        <p:nvPr/>
      </p:nvGrpSpPr>
      <p:grpSpPr>
        <a:xfrm>
          <a:off x="0" y="0"/>
          <a:ext cx="0" cy="0"/>
          <a:chOff x="0" y="0"/>
          <a:chExt cx="0" cy="0"/>
        </a:xfrm>
      </p:grpSpPr>
      <p:pic>
        <p:nvPicPr>
          <p:cNvPr id="5" name="Picture 3"/>
          <p:cNvPicPr>
            <a:picLocks noChangeAspect="1"/>
          </p:cNvPicPr>
          <p:nvPr/>
        </p:nvPicPr>
        <p:blipFill>
          <a:blip r:embed="rId2" cstate="print"/>
          <a:srcRect/>
          <a:stretch>
            <a:fillRect/>
          </a:stretch>
        </p:blipFill>
        <p:spPr bwMode="auto">
          <a:xfrm>
            <a:off x="0" y="6656388"/>
            <a:ext cx="10691813" cy="901700"/>
          </a:xfrm>
          <a:prstGeom prst="rect">
            <a:avLst/>
          </a:prstGeom>
          <a:noFill/>
          <a:ln w="9525">
            <a:noFill/>
            <a:miter lim="800000"/>
            <a:headEnd/>
            <a:tailEnd/>
          </a:ln>
        </p:spPr>
      </p:pic>
      <p:sp>
        <p:nvSpPr>
          <p:cNvPr id="8" name="Text Placeholder 7"/>
          <p:cNvSpPr>
            <a:spLocks noGrp="1"/>
          </p:cNvSpPr>
          <p:nvPr>
            <p:ph type="body" sz="quarter" idx="13"/>
          </p:nvPr>
        </p:nvSpPr>
        <p:spPr>
          <a:xfrm>
            <a:off x="540000" y="1944000"/>
            <a:ext cx="6336000" cy="4032000"/>
          </a:xfrm>
        </p:spPr>
        <p:txBody>
          <a:bodyPr/>
          <a:lstStyle>
            <a:lvl1pPr>
              <a:spcAft>
                <a:spcPts val="2000"/>
              </a:spcAft>
              <a:buFont typeface="Courier New" pitchFamily="49" charset="0"/>
              <a:buChar char="o"/>
              <a:defRPr sz="2400" baseline="0"/>
            </a:lvl1pPr>
            <a:lvl2pPr>
              <a:lnSpc>
                <a:spcPts val="2600"/>
              </a:lnSpc>
              <a:buFont typeface="Courier New" pitchFamily="49" charset="0"/>
              <a:buChar char="o"/>
              <a:defRPr sz="2000"/>
            </a:lvl2pPr>
            <a:lvl3pPr>
              <a:lnSpc>
                <a:spcPts val="2600"/>
              </a:lnSpc>
              <a:defRPr sz="2400"/>
            </a:lvl3pPr>
          </a:lstStyle>
          <a:p>
            <a:pPr lvl="0"/>
            <a:r>
              <a:rPr lang="en-US" dirty="0" smtClean="0"/>
              <a:t>Click to edit Master text styles</a:t>
            </a:r>
          </a:p>
          <a:p>
            <a:pPr lvl="1"/>
            <a:r>
              <a:rPr lang="en-US" dirty="0" smtClean="0"/>
              <a:t>Second level</a:t>
            </a:r>
          </a:p>
          <a:p>
            <a:pPr lvl="3"/>
            <a:r>
              <a:rPr lang="en-US" dirty="0" smtClean="0"/>
              <a:t>Third level</a:t>
            </a:r>
          </a:p>
        </p:txBody>
      </p:sp>
      <p:sp>
        <p:nvSpPr>
          <p:cNvPr id="9" name="Picture Placeholder 3"/>
          <p:cNvSpPr>
            <a:spLocks noGrp="1"/>
          </p:cNvSpPr>
          <p:nvPr>
            <p:ph type="pic" sz="quarter" idx="14"/>
          </p:nvPr>
        </p:nvSpPr>
        <p:spPr>
          <a:xfrm>
            <a:off x="7075487" y="1944000"/>
            <a:ext cx="3060000" cy="4032000"/>
          </a:xfrm>
        </p:spPr>
        <p:txBody>
          <a:bodyPr rtlCol="0">
            <a:normAutofit/>
          </a:bodyPr>
          <a:lstStyle>
            <a:lvl1pPr>
              <a:lnSpc>
                <a:spcPct val="100000"/>
              </a:lnSpc>
              <a:buNone/>
              <a:defRPr sz="2400" b="0"/>
            </a:lvl1pPr>
          </a:lstStyle>
          <a:p>
            <a:pPr lvl="0"/>
            <a:endParaRPr lang="en-AU" noProof="0" dirty="0" smtClean="0"/>
          </a:p>
        </p:txBody>
      </p:sp>
      <p:sp>
        <p:nvSpPr>
          <p:cNvPr id="10" name="Title 1"/>
          <p:cNvSpPr>
            <a:spLocks noGrp="1"/>
          </p:cNvSpPr>
          <p:nvPr>
            <p:ph type="title"/>
          </p:nvPr>
        </p:nvSpPr>
        <p:spPr>
          <a:xfrm>
            <a:off x="4788000" y="900000"/>
            <a:ext cx="5328000" cy="284400"/>
          </a:xfrm>
          <a:prstGeom prst="rect">
            <a:avLst/>
          </a:prstGeom>
        </p:spPr>
        <p:txBody>
          <a:bodyPr lIns="0" tIns="0" rIns="0" bIns="0" anchor="t" anchorCtr="0"/>
          <a:lstStyle>
            <a:lvl1pPr algn="r">
              <a:lnSpc>
                <a:spcPts val="2160"/>
              </a:lnSpc>
              <a:defRPr sz="2400" b="1" baseline="0">
                <a:solidFill>
                  <a:schemeClr val="bg1"/>
                </a:solidFill>
              </a:defRPr>
            </a:lvl1pPr>
          </a:lstStyle>
          <a:p>
            <a:r>
              <a:rPr lang="en-US" dirty="0" smtClean="0"/>
              <a:t>Click to edit Master title style</a:t>
            </a:r>
            <a:endParaRPr lang="en-AU" dirty="0"/>
          </a:p>
        </p:txBody>
      </p:sp>
      <p:sp>
        <p:nvSpPr>
          <p:cNvPr id="7" name="Slide Number Placeholder 5"/>
          <p:cNvSpPr>
            <a:spLocks noGrp="1"/>
          </p:cNvSpPr>
          <p:nvPr>
            <p:ph type="sldNum" sz="quarter" idx="15"/>
          </p:nvPr>
        </p:nvSpPr>
        <p:spPr/>
        <p:txBody>
          <a:bodyPr/>
          <a:lstStyle>
            <a:lvl1pPr>
              <a:defRPr/>
            </a:lvl1pPr>
          </a:lstStyle>
          <a:p>
            <a:pPr>
              <a:defRPr/>
            </a:pPr>
            <a:fld id="{068C8FEE-7BBA-4C24-9492-768D3AB59991}" type="slidenum">
              <a:rPr lang="en-AU"/>
              <a:pPr>
                <a:defRPr/>
              </a:pPr>
              <a:t>‹#›</a:t>
            </a:fld>
            <a:endParaRPr lang="en-AU"/>
          </a:p>
        </p:txBody>
      </p:sp>
      <p:pic>
        <p:nvPicPr>
          <p:cNvPr id="11" name="Picture 10"/>
          <p:cNvPicPr>
            <a:picLocks noChangeAspect="1"/>
          </p:cNvPicPr>
          <p:nvPr userDrawn="1"/>
        </p:nvPicPr>
        <p:blipFill>
          <a:blip r:embed="rId3" cstate="print"/>
          <a:srcRect/>
          <a:stretch>
            <a:fillRect/>
          </a:stretch>
        </p:blipFill>
        <p:spPr bwMode="auto">
          <a:xfrm>
            <a:off x="1588" y="0"/>
            <a:ext cx="10688637" cy="1468438"/>
          </a:xfrm>
          <a:prstGeom prst="rect">
            <a:avLst/>
          </a:prstGeom>
          <a:noFill/>
          <a:ln w="9525">
            <a:noFill/>
            <a:miter lim="800000"/>
            <a:headEnd/>
            <a:tailEnd/>
          </a:ln>
        </p:spPr>
      </p:pic>
      <p:pic>
        <p:nvPicPr>
          <p:cNvPr id="12" name="Picture 11"/>
          <p:cNvPicPr>
            <a:picLocks noChangeAspect="1"/>
          </p:cNvPicPr>
          <p:nvPr userDrawn="1"/>
        </p:nvPicPr>
        <p:blipFill>
          <a:blip r:embed="rId3" cstate="print"/>
          <a:srcRect/>
          <a:stretch>
            <a:fillRect/>
          </a:stretch>
        </p:blipFill>
        <p:spPr bwMode="auto">
          <a:xfrm>
            <a:off x="0" y="0"/>
            <a:ext cx="10688637" cy="1468438"/>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539750" y="2106613"/>
            <a:ext cx="9612313" cy="4913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then tab for body.</a:t>
            </a:r>
          </a:p>
          <a:p>
            <a:pPr lvl="1"/>
            <a:r>
              <a:rPr lang="en-US" smtClean="0"/>
              <a:t>Second level</a:t>
            </a:r>
          </a:p>
          <a:p>
            <a:pPr lvl="2"/>
            <a:r>
              <a:rPr lang="en-US" smtClean="0"/>
              <a:t>Third level</a:t>
            </a:r>
          </a:p>
        </p:txBody>
      </p:sp>
      <p:sp>
        <p:nvSpPr>
          <p:cNvPr id="6" name="Slide Number Placeholder 5"/>
          <p:cNvSpPr>
            <a:spLocks noGrp="1"/>
          </p:cNvSpPr>
          <p:nvPr>
            <p:ph type="sldNum" sz="quarter" idx="4"/>
          </p:nvPr>
        </p:nvSpPr>
        <p:spPr>
          <a:xfrm>
            <a:off x="9791700" y="7235825"/>
            <a:ext cx="360363" cy="68263"/>
          </a:xfrm>
          <a:prstGeom prst="rect">
            <a:avLst/>
          </a:prstGeom>
        </p:spPr>
        <p:txBody>
          <a:bodyPr vert="horz" lIns="91440" tIns="45720" rIns="91440" bIns="45720" rtlCol="0" anchor="ctr"/>
          <a:lstStyle>
            <a:lvl1pPr algn="r" defTabSz="995125">
              <a:defRPr sz="650">
                <a:solidFill>
                  <a:schemeClr val="bg1"/>
                </a:solidFill>
              </a:defRPr>
            </a:lvl1pPr>
          </a:lstStyle>
          <a:p>
            <a:pPr>
              <a:defRPr/>
            </a:pPr>
            <a:fld id="{39F43178-3944-4605-AEB6-B96FCED5193D}"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Georgia" pitchFamily="18" charset="0"/>
        </a:defRPr>
      </a:lvl2pPr>
      <a:lvl3pPr algn="ctr" rtl="0" eaLnBrk="0" fontAlgn="base" hangingPunct="0">
        <a:spcBef>
          <a:spcPct val="0"/>
        </a:spcBef>
        <a:spcAft>
          <a:spcPct val="0"/>
        </a:spcAft>
        <a:defRPr sz="4400">
          <a:solidFill>
            <a:schemeClr val="tx1"/>
          </a:solidFill>
          <a:latin typeface="Georgia" pitchFamily="18" charset="0"/>
        </a:defRPr>
      </a:lvl3pPr>
      <a:lvl4pPr algn="ctr" rtl="0" eaLnBrk="0" fontAlgn="base" hangingPunct="0">
        <a:spcBef>
          <a:spcPct val="0"/>
        </a:spcBef>
        <a:spcAft>
          <a:spcPct val="0"/>
        </a:spcAft>
        <a:defRPr sz="4400">
          <a:solidFill>
            <a:schemeClr val="tx1"/>
          </a:solidFill>
          <a:latin typeface="Georgia" pitchFamily="18" charset="0"/>
        </a:defRPr>
      </a:lvl4pPr>
      <a:lvl5pPr algn="ctr" rtl="0" eaLnBrk="0" fontAlgn="base" hangingPunct="0">
        <a:spcBef>
          <a:spcPct val="0"/>
        </a:spcBef>
        <a:spcAft>
          <a:spcPct val="0"/>
        </a:spcAft>
        <a:defRPr sz="4400">
          <a:solidFill>
            <a:schemeClr val="tx1"/>
          </a:solidFill>
          <a:latin typeface="Georgia" pitchFamily="18" charset="0"/>
        </a:defRPr>
      </a:lvl5pPr>
      <a:lvl6pPr marL="457200" algn="ctr" rtl="0" fontAlgn="base">
        <a:spcBef>
          <a:spcPct val="0"/>
        </a:spcBef>
        <a:spcAft>
          <a:spcPct val="0"/>
        </a:spcAft>
        <a:defRPr sz="4400">
          <a:solidFill>
            <a:schemeClr val="tx1"/>
          </a:solidFill>
          <a:latin typeface="Georgia" pitchFamily="18" charset="0"/>
        </a:defRPr>
      </a:lvl6pPr>
      <a:lvl7pPr marL="914400" algn="ctr" rtl="0" fontAlgn="base">
        <a:spcBef>
          <a:spcPct val="0"/>
        </a:spcBef>
        <a:spcAft>
          <a:spcPct val="0"/>
        </a:spcAft>
        <a:defRPr sz="4400">
          <a:solidFill>
            <a:schemeClr val="tx1"/>
          </a:solidFill>
          <a:latin typeface="Georgia" pitchFamily="18" charset="0"/>
        </a:defRPr>
      </a:lvl7pPr>
      <a:lvl8pPr marL="1371600" algn="ctr" rtl="0" fontAlgn="base">
        <a:spcBef>
          <a:spcPct val="0"/>
        </a:spcBef>
        <a:spcAft>
          <a:spcPct val="0"/>
        </a:spcAft>
        <a:defRPr sz="4400">
          <a:solidFill>
            <a:schemeClr val="tx1"/>
          </a:solidFill>
          <a:latin typeface="Georgia" pitchFamily="18" charset="0"/>
        </a:defRPr>
      </a:lvl8pPr>
      <a:lvl9pPr marL="1828800" algn="ctr" rtl="0" fontAlgn="base">
        <a:spcBef>
          <a:spcPct val="0"/>
        </a:spcBef>
        <a:spcAft>
          <a:spcPct val="0"/>
        </a:spcAft>
        <a:defRPr sz="4400">
          <a:solidFill>
            <a:schemeClr val="tx1"/>
          </a:solidFill>
          <a:latin typeface="Georgia" pitchFamily="18" charset="0"/>
        </a:defRPr>
      </a:lvl9pPr>
    </p:titleStyle>
    <p:bodyStyle>
      <a:lvl1pPr marL="342900" indent="-342900" algn="l" rtl="0" eaLnBrk="0" fontAlgn="base" hangingPunct="0">
        <a:lnSpc>
          <a:spcPts val="6000"/>
        </a:lnSpc>
        <a:spcBef>
          <a:spcPct val="0"/>
        </a:spcBef>
        <a:spcAft>
          <a:spcPct val="0"/>
        </a:spcAft>
        <a:buFont typeface="Arial" charset="0"/>
        <a:buChar char="‪"/>
        <a:defRPr sz="5800" b="1" kern="1200">
          <a:solidFill>
            <a:schemeClr val="tx1"/>
          </a:solidFill>
          <a:latin typeface="+mn-lt"/>
          <a:ea typeface="+mn-ea"/>
          <a:cs typeface="+mn-cs"/>
        </a:defRPr>
      </a:lvl1pPr>
      <a:lvl2pPr marL="742950" indent="-285750" algn="l" rtl="0" eaLnBrk="0" fontAlgn="base" hangingPunct="0">
        <a:lnSpc>
          <a:spcPts val="6000"/>
        </a:lnSpc>
        <a:spcBef>
          <a:spcPct val="0"/>
        </a:spcBef>
        <a:spcAft>
          <a:spcPct val="0"/>
        </a:spcAft>
        <a:buFont typeface="Arial" charset="0"/>
        <a:buChar char="‪"/>
        <a:defRPr sz="4200" kern="1200">
          <a:solidFill>
            <a:schemeClr val="tx1"/>
          </a:solidFill>
          <a:latin typeface="+mn-lt"/>
          <a:ea typeface="+mn-ea"/>
          <a:cs typeface="+mn-cs"/>
        </a:defRPr>
      </a:lvl2pPr>
      <a:lvl3pPr marL="230188" indent="-228600" algn="l" rtl="0" eaLnBrk="0" fontAlgn="base" hangingPunct="0">
        <a:lnSpc>
          <a:spcPts val="6000"/>
        </a:lnSpc>
        <a:spcBef>
          <a:spcPct val="0"/>
        </a:spcBef>
        <a:spcAft>
          <a:spcPct val="0"/>
        </a:spcAft>
        <a:buFont typeface="Arial" charset="0"/>
        <a:buChar char="•"/>
        <a:defRPr sz="42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fia-online.org/en" TargetMode="External"/><Relationship Id="rId2" Type="http://schemas.openxmlformats.org/officeDocument/2006/relationships/hyperlink" Target="http://www.psc.nsw.gov.au/workforce-management/capability-framework" TargetMode="External"/><Relationship Id="rId1" Type="http://schemas.openxmlformats.org/officeDocument/2006/relationships/slideLayout" Target="../slideLayouts/slideLayout2.xml"/><Relationship Id="rId5" Type="http://schemas.openxmlformats.org/officeDocument/2006/relationships/hyperlink" Target="mailto:capabilityframework@psc.nsw.gov.au" TargetMode="External"/><Relationship Id="rId4" Type="http://schemas.openxmlformats.org/officeDocument/2006/relationships/hyperlink" Target="http://www.psc.nsw.gov.au/workforce-management/role-descriptions/sector-role-description-library/ict-sector-role-descriptions/sector-role-description-librar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Placeholder 1"/>
          <p:cNvSpPr>
            <a:spLocks noGrp="1"/>
          </p:cNvSpPr>
          <p:nvPr>
            <p:ph type="body" sz="quarter" idx="13"/>
          </p:nvPr>
        </p:nvSpPr>
        <p:spPr>
          <a:xfrm>
            <a:off x="539750" y="2106613"/>
            <a:ext cx="9612313" cy="4913312"/>
          </a:xfrm>
        </p:spPr>
        <p:txBody>
          <a:bodyPr/>
          <a:lstStyle/>
          <a:p>
            <a:pPr marL="0" indent="0" eaLnBrk="1" hangingPunct="1"/>
            <a:r>
              <a:rPr lang="en-US" dirty="0" smtClean="0"/>
              <a:t>ICT occupation </a:t>
            </a:r>
            <a:r>
              <a:rPr lang="en-US" dirty="0"/>
              <a:t>s</a:t>
            </a:r>
            <a:r>
              <a:rPr lang="en-US" dirty="0" smtClean="0"/>
              <a:t>pecific </a:t>
            </a:r>
            <a:r>
              <a:rPr lang="en-US" dirty="0"/>
              <a:t>c</a:t>
            </a:r>
            <a:r>
              <a:rPr lang="en-US" dirty="0" smtClean="0"/>
              <a:t>apability </a:t>
            </a:r>
            <a:r>
              <a:rPr lang="en-US" dirty="0"/>
              <a:t>s</a:t>
            </a:r>
            <a:r>
              <a:rPr lang="en-US" dirty="0" smtClean="0"/>
              <a:t>et (Skills Framework for the Information Age - SFIA) </a:t>
            </a:r>
          </a:p>
          <a:p>
            <a:pPr marL="0" indent="0" eaLnBrk="1" hangingPunct="1"/>
            <a:r>
              <a:rPr lang="en-US" sz="3200" dirty="0" smtClean="0"/>
              <a:t>An introduction</a:t>
            </a:r>
            <a:endParaRPr lang="en-US" sz="3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The SFIA </a:t>
            </a:r>
            <a:r>
              <a:rPr lang="en-AU" dirty="0" smtClean="0"/>
              <a:t>at a glance </a:t>
            </a:r>
            <a:endParaRPr lang="en-A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17" y="1548382"/>
            <a:ext cx="3469624" cy="50405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762524" y="1620391"/>
            <a:ext cx="5346700" cy="3939540"/>
          </a:xfrm>
          <a:prstGeom prst="rect">
            <a:avLst/>
          </a:prstGeom>
        </p:spPr>
        <p:txBody>
          <a:bodyPr>
            <a:spAutoFit/>
          </a:bodyPr>
          <a:lstStyle/>
          <a:p>
            <a:pPr marL="342900" indent="-342900">
              <a:spcBef>
                <a:spcPts val="600"/>
              </a:spcBef>
              <a:spcAft>
                <a:spcPts val="600"/>
              </a:spcAft>
              <a:buFont typeface="Arial" panose="020B0604020202020204" pitchFamily="34" charset="0"/>
              <a:buChar char="•"/>
            </a:pPr>
            <a:r>
              <a:rPr lang="en-AU" sz="2000" dirty="0" smtClean="0">
                <a:latin typeface="Arial" panose="020B0604020202020204" pitchFamily="34" charset="0"/>
                <a:cs typeface="Arial" panose="020B0604020202020204" pitchFamily="34" charset="0"/>
              </a:rPr>
              <a:t>SFIA comprises </a:t>
            </a:r>
            <a:r>
              <a:rPr lang="en-AU" sz="2000" dirty="0">
                <a:latin typeface="Arial" panose="020B0604020202020204" pitchFamily="34" charset="0"/>
                <a:cs typeface="Arial" panose="020B0604020202020204" pitchFamily="34" charset="0"/>
              </a:rPr>
              <a:t>97 skills across 6 categories:</a:t>
            </a:r>
          </a:p>
          <a:p>
            <a:pPr marL="838200" lvl="1" indent="-342900">
              <a:spcBef>
                <a:spcPts val="600"/>
              </a:spcBef>
              <a:spcAft>
                <a:spcPts val="600"/>
              </a:spcAft>
              <a:buFont typeface="Arial" panose="020B0604020202020204" pitchFamily="34" charset="0"/>
              <a:buChar char="•"/>
            </a:pPr>
            <a:r>
              <a:rPr lang="en-AU" sz="2000" dirty="0">
                <a:latin typeface="Arial" panose="020B0604020202020204" pitchFamily="34" charset="0"/>
                <a:cs typeface="Arial" panose="020B0604020202020204" pitchFamily="34" charset="0"/>
              </a:rPr>
              <a:t>Strategy and architecture</a:t>
            </a:r>
          </a:p>
          <a:p>
            <a:pPr marL="838200" lvl="1" indent="-342900">
              <a:spcBef>
                <a:spcPts val="600"/>
              </a:spcBef>
              <a:spcAft>
                <a:spcPts val="600"/>
              </a:spcAft>
              <a:buFont typeface="Arial" panose="020B0604020202020204" pitchFamily="34" charset="0"/>
              <a:buChar char="•"/>
            </a:pPr>
            <a:r>
              <a:rPr lang="en-AU" sz="2000" dirty="0">
                <a:latin typeface="Arial" panose="020B0604020202020204" pitchFamily="34" charset="0"/>
                <a:cs typeface="Arial" panose="020B0604020202020204" pitchFamily="34" charset="0"/>
              </a:rPr>
              <a:t>Change and transformation</a:t>
            </a:r>
          </a:p>
          <a:p>
            <a:pPr marL="838200" lvl="1" indent="-342900">
              <a:spcBef>
                <a:spcPts val="600"/>
              </a:spcBef>
              <a:spcAft>
                <a:spcPts val="600"/>
              </a:spcAft>
              <a:buFont typeface="Arial" panose="020B0604020202020204" pitchFamily="34" charset="0"/>
              <a:buChar char="•"/>
            </a:pPr>
            <a:r>
              <a:rPr lang="en-AU" sz="2000" dirty="0">
                <a:latin typeface="Arial" panose="020B0604020202020204" pitchFamily="34" charset="0"/>
                <a:cs typeface="Arial" panose="020B0604020202020204" pitchFamily="34" charset="0"/>
              </a:rPr>
              <a:t>Development and implementation</a:t>
            </a:r>
          </a:p>
          <a:p>
            <a:pPr marL="838200" lvl="1" indent="-342900">
              <a:spcBef>
                <a:spcPts val="600"/>
              </a:spcBef>
              <a:spcAft>
                <a:spcPts val="600"/>
              </a:spcAft>
              <a:buFont typeface="Arial" panose="020B0604020202020204" pitchFamily="34" charset="0"/>
              <a:buChar char="•"/>
            </a:pPr>
            <a:r>
              <a:rPr lang="en-AU" sz="2000" dirty="0">
                <a:latin typeface="Arial" panose="020B0604020202020204" pitchFamily="34" charset="0"/>
                <a:cs typeface="Arial" panose="020B0604020202020204" pitchFamily="34" charset="0"/>
              </a:rPr>
              <a:t>Delivery and operation</a:t>
            </a:r>
          </a:p>
          <a:p>
            <a:pPr marL="838200" lvl="1" indent="-342900">
              <a:spcBef>
                <a:spcPts val="600"/>
              </a:spcBef>
              <a:spcAft>
                <a:spcPts val="600"/>
              </a:spcAft>
              <a:buFont typeface="Arial" panose="020B0604020202020204" pitchFamily="34" charset="0"/>
              <a:buChar char="•"/>
            </a:pPr>
            <a:r>
              <a:rPr lang="en-AU" sz="2000" dirty="0">
                <a:latin typeface="Arial" panose="020B0604020202020204" pitchFamily="34" charset="0"/>
                <a:cs typeface="Arial" panose="020B0604020202020204" pitchFamily="34" charset="0"/>
              </a:rPr>
              <a:t>Skills and quality</a:t>
            </a:r>
          </a:p>
          <a:p>
            <a:pPr marL="838200" lvl="1" indent="-342900">
              <a:spcBef>
                <a:spcPts val="600"/>
              </a:spcBef>
              <a:spcAft>
                <a:spcPts val="600"/>
              </a:spcAft>
              <a:buFont typeface="Arial" panose="020B0604020202020204" pitchFamily="34" charset="0"/>
              <a:buChar char="•"/>
            </a:pPr>
            <a:r>
              <a:rPr lang="en-AU" sz="2000" dirty="0">
                <a:latin typeface="Arial" panose="020B0604020202020204" pitchFamily="34" charset="0"/>
                <a:cs typeface="Arial" panose="020B0604020202020204" pitchFamily="34" charset="0"/>
              </a:rPr>
              <a:t>Relationships and engagement </a:t>
            </a:r>
          </a:p>
          <a:p>
            <a:pPr lvl="1" indent="0">
              <a:spcBef>
                <a:spcPts val="600"/>
              </a:spcBef>
              <a:spcAft>
                <a:spcPts val="600"/>
              </a:spcAft>
            </a:pPr>
            <a:endParaRPr lang="en-AU"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8363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SFIA levels </a:t>
            </a:r>
            <a:endParaRPr lang="en-A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132" y="1836415"/>
            <a:ext cx="2633520" cy="3816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777718" y="1620391"/>
            <a:ext cx="7681550" cy="2708434"/>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AU" sz="2000" dirty="0">
                <a:latin typeface="Arial" panose="020B0604020202020204" pitchFamily="34" charset="0"/>
                <a:cs typeface="Arial" panose="020B0604020202020204" pitchFamily="34" charset="0"/>
              </a:rPr>
              <a:t>E</a:t>
            </a:r>
            <a:r>
              <a:rPr lang="en-AU" sz="2000" dirty="0" smtClean="0">
                <a:latin typeface="Arial" panose="020B0604020202020204" pitchFamily="34" charset="0"/>
                <a:cs typeface="Arial" panose="020B0604020202020204" pitchFamily="34" charset="0"/>
              </a:rPr>
              <a:t>ach </a:t>
            </a:r>
            <a:r>
              <a:rPr lang="en-AU" sz="2000" dirty="0">
                <a:latin typeface="Arial" panose="020B0604020202020204" pitchFamily="34" charset="0"/>
                <a:cs typeface="Arial" panose="020B0604020202020204" pitchFamily="34" charset="0"/>
              </a:rPr>
              <a:t>skill entry comprises an overall definition and descriptions of up to seven levels at which the skill might be </a:t>
            </a:r>
            <a:r>
              <a:rPr lang="en-AU" sz="2000" dirty="0" smtClean="0">
                <a:latin typeface="Arial" panose="020B0604020202020204" pitchFamily="34" charset="0"/>
                <a:cs typeface="Arial" panose="020B0604020202020204" pitchFamily="34" charset="0"/>
              </a:rPr>
              <a:t>exercised</a:t>
            </a:r>
          </a:p>
          <a:p>
            <a:pPr marL="342900" indent="-342900">
              <a:spcBef>
                <a:spcPts val="600"/>
              </a:spcBef>
              <a:spcAft>
                <a:spcPts val="600"/>
              </a:spcAft>
              <a:buFont typeface="Arial" panose="020B0604020202020204" pitchFamily="34" charset="0"/>
              <a:buChar char="•"/>
            </a:pPr>
            <a:r>
              <a:rPr lang="en-AU" sz="2000" dirty="0" smtClean="0">
                <a:latin typeface="Arial" panose="020B0604020202020204" pitchFamily="34" charset="0"/>
                <a:cs typeface="Arial" panose="020B0604020202020204" pitchFamily="34" charset="0"/>
              </a:rPr>
              <a:t>The seven levels of capability do not apply to all skills, reflecting that some skills are required at entry level, while others kick in at more senior roles. </a:t>
            </a:r>
          </a:p>
          <a:p>
            <a:pPr marL="342900" indent="-342900">
              <a:spcBef>
                <a:spcPts val="600"/>
              </a:spcBef>
              <a:spcAft>
                <a:spcPts val="600"/>
              </a:spcAft>
              <a:buFont typeface="Arial" panose="020B0604020202020204" pitchFamily="34" charset="0"/>
              <a:buChar char="•"/>
            </a:pPr>
            <a:endParaRPr lang="en-AU" sz="2000" dirty="0" smtClean="0">
              <a:latin typeface="Arial" panose="020B0604020202020204" pitchFamily="34" charset="0"/>
              <a:cs typeface="Arial" panose="020B0604020202020204" pitchFamily="34" charset="0"/>
            </a:endParaRPr>
          </a:p>
          <a:p>
            <a:pPr>
              <a:spcBef>
                <a:spcPts val="600"/>
              </a:spcBef>
              <a:spcAft>
                <a:spcPts val="600"/>
              </a:spcAft>
            </a:pPr>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6037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lnSpc>
                <a:spcPct val="100000"/>
              </a:lnSpc>
              <a:spcBef>
                <a:spcPts val="600"/>
              </a:spcBef>
              <a:spcAft>
                <a:spcPts val="600"/>
              </a:spcAft>
            </a:pPr>
            <a:r>
              <a:rPr lang="en-AU" sz="2000" b="0" dirty="0">
                <a:latin typeface="Arial" panose="020B0604020202020204" pitchFamily="34" charset="0"/>
                <a:cs typeface="Arial" panose="020B0604020202020204" pitchFamily="34" charset="0"/>
              </a:rPr>
              <a:t>The SFIA is a stand-alone Framework; it comprises 97 </a:t>
            </a:r>
            <a:r>
              <a:rPr lang="en-AU" sz="2000" b="0" dirty="0" smtClean="0">
                <a:latin typeface="Arial" panose="020B0604020202020204" pitchFamily="34" charset="0"/>
                <a:cs typeface="Arial" panose="020B0604020202020204" pitchFamily="34" charset="0"/>
              </a:rPr>
              <a:t>skills, </a:t>
            </a:r>
            <a:r>
              <a:rPr lang="en-AU" sz="2000" b="0" dirty="0">
                <a:latin typeface="Arial" panose="020B0604020202020204" pitchFamily="34" charset="0"/>
                <a:cs typeface="Arial" panose="020B0604020202020204" pitchFamily="34" charset="0"/>
              </a:rPr>
              <a:t>many of which are effectively described in the Capability Framework. </a:t>
            </a:r>
          </a:p>
          <a:p>
            <a:pPr>
              <a:lnSpc>
                <a:spcPct val="100000"/>
              </a:lnSpc>
              <a:spcBef>
                <a:spcPts val="600"/>
              </a:spcBef>
              <a:spcAft>
                <a:spcPts val="600"/>
              </a:spcAft>
            </a:pPr>
            <a:r>
              <a:rPr lang="en-AU" sz="2000" b="0" dirty="0">
                <a:latin typeface="Arial" panose="020B0604020202020204" pitchFamily="34" charset="0"/>
                <a:cs typeface="Arial" panose="020B0604020202020204" pitchFamily="34" charset="0"/>
              </a:rPr>
              <a:t>To avoid duplication, where a skill appears in the SFIA and the Capability Framework, the core capabilities should take precedence. </a:t>
            </a:r>
          </a:p>
          <a:p>
            <a:pPr>
              <a:lnSpc>
                <a:spcPct val="100000"/>
              </a:lnSpc>
              <a:spcBef>
                <a:spcPts val="600"/>
              </a:spcBef>
              <a:spcAft>
                <a:spcPts val="600"/>
              </a:spcAft>
            </a:pPr>
            <a:r>
              <a:rPr lang="en-AU" sz="2000" b="0" dirty="0">
                <a:latin typeface="Arial" panose="020B0604020202020204" pitchFamily="34" charset="0"/>
                <a:cs typeface="Arial" panose="020B0604020202020204" pitchFamily="34" charset="0"/>
              </a:rPr>
              <a:t>For example, skills contained in the SFIA that are adequately covered by capabilities from the Capability Framework, include:</a:t>
            </a:r>
          </a:p>
          <a:p>
            <a:pPr lvl="1">
              <a:lnSpc>
                <a:spcPct val="100000"/>
              </a:lnSpc>
              <a:spcBef>
                <a:spcPts val="600"/>
              </a:spcBef>
              <a:spcAft>
                <a:spcPts val="600"/>
              </a:spcAft>
            </a:pPr>
            <a:r>
              <a:rPr lang="en-AU" i="1" dirty="0">
                <a:latin typeface="Arial" panose="020B0604020202020204" pitchFamily="34" charset="0"/>
                <a:cs typeface="Arial" panose="020B0604020202020204" pitchFamily="34" charset="0"/>
              </a:rPr>
              <a:t>IT Strategy and Planning </a:t>
            </a:r>
            <a:r>
              <a:rPr lang="en-AU" dirty="0">
                <a:latin typeface="Arial" panose="020B0604020202020204" pitchFamily="34" charset="0"/>
                <a:cs typeface="Arial" panose="020B0604020202020204" pitchFamily="34" charset="0"/>
              </a:rPr>
              <a:t>described by </a:t>
            </a:r>
            <a:r>
              <a:rPr lang="en-AU" dirty="0" smtClean="0">
                <a:latin typeface="Arial" panose="020B0604020202020204" pitchFamily="34" charset="0"/>
                <a:cs typeface="Arial" panose="020B0604020202020204" pitchFamily="34" charset="0"/>
              </a:rPr>
              <a:t>the capabilities: </a:t>
            </a:r>
            <a:r>
              <a:rPr lang="en-AU" dirty="0">
                <a:latin typeface="Arial" panose="020B0604020202020204" pitchFamily="34" charset="0"/>
                <a:cs typeface="Arial" panose="020B0604020202020204" pitchFamily="34" charset="0"/>
              </a:rPr>
              <a:t>Plan and Prioritise, Inspire Direction and Purpose, Work Collaboratively and Communicate Effectively.  </a:t>
            </a:r>
          </a:p>
          <a:p>
            <a:pPr lvl="1">
              <a:lnSpc>
                <a:spcPct val="100000"/>
              </a:lnSpc>
              <a:spcBef>
                <a:spcPts val="600"/>
              </a:spcBef>
              <a:spcAft>
                <a:spcPts val="600"/>
              </a:spcAft>
            </a:pPr>
            <a:r>
              <a:rPr lang="en-AU" i="1" dirty="0">
                <a:latin typeface="Arial" panose="020B0604020202020204" pitchFamily="34" charset="0"/>
                <a:cs typeface="Arial" panose="020B0604020202020204" pitchFamily="34" charset="0"/>
              </a:rPr>
              <a:t>Performance Management </a:t>
            </a:r>
            <a:r>
              <a:rPr lang="en-AU" dirty="0">
                <a:latin typeface="Arial" panose="020B0604020202020204" pitchFamily="34" charset="0"/>
                <a:cs typeface="Arial" panose="020B0604020202020204" pitchFamily="34" charset="0"/>
              </a:rPr>
              <a:t>described </a:t>
            </a:r>
            <a:r>
              <a:rPr lang="en-AU" dirty="0" smtClean="0">
                <a:latin typeface="Arial" panose="020B0604020202020204" pitchFamily="34" charset="0"/>
                <a:cs typeface="Arial" panose="020B0604020202020204" pitchFamily="34" charset="0"/>
              </a:rPr>
              <a:t>by the capabilities: </a:t>
            </a:r>
            <a:r>
              <a:rPr lang="en-AU" dirty="0">
                <a:latin typeface="Arial" panose="020B0604020202020204" pitchFamily="34" charset="0"/>
                <a:cs typeface="Arial" panose="020B0604020202020204" pitchFamily="34" charset="0"/>
              </a:rPr>
              <a:t>Manage and Develop People and Optimise Business Outcomes.</a:t>
            </a:r>
          </a:p>
          <a:p>
            <a:endParaRPr lang="en-AU" dirty="0"/>
          </a:p>
        </p:txBody>
      </p:sp>
      <p:sp>
        <p:nvSpPr>
          <p:cNvPr id="3" name="Title 2"/>
          <p:cNvSpPr>
            <a:spLocks noGrp="1"/>
          </p:cNvSpPr>
          <p:nvPr>
            <p:ph type="title"/>
          </p:nvPr>
        </p:nvSpPr>
        <p:spPr/>
        <p:txBody>
          <a:bodyPr/>
          <a:lstStyle/>
          <a:p>
            <a:r>
              <a:rPr lang="en-AU" dirty="0" smtClean="0"/>
              <a:t>How the Capability Framework and SFIA work together</a:t>
            </a:r>
            <a:endParaRPr lang="en-AU" dirty="0"/>
          </a:p>
        </p:txBody>
      </p:sp>
    </p:spTree>
    <p:extLst>
      <p:ext uri="{BB962C8B-B14F-4D97-AF65-F5344CB8AC3E}">
        <p14:creationId xmlns:p14="http://schemas.microsoft.com/office/powerpoint/2010/main" val="1280531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Applying SFIA in role descriptions</a:t>
            </a:r>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106231508"/>
              </p:ext>
            </p:extLst>
          </p:nvPr>
        </p:nvGraphicFramePr>
        <p:xfrm>
          <a:off x="162124" y="1548384"/>
          <a:ext cx="10441160" cy="5105400"/>
        </p:xfrm>
        <a:graphic>
          <a:graphicData uri="http://schemas.openxmlformats.org/drawingml/2006/table">
            <a:tbl>
              <a:tblPr firstRow="1" bandRow="1">
                <a:tableStyleId>{5940675A-B579-460E-94D1-54222C63F5DA}</a:tableStyleId>
              </a:tblPr>
              <a:tblGrid>
                <a:gridCol w="1872208"/>
                <a:gridCol w="8568952"/>
              </a:tblGrid>
              <a:tr h="1913311">
                <a:tc>
                  <a:txBody>
                    <a:bodyPr/>
                    <a:lstStyle/>
                    <a:p>
                      <a:r>
                        <a:rPr lang="en-AU" sz="1400" b="1" dirty="0" smtClean="0">
                          <a:solidFill>
                            <a:srgbClr val="009B74"/>
                          </a:solidFill>
                          <a:latin typeface="Arial" panose="020B0604020202020204" pitchFamily="34" charset="0"/>
                          <a:cs typeface="Arial" panose="020B0604020202020204" pitchFamily="34" charset="0"/>
                        </a:rPr>
                        <a:t>When does SFIA apply in role descriptions?</a:t>
                      </a:r>
                      <a:endParaRPr lang="en-AU" sz="1400" b="1" dirty="0">
                        <a:solidFill>
                          <a:srgbClr val="009B74"/>
                        </a:solidFill>
                        <a:latin typeface="Arial" panose="020B0604020202020204" pitchFamily="34" charset="0"/>
                        <a:cs typeface="Arial" panose="020B0604020202020204" pitchFamily="34" charset="0"/>
                      </a:endParaRPr>
                    </a:p>
                  </a:txBody>
                  <a:tcPr/>
                </a:tc>
                <a:tc>
                  <a:txBody>
                    <a:bodyPr/>
                    <a:lstStyle/>
                    <a:p>
                      <a:pPr lvl="0">
                        <a:lnSpc>
                          <a:spcPct val="100000"/>
                        </a:lnSpc>
                        <a:spcBef>
                          <a:spcPts val="600"/>
                        </a:spcBef>
                        <a:spcAft>
                          <a:spcPts val="600"/>
                        </a:spcAft>
                      </a:pPr>
                      <a:r>
                        <a:rPr lang="en-AU" sz="1400" baseline="0" dirty="0" smtClean="0">
                          <a:latin typeface="Arial" panose="020B0604020202020204" pitchFamily="34" charset="0"/>
                          <a:cs typeface="Arial" panose="020B0604020202020204" pitchFamily="34" charset="0"/>
                        </a:rPr>
                        <a:t>The SFIA applies when:</a:t>
                      </a:r>
                      <a:endParaRPr lang="en-AU" sz="1400" dirty="0" smtClean="0">
                        <a:latin typeface="Arial" panose="020B0604020202020204" pitchFamily="34" charset="0"/>
                        <a:cs typeface="Arial" panose="020B0604020202020204" pitchFamily="34" charset="0"/>
                      </a:endParaRPr>
                    </a:p>
                    <a:p>
                      <a:pPr marL="285750" lvl="0" indent="-285750">
                        <a:lnSpc>
                          <a:spcPct val="100000"/>
                        </a:lnSpc>
                        <a:spcBef>
                          <a:spcPts val="600"/>
                        </a:spcBef>
                        <a:spcAft>
                          <a:spcPts val="0"/>
                        </a:spcAft>
                        <a:buFont typeface="Arial" panose="020B0604020202020204" pitchFamily="34" charset="0"/>
                        <a:buChar char="•"/>
                      </a:pPr>
                      <a:r>
                        <a:rPr lang="en-AU" sz="1400" dirty="0" smtClean="0">
                          <a:latin typeface="Arial" panose="020B0604020202020204" pitchFamily="34" charset="0"/>
                          <a:cs typeface="Arial" panose="020B0604020202020204" pitchFamily="34" charset="0"/>
                        </a:rPr>
                        <a:t>the work clearly requires specialised ICT knowledge, skill and/or ability</a:t>
                      </a:r>
                    </a:p>
                    <a:p>
                      <a:pPr marL="285750" lvl="0" indent="-285750">
                        <a:lnSpc>
                          <a:spcPct val="100000"/>
                        </a:lnSpc>
                        <a:spcBef>
                          <a:spcPts val="600"/>
                        </a:spcBef>
                        <a:spcAft>
                          <a:spcPts val="0"/>
                        </a:spcAft>
                        <a:buFont typeface="Arial" panose="020B0604020202020204" pitchFamily="34" charset="0"/>
                        <a:buChar char="•"/>
                      </a:pPr>
                      <a:r>
                        <a:rPr lang="en-AU" sz="1400" dirty="0" smtClean="0">
                          <a:latin typeface="Arial" panose="020B0604020202020204" pitchFamily="34" charset="0"/>
                          <a:cs typeface="Arial" panose="020B0604020202020204" pitchFamily="34" charset="0"/>
                        </a:rPr>
                        <a:t>t</a:t>
                      </a:r>
                      <a:r>
                        <a:rPr lang="en-AU" sz="1400" b="0" dirty="0" smtClean="0">
                          <a:latin typeface="Arial" panose="020B0604020202020204" pitchFamily="34" charset="0"/>
                          <a:cs typeface="Arial" panose="020B0604020202020204" pitchFamily="34" charset="0"/>
                        </a:rPr>
                        <a:t>he specialised ICT work occupies a large part of the role</a:t>
                      </a:r>
                    </a:p>
                    <a:p>
                      <a:pPr marL="285750" lvl="0" indent="-285750">
                        <a:lnSpc>
                          <a:spcPct val="100000"/>
                        </a:lnSpc>
                        <a:spcBef>
                          <a:spcPts val="600"/>
                        </a:spcBef>
                        <a:spcAft>
                          <a:spcPts val="0"/>
                        </a:spcAft>
                        <a:buFont typeface="Arial" panose="020B0604020202020204" pitchFamily="34" charset="0"/>
                        <a:buChar char="•"/>
                      </a:pPr>
                      <a:r>
                        <a:rPr lang="en-AU" sz="1400" dirty="0" smtClean="0">
                          <a:latin typeface="Arial" panose="020B0604020202020204" pitchFamily="34" charset="0"/>
                          <a:cs typeface="Arial" panose="020B0604020202020204" pitchFamily="34" charset="0"/>
                        </a:rPr>
                        <a:t>the job title is strongly associated with the profession, e.g. Systems Administrator, Enterprise Architect</a:t>
                      </a:r>
                    </a:p>
                    <a:p>
                      <a:pPr marL="285750" lvl="0" indent="-285750">
                        <a:lnSpc>
                          <a:spcPct val="100000"/>
                        </a:lnSpc>
                        <a:spcBef>
                          <a:spcPts val="600"/>
                        </a:spcBef>
                        <a:spcAft>
                          <a:spcPts val="0"/>
                        </a:spcAft>
                        <a:buFont typeface="Arial" panose="020B0604020202020204" pitchFamily="34" charset="0"/>
                        <a:buChar char="•"/>
                      </a:pPr>
                      <a:r>
                        <a:rPr lang="en-AU" sz="1400" dirty="0" smtClean="0">
                          <a:latin typeface="Arial" panose="020B0604020202020204" pitchFamily="34" charset="0"/>
                          <a:cs typeface="Arial" panose="020B0604020202020204" pitchFamily="34" charset="0"/>
                        </a:rPr>
                        <a:t>t</a:t>
                      </a:r>
                      <a:r>
                        <a:rPr lang="en-AU" sz="1400" b="0" dirty="0" smtClean="0">
                          <a:latin typeface="Arial" panose="020B0604020202020204" pitchFamily="34" charset="0"/>
                          <a:cs typeface="Arial" panose="020B0604020202020204" pitchFamily="34" charset="0"/>
                        </a:rPr>
                        <a:t>he ‘Primary Purpose’, ‘Key Accountabilities’ and ‘Key Challenges’ contained in the role </a:t>
                      </a:r>
                      <a:r>
                        <a:rPr lang="en-AU" sz="1400" dirty="0" smtClean="0">
                          <a:latin typeface="Arial" panose="020B0604020202020204" pitchFamily="34" charset="0"/>
                          <a:cs typeface="Arial" panose="020B0604020202020204" pitchFamily="34" charset="0"/>
                        </a:rPr>
                        <a:t>d</a:t>
                      </a:r>
                      <a:r>
                        <a:rPr lang="en-AU" sz="1400" b="0" dirty="0" smtClean="0">
                          <a:latin typeface="Arial" panose="020B0604020202020204" pitchFamily="34" charset="0"/>
                          <a:cs typeface="Arial" panose="020B0604020202020204" pitchFamily="34" charset="0"/>
                        </a:rPr>
                        <a:t>escription indicate a need for ICT capabilities for successful performance of the role </a:t>
                      </a:r>
                    </a:p>
                    <a:p>
                      <a:endParaRPr lang="en-AU" sz="1400" dirty="0">
                        <a:latin typeface="Arial" panose="020B0604020202020204" pitchFamily="34" charset="0"/>
                        <a:cs typeface="Arial" panose="020B0604020202020204" pitchFamily="34" charset="0"/>
                      </a:endParaRPr>
                    </a:p>
                  </a:txBody>
                  <a:tcPr/>
                </a:tc>
              </a:tr>
              <a:tr h="860248">
                <a:tc>
                  <a:txBody>
                    <a:bodyPr/>
                    <a:lstStyle/>
                    <a:p>
                      <a:r>
                        <a:rPr lang="en-AU" sz="1400" b="1" dirty="0" smtClean="0">
                          <a:solidFill>
                            <a:srgbClr val="009B74"/>
                          </a:solidFill>
                          <a:latin typeface="Arial" panose="020B0604020202020204" pitchFamily="34" charset="0"/>
                          <a:cs typeface="Arial" panose="020B0604020202020204" pitchFamily="34" charset="0"/>
                        </a:rPr>
                        <a:t>How many SFIA skills apply?</a:t>
                      </a:r>
                      <a:endParaRPr lang="en-AU" sz="1400" b="1" dirty="0">
                        <a:solidFill>
                          <a:srgbClr val="009B74"/>
                        </a:solidFill>
                        <a:latin typeface="Arial" panose="020B0604020202020204" pitchFamily="34" charset="0"/>
                        <a:cs typeface="Arial" panose="020B0604020202020204" pitchFamily="34" charset="0"/>
                      </a:endParaRPr>
                    </a:p>
                  </a:txBody>
                  <a:tcPr/>
                </a:tc>
                <a:tc>
                  <a:txBody>
                    <a:bodyPr/>
                    <a:lstStyle/>
                    <a:p>
                      <a:pPr marL="285750" indent="-285750">
                        <a:spcAft>
                          <a:spcPts val="600"/>
                        </a:spcAft>
                        <a:buFont typeface="Arial" panose="020B0604020202020204" pitchFamily="34" charset="0"/>
                        <a:buChar char="•"/>
                      </a:pPr>
                      <a:r>
                        <a:rPr lang="en-AU" sz="1400" dirty="0" smtClean="0">
                          <a:latin typeface="Arial" panose="020B0604020202020204" pitchFamily="34" charset="0"/>
                          <a:cs typeface="Arial" panose="020B0604020202020204" pitchFamily="34" charset="0"/>
                        </a:rPr>
                        <a:t>Generally a small subset of capabilities</a:t>
                      </a:r>
                      <a:r>
                        <a:rPr lang="en-AU" sz="1400" baseline="0" dirty="0" smtClean="0">
                          <a:latin typeface="Arial" panose="020B0604020202020204" pitchFamily="34" charset="0"/>
                          <a:cs typeface="Arial" panose="020B0604020202020204" pitchFamily="34" charset="0"/>
                        </a:rPr>
                        <a:t> will apply</a:t>
                      </a:r>
                    </a:p>
                    <a:p>
                      <a:pPr marL="285750" indent="-285750">
                        <a:spcAft>
                          <a:spcPts val="600"/>
                        </a:spcAft>
                        <a:buFont typeface="Arial" panose="020B0604020202020204" pitchFamily="34" charset="0"/>
                        <a:buChar char="•"/>
                      </a:pPr>
                      <a:r>
                        <a:rPr lang="en-AU" sz="1400" baseline="0" dirty="0" smtClean="0">
                          <a:latin typeface="Arial" panose="020B0604020202020204" pitchFamily="34" charset="0"/>
                          <a:cs typeface="Arial" panose="020B0604020202020204" pitchFamily="34" charset="0"/>
                        </a:rPr>
                        <a:t>Most roles will require between 3 – 5 SFIA skills</a:t>
                      </a:r>
                    </a:p>
                    <a:p>
                      <a:pPr marL="285750" indent="-285750">
                        <a:spcAft>
                          <a:spcPts val="600"/>
                        </a:spcAft>
                        <a:buFont typeface="Arial" panose="020B0604020202020204" pitchFamily="34" charset="0"/>
                        <a:buChar char="•"/>
                      </a:pPr>
                      <a:r>
                        <a:rPr lang="en-AU" sz="1400" baseline="0" dirty="0" smtClean="0">
                          <a:latin typeface="Arial" panose="020B0604020202020204" pitchFamily="34" charset="0"/>
                          <a:cs typeface="Arial" panose="020B0604020202020204" pitchFamily="34" charset="0"/>
                        </a:rPr>
                        <a:t>The spread of capability levels for a role should not generally exceed three SFIA levels</a:t>
                      </a:r>
                      <a:endParaRPr lang="en-AU" sz="1400" dirty="0">
                        <a:latin typeface="Arial" panose="020B0604020202020204" pitchFamily="34" charset="0"/>
                        <a:cs typeface="Arial" panose="020B0604020202020204" pitchFamily="34" charset="0"/>
                      </a:endParaRPr>
                    </a:p>
                  </a:txBody>
                  <a:tcPr/>
                </a:tc>
              </a:tr>
              <a:tr h="1275541">
                <a:tc>
                  <a:txBody>
                    <a:bodyPr/>
                    <a:lstStyle/>
                    <a:p>
                      <a:r>
                        <a:rPr lang="en-AU" sz="1400" b="1" dirty="0" smtClean="0">
                          <a:solidFill>
                            <a:srgbClr val="009B74"/>
                          </a:solidFill>
                          <a:latin typeface="Arial" panose="020B0604020202020204" pitchFamily="34" charset="0"/>
                          <a:cs typeface="Arial" panose="020B0604020202020204" pitchFamily="34" charset="0"/>
                        </a:rPr>
                        <a:t>At what level does SFIA apply?</a:t>
                      </a:r>
                      <a:endParaRPr lang="en-AU" sz="1400" b="1" dirty="0">
                        <a:solidFill>
                          <a:srgbClr val="009B74"/>
                        </a:solidFill>
                        <a:latin typeface="Arial" panose="020B0604020202020204" pitchFamily="34" charset="0"/>
                        <a:cs typeface="Arial" panose="020B0604020202020204" pitchFamily="34" charset="0"/>
                      </a:endParaRPr>
                    </a:p>
                  </a:txBody>
                  <a:tcPr/>
                </a:tc>
                <a:tc>
                  <a:txBody>
                    <a:bodyPr/>
                    <a:lstStyle/>
                    <a:p>
                      <a:pPr marL="285750" indent="-285750">
                        <a:spcAft>
                          <a:spcPts val="600"/>
                        </a:spcAft>
                        <a:buFont typeface="Arial" panose="020B0604020202020204" pitchFamily="34" charset="0"/>
                        <a:buChar char="•"/>
                      </a:pPr>
                      <a:r>
                        <a:rPr lang="en-AU" sz="1400" dirty="0" smtClean="0">
                          <a:latin typeface="Arial" panose="020B0604020202020204" pitchFamily="34" charset="0"/>
                          <a:cs typeface="Arial" panose="020B0604020202020204" pitchFamily="34" charset="0"/>
                        </a:rPr>
                        <a:t>The</a:t>
                      </a:r>
                      <a:r>
                        <a:rPr lang="en-AU" sz="1400" baseline="0" dirty="0" smtClean="0">
                          <a:latin typeface="Arial" panose="020B0604020202020204" pitchFamily="34" charset="0"/>
                          <a:cs typeface="Arial" panose="020B0604020202020204" pitchFamily="34" charset="0"/>
                        </a:rPr>
                        <a:t> levels in SFIA do not correspond directly to classifications or grades</a:t>
                      </a:r>
                    </a:p>
                    <a:p>
                      <a:pPr marL="285750" indent="-285750">
                        <a:spcAft>
                          <a:spcPts val="600"/>
                        </a:spcAft>
                        <a:buFont typeface="Arial" panose="020B0604020202020204" pitchFamily="34" charset="0"/>
                        <a:buChar char="•"/>
                      </a:pPr>
                      <a:r>
                        <a:rPr lang="en-AU" sz="1400" baseline="0" dirty="0" smtClean="0">
                          <a:latin typeface="Arial" panose="020B0604020202020204" pitchFamily="34" charset="0"/>
                          <a:cs typeface="Arial" panose="020B0604020202020204" pitchFamily="34" charset="0"/>
                        </a:rPr>
                        <a:t>SFIA will generally only apply to roles above entry level but below agency head</a:t>
                      </a:r>
                    </a:p>
                    <a:p>
                      <a:pPr marL="285750" indent="-285750">
                        <a:spcAft>
                          <a:spcPts val="600"/>
                        </a:spcAft>
                        <a:buFont typeface="Arial" panose="020B0604020202020204" pitchFamily="34" charset="0"/>
                        <a:buChar char="•"/>
                      </a:pPr>
                      <a:r>
                        <a:rPr lang="en-AU" sz="1400" baseline="0" dirty="0" smtClean="0">
                          <a:latin typeface="Arial" panose="020B0604020202020204" pitchFamily="34" charset="0"/>
                          <a:cs typeface="Arial" panose="020B0604020202020204" pitchFamily="34" charset="0"/>
                        </a:rPr>
                        <a:t>A SFIA Capability Comparison Guide is available that provides an indication of the number of SFIA capability levels (as a range) and an outline of the number of focus capabilities (as a range) at each Clerk Grade/Public Service Senior Executive Band</a:t>
                      </a:r>
                      <a:endParaRPr lang="en-AU" sz="1400" dirty="0">
                        <a:latin typeface="Arial" panose="020B0604020202020204" pitchFamily="34" charset="0"/>
                        <a:cs typeface="Arial" panose="020B0604020202020204" pitchFamily="34" charset="0"/>
                      </a:endParaRPr>
                    </a:p>
                  </a:txBody>
                  <a:tcPr/>
                </a:tc>
              </a:tr>
              <a:tr h="919451">
                <a:tc>
                  <a:txBody>
                    <a:bodyPr/>
                    <a:lstStyle/>
                    <a:p>
                      <a:r>
                        <a:rPr lang="en-AU" sz="1400" b="1" dirty="0" smtClean="0">
                          <a:solidFill>
                            <a:srgbClr val="009B74"/>
                          </a:solidFill>
                          <a:latin typeface="Arial" panose="020B0604020202020204" pitchFamily="34" charset="0"/>
                          <a:cs typeface="Arial" panose="020B0604020202020204" pitchFamily="34" charset="0"/>
                        </a:rPr>
                        <a:t>What</a:t>
                      </a:r>
                      <a:r>
                        <a:rPr lang="en-AU" sz="1400" b="1" baseline="0" dirty="0" smtClean="0">
                          <a:solidFill>
                            <a:srgbClr val="009B74"/>
                          </a:solidFill>
                          <a:latin typeface="Arial" panose="020B0604020202020204" pitchFamily="34" charset="0"/>
                          <a:cs typeface="Arial" panose="020B0604020202020204" pitchFamily="34" charset="0"/>
                        </a:rPr>
                        <a:t> about other role requirements, does SFIA describe these?</a:t>
                      </a:r>
                      <a:endParaRPr lang="en-AU" sz="1400" b="1" dirty="0">
                        <a:solidFill>
                          <a:srgbClr val="009B74"/>
                        </a:solidFill>
                        <a:latin typeface="Arial" panose="020B0604020202020204" pitchFamily="34" charset="0"/>
                        <a:cs typeface="Arial" panose="020B0604020202020204" pitchFamily="34" charset="0"/>
                      </a:endParaRPr>
                    </a:p>
                  </a:txBody>
                  <a:tcPr/>
                </a:tc>
                <a:tc>
                  <a:txBody>
                    <a:bodyPr/>
                    <a:lstStyle/>
                    <a:p>
                      <a:pPr marL="285750" indent="-285750" algn="l" defTabSz="914400" rtl="0" eaLnBrk="1" latinLnBrk="0" hangingPunct="1">
                        <a:spcAft>
                          <a:spcPts val="600"/>
                        </a:spcAft>
                        <a:buFont typeface="Arial" panose="020B0604020202020204" pitchFamily="34" charset="0"/>
                        <a:buChar char="•"/>
                      </a:pPr>
                      <a:r>
                        <a:rPr lang="en-AU" sz="1400" kern="1200" baseline="0" dirty="0" smtClean="0">
                          <a:solidFill>
                            <a:schemeClr val="tx1"/>
                          </a:solidFill>
                          <a:latin typeface="Arial" panose="020B0604020202020204" pitchFamily="34" charset="0"/>
                          <a:ea typeface="+mn-ea"/>
                          <a:cs typeface="Arial" panose="020B0604020202020204" pitchFamily="34" charset="0"/>
                        </a:rPr>
                        <a:t>SFIA describes behaviours, not qualifications. If a qualification, professional membership or certification for a particular product or technology is an essential requirement for the role, this remains a prerequisite for employment and should be reflected in the “Essential Requirements” section of the role description </a:t>
                      </a:r>
                      <a:endParaRPr lang="en-AU" sz="1400" kern="1200" baseline="0" dirty="0">
                        <a:solidFill>
                          <a:schemeClr val="tx1"/>
                        </a:solidFill>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2665309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lnSpc>
                <a:spcPct val="100000"/>
              </a:lnSpc>
              <a:spcBef>
                <a:spcPts val="600"/>
              </a:spcBef>
              <a:spcAft>
                <a:spcPts val="600"/>
              </a:spcAft>
            </a:pPr>
            <a:r>
              <a:rPr lang="en-AU" sz="2000" b="0" dirty="0" smtClean="0">
                <a:latin typeface="Arial" panose="020B0604020202020204" pitchFamily="34" charset="0"/>
                <a:cs typeface="Arial" panose="020B0604020202020204" pitchFamily="34" charset="0"/>
              </a:rPr>
              <a:t>The SFIA Framework can be accessed via the SFIA Foundation website. Users should register as a corporate user, via their NSW Government email address</a:t>
            </a:r>
            <a:endParaRPr lang="en-AU" sz="2000" b="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lstStyle/>
          <a:p>
            <a:r>
              <a:rPr lang="en-AU" dirty="0" smtClean="0"/>
              <a:t>Accessing SFIA</a:t>
            </a:r>
            <a:endParaRPr lang="en-AU" dirty="0"/>
          </a:p>
        </p:txBody>
      </p:sp>
      <p:pic>
        <p:nvPicPr>
          <p:cNvPr id="4" name="Picture 3"/>
          <p:cNvPicPr/>
          <p:nvPr/>
        </p:nvPicPr>
        <p:blipFill>
          <a:blip r:embed="rId2"/>
          <a:stretch>
            <a:fillRect/>
          </a:stretch>
        </p:blipFill>
        <p:spPr>
          <a:xfrm>
            <a:off x="2322364" y="2772519"/>
            <a:ext cx="5943600" cy="3444240"/>
          </a:xfrm>
          <a:prstGeom prst="rect">
            <a:avLst/>
          </a:prstGeom>
        </p:spPr>
      </p:pic>
    </p:spTree>
    <p:extLst>
      <p:ext uri="{BB962C8B-B14F-4D97-AF65-F5344CB8AC3E}">
        <p14:creationId xmlns:p14="http://schemas.microsoft.com/office/powerpoint/2010/main" val="1337921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marL="0" indent="0" algn="ctr">
              <a:spcAft>
                <a:spcPts val="0"/>
              </a:spcAft>
              <a:buNone/>
            </a:pPr>
            <a:r>
              <a:rPr lang="en-AU" sz="2000" b="0" dirty="0" smtClean="0">
                <a:latin typeface="Arial" panose="020B0604020202020204" pitchFamily="34" charset="0"/>
                <a:cs typeface="Arial" panose="020B0604020202020204" pitchFamily="34" charset="0"/>
              </a:rPr>
              <a:t>For more information go to:</a:t>
            </a:r>
          </a:p>
          <a:p>
            <a:pPr algn="ctr">
              <a:lnSpc>
                <a:spcPct val="100000"/>
              </a:lnSpc>
              <a:spcBef>
                <a:spcPts val="600"/>
              </a:spcBef>
              <a:spcAft>
                <a:spcPts val="600"/>
              </a:spcAft>
            </a:pPr>
            <a:r>
              <a:rPr lang="en-AU" sz="2000" b="0" dirty="0" smtClean="0">
                <a:latin typeface="Arial" panose="020B0604020202020204" pitchFamily="34" charset="0"/>
                <a:cs typeface="Arial" panose="020B0604020202020204" pitchFamily="34" charset="0"/>
                <a:hlinkClick r:id="rId2"/>
              </a:rPr>
              <a:t>Capability Framework</a:t>
            </a:r>
            <a:endParaRPr lang="en-AU" sz="2000" b="0" dirty="0" smtClean="0">
              <a:latin typeface="Arial" panose="020B0604020202020204" pitchFamily="34" charset="0"/>
              <a:cs typeface="Arial" panose="020B0604020202020204" pitchFamily="34" charset="0"/>
            </a:endParaRPr>
          </a:p>
          <a:p>
            <a:pPr algn="ctr">
              <a:lnSpc>
                <a:spcPct val="100000"/>
              </a:lnSpc>
              <a:spcBef>
                <a:spcPts val="600"/>
              </a:spcBef>
              <a:spcAft>
                <a:spcPts val="600"/>
              </a:spcAft>
            </a:pPr>
            <a:r>
              <a:rPr lang="en-AU" sz="2000" b="0" dirty="0" smtClean="0">
                <a:latin typeface="Arial" panose="020B0604020202020204" pitchFamily="34" charset="0"/>
                <a:cs typeface="Arial" panose="020B0604020202020204" pitchFamily="34" charset="0"/>
              </a:rPr>
              <a:t>ICT Occupation Specific Capability Set (Skills Framework for the Information Age – SFIA) Introductory Guide</a:t>
            </a:r>
          </a:p>
          <a:p>
            <a:pPr algn="ctr">
              <a:lnSpc>
                <a:spcPct val="100000"/>
              </a:lnSpc>
              <a:spcBef>
                <a:spcPts val="600"/>
              </a:spcBef>
              <a:spcAft>
                <a:spcPts val="600"/>
              </a:spcAft>
            </a:pPr>
            <a:r>
              <a:rPr lang="en-AU" sz="2000" b="0" dirty="0" smtClean="0">
                <a:latin typeface="Arial" panose="020B0604020202020204" pitchFamily="34" charset="0"/>
                <a:cs typeface="Arial" panose="020B0604020202020204" pitchFamily="34" charset="0"/>
              </a:rPr>
              <a:t>SFIA Level Capability Comparison Guide</a:t>
            </a:r>
          </a:p>
          <a:p>
            <a:pPr algn="ctr">
              <a:lnSpc>
                <a:spcPct val="100000"/>
              </a:lnSpc>
              <a:spcBef>
                <a:spcPts val="600"/>
              </a:spcBef>
              <a:spcAft>
                <a:spcPts val="600"/>
              </a:spcAft>
            </a:pPr>
            <a:r>
              <a:rPr lang="en-AU" sz="2000" b="0" dirty="0" smtClean="0">
                <a:latin typeface="Arial" panose="020B0604020202020204" pitchFamily="34" charset="0"/>
                <a:cs typeface="Arial" panose="020B0604020202020204" pitchFamily="34" charset="0"/>
                <a:hlinkClick r:id="rId3"/>
              </a:rPr>
              <a:t>SFIA Foundation website</a:t>
            </a:r>
            <a:endParaRPr lang="en-AU" sz="2000" b="0" dirty="0" smtClean="0">
              <a:latin typeface="Arial" panose="020B0604020202020204" pitchFamily="34" charset="0"/>
              <a:cs typeface="Arial" panose="020B0604020202020204" pitchFamily="34" charset="0"/>
            </a:endParaRPr>
          </a:p>
          <a:p>
            <a:pPr algn="ctr">
              <a:lnSpc>
                <a:spcPct val="100000"/>
              </a:lnSpc>
              <a:spcBef>
                <a:spcPts val="600"/>
              </a:spcBef>
              <a:spcAft>
                <a:spcPts val="600"/>
              </a:spcAft>
            </a:pPr>
            <a:r>
              <a:rPr lang="en-AU" sz="2000" b="0" dirty="0" smtClean="0">
                <a:latin typeface="Arial" panose="020B0604020202020204" pitchFamily="34" charset="0"/>
                <a:cs typeface="Arial" panose="020B0604020202020204" pitchFamily="34" charset="0"/>
                <a:hlinkClick r:id="rId4"/>
              </a:rPr>
              <a:t>Sector role description library</a:t>
            </a:r>
            <a:endParaRPr lang="en-AU" sz="2000" b="0" dirty="0" smtClean="0">
              <a:latin typeface="Arial" panose="020B0604020202020204" pitchFamily="34" charset="0"/>
              <a:cs typeface="Arial" panose="020B0604020202020204" pitchFamily="34" charset="0"/>
            </a:endParaRPr>
          </a:p>
          <a:p>
            <a:pPr marL="0" indent="0" algn="ctr">
              <a:spcAft>
                <a:spcPts val="0"/>
              </a:spcAft>
              <a:buNone/>
            </a:pPr>
            <a:r>
              <a:rPr lang="en-AU" sz="2000" b="0" dirty="0" smtClean="0">
                <a:latin typeface="Arial" panose="020B0604020202020204" pitchFamily="34" charset="0"/>
                <a:cs typeface="Arial" panose="020B0604020202020204" pitchFamily="34" charset="0"/>
              </a:rPr>
              <a:t>Or  contact: </a:t>
            </a:r>
            <a:r>
              <a:rPr lang="en-AU" sz="2000" b="0" dirty="0" smtClean="0">
                <a:latin typeface="Arial" panose="020B0604020202020204" pitchFamily="34" charset="0"/>
                <a:cs typeface="Arial" panose="020B0604020202020204" pitchFamily="34" charset="0"/>
                <a:hlinkClick r:id="rId5"/>
              </a:rPr>
              <a:t>capabilityframework@psc.nsw.gov.au</a:t>
            </a:r>
            <a:endParaRPr lang="en-AU" sz="2000" b="0" dirty="0" smtClean="0">
              <a:latin typeface="Arial" panose="020B0604020202020204" pitchFamily="34" charset="0"/>
              <a:cs typeface="Arial" panose="020B0604020202020204" pitchFamily="34" charset="0"/>
            </a:endParaRPr>
          </a:p>
          <a:p>
            <a:endParaRPr lang="en-AU" sz="2000" b="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lstStyle/>
          <a:p>
            <a:r>
              <a:rPr lang="en-AU" dirty="0" smtClean="0"/>
              <a:t>More information</a:t>
            </a:r>
            <a:endParaRPr lang="en-AU" dirty="0"/>
          </a:p>
        </p:txBody>
      </p:sp>
    </p:spTree>
    <p:extLst>
      <p:ext uri="{BB962C8B-B14F-4D97-AF65-F5344CB8AC3E}">
        <p14:creationId xmlns:p14="http://schemas.microsoft.com/office/powerpoint/2010/main" val="3476740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lnSpc>
                <a:spcPct val="100000"/>
              </a:lnSpc>
              <a:spcBef>
                <a:spcPts val="600"/>
              </a:spcBef>
              <a:spcAft>
                <a:spcPts val="600"/>
              </a:spcAft>
            </a:pPr>
            <a:r>
              <a:rPr lang="en-AU" b="0" dirty="0" smtClean="0">
                <a:latin typeface="Arial" panose="020B0604020202020204" pitchFamily="34" charset="0"/>
                <a:cs typeface="Arial" panose="020B0604020202020204" pitchFamily="34" charset="0"/>
              </a:rPr>
              <a:t>Background overview and key features of the NSW Public Sector Capability Framework  (the Capability Framework) and the ICT occupation </a:t>
            </a:r>
            <a:r>
              <a:rPr lang="en-AU" b="0" dirty="0">
                <a:latin typeface="Arial" panose="020B0604020202020204" pitchFamily="34" charset="0"/>
                <a:cs typeface="Arial" panose="020B0604020202020204" pitchFamily="34" charset="0"/>
              </a:rPr>
              <a:t>s</a:t>
            </a:r>
            <a:r>
              <a:rPr lang="en-AU" b="0" dirty="0" smtClean="0">
                <a:latin typeface="Arial" panose="020B0604020202020204" pitchFamily="34" charset="0"/>
                <a:cs typeface="Arial" panose="020B0604020202020204" pitchFamily="34" charset="0"/>
              </a:rPr>
              <a:t>pecific </a:t>
            </a:r>
            <a:r>
              <a:rPr lang="en-AU" b="0" dirty="0">
                <a:latin typeface="Arial" panose="020B0604020202020204" pitchFamily="34" charset="0"/>
                <a:cs typeface="Arial" panose="020B0604020202020204" pitchFamily="34" charset="0"/>
              </a:rPr>
              <a:t>c</a:t>
            </a:r>
            <a:r>
              <a:rPr lang="en-AU" b="0" dirty="0" smtClean="0">
                <a:latin typeface="Arial" panose="020B0604020202020204" pitchFamily="34" charset="0"/>
                <a:cs typeface="Arial" panose="020B0604020202020204" pitchFamily="34" charset="0"/>
              </a:rPr>
              <a:t>apability </a:t>
            </a:r>
            <a:r>
              <a:rPr lang="en-AU" b="0" dirty="0">
                <a:latin typeface="Arial" panose="020B0604020202020204" pitchFamily="34" charset="0"/>
                <a:cs typeface="Arial" panose="020B0604020202020204" pitchFamily="34" charset="0"/>
              </a:rPr>
              <a:t>s</a:t>
            </a:r>
            <a:r>
              <a:rPr lang="en-AU" b="0" dirty="0" smtClean="0">
                <a:latin typeface="Arial" panose="020B0604020202020204" pitchFamily="34" charset="0"/>
                <a:cs typeface="Arial" panose="020B0604020202020204" pitchFamily="34" charset="0"/>
              </a:rPr>
              <a:t>et (SFIA)</a:t>
            </a:r>
          </a:p>
          <a:p>
            <a:pPr>
              <a:lnSpc>
                <a:spcPct val="100000"/>
              </a:lnSpc>
              <a:spcBef>
                <a:spcPts val="600"/>
              </a:spcBef>
              <a:spcAft>
                <a:spcPts val="600"/>
              </a:spcAft>
            </a:pPr>
            <a:r>
              <a:rPr lang="en-AU" b="0" dirty="0" smtClean="0">
                <a:latin typeface="Arial" panose="020B0604020202020204" pitchFamily="34" charset="0"/>
                <a:cs typeface="Arial" panose="020B0604020202020204" pitchFamily="34" charset="0"/>
              </a:rPr>
              <a:t>Features of the Capability Framework</a:t>
            </a:r>
          </a:p>
          <a:p>
            <a:pPr>
              <a:lnSpc>
                <a:spcPct val="100000"/>
              </a:lnSpc>
              <a:spcBef>
                <a:spcPts val="600"/>
              </a:spcBef>
              <a:spcAft>
                <a:spcPts val="600"/>
              </a:spcAft>
            </a:pPr>
            <a:r>
              <a:rPr lang="en-AU" b="0" dirty="0" smtClean="0">
                <a:latin typeface="Arial" panose="020B0604020202020204" pitchFamily="34" charset="0"/>
                <a:cs typeface="Arial" panose="020B0604020202020204" pitchFamily="34" charset="0"/>
              </a:rPr>
              <a:t>Features of the SFIA</a:t>
            </a:r>
          </a:p>
          <a:p>
            <a:pPr>
              <a:lnSpc>
                <a:spcPct val="100000"/>
              </a:lnSpc>
              <a:spcBef>
                <a:spcPts val="600"/>
              </a:spcBef>
              <a:spcAft>
                <a:spcPts val="600"/>
              </a:spcAft>
            </a:pPr>
            <a:r>
              <a:rPr lang="en-AU" b="0" dirty="0" smtClean="0">
                <a:latin typeface="Arial" panose="020B0604020202020204" pitchFamily="34" charset="0"/>
                <a:cs typeface="Arial" panose="020B0604020202020204" pitchFamily="34" charset="0"/>
              </a:rPr>
              <a:t>How the Capability Framework and SFIA work together</a:t>
            </a:r>
          </a:p>
          <a:p>
            <a:pPr>
              <a:lnSpc>
                <a:spcPct val="100000"/>
              </a:lnSpc>
              <a:spcBef>
                <a:spcPts val="600"/>
              </a:spcBef>
              <a:spcAft>
                <a:spcPts val="600"/>
              </a:spcAft>
            </a:pPr>
            <a:r>
              <a:rPr lang="en-AU" b="0" dirty="0" smtClean="0">
                <a:latin typeface="Arial" panose="020B0604020202020204" pitchFamily="34" charset="0"/>
                <a:cs typeface="Arial" panose="020B0604020202020204" pitchFamily="34" charset="0"/>
              </a:rPr>
              <a:t>Applying SFIA to role descriptions</a:t>
            </a:r>
          </a:p>
          <a:p>
            <a:pPr>
              <a:lnSpc>
                <a:spcPct val="100000"/>
              </a:lnSpc>
              <a:spcBef>
                <a:spcPts val="600"/>
              </a:spcBef>
              <a:spcAft>
                <a:spcPts val="600"/>
              </a:spcAft>
            </a:pPr>
            <a:r>
              <a:rPr lang="en-AU" b="0" dirty="0" smtClean="0">
                <a:latin typeface="Arial" panose="020B0604020202020204" pitchFamily="34" charset="0"/>
                <a:cs typeface="Arial" panose="020B0604020202020204" pitchFamily="34" charset="0"/>
              </a:rPr>
              <a:t>Accessing SFIA</a:t>
            </a:r>
          </a:p>
        </p:txBody>
      </p:sp>
      <p:sp>
        <p:nvSpPr>
          <p:cNvPr id="3" name="Title 2"/>
          <p:cNvSpPr>
            <a:spLocks noGrp="1"/>
          </p:cNvSpPr>
          <p:nvPr>
            <p:ph type="title"/>
          </p:nvPr>
        </p:nvSpPr>
        <p:spPr/>
        <p:txBody>
          <a:bodyPr/>
          <a:lstStyle/>
          <a:p>
            <a:r>
              <a:rPr lang="en-AU" dirty="0" smtClean="0"/>
              <a:t>Contents of this Guide</a:t>
            </a:r>
            <a:endParaRPr lang="en-AU" dirty="0"/>
          </a:p>
        </p:txBody>
      </p:sp>
    </p:spTree>
    <p:extLst>
      <p:ext uri="{BB962C8B-B14F-4D97-AF65-F5344CB8AC3E}">
        <p14:creationId xmlns:p14="http://schemas.microsoft.com/office/powerpoint/2010/main" val="2323869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lnSpc>
                <a:spcPct val="100000"/>
              </a:lnSpc>
              <a:spcBef>
                <a:spcPts val="600"/>
              </a:spcBef>
              <a:spcAft>
                <a:spcPts val="600"/>
              </a:spcAft>
            </a:pPr>
            <a:r>
              <a:rPr lang="en-AU" b="0" dirty="0" smtClean="0">
                <a:latin typeface="Arial" panose="020B0604020202020204" pitchFamily="34" charset="0"/>
                <a:cs typeface="Arial" panose="020B0604020202020204" pitchFamily="34" charset="0"/>
              </a:rPr>
              <a:t>The </a:t>
            </a:r>
            <a:r>
              <a:rPr lang="en-AU" b="0" dirty="0">
                <a:latin typeface="Arial" panose="020B0604020202020204" pitchFamily="34" charset="0"/>
                <a:cs typeface="Arial" panose="020B0604020202020204" pitchFamily="34" charset="0"/>
              </a:rPr>
              <a:t>NSW Public Service Commission has </a:t>
            </a:r>
            <a:r>
              <a:rPr lang="en-AU" b="0" dirty="0" smtClean="0">
                <a:latin typeface="Arial" panose="020B0604020202020204" pitchFamily="34" charset="0"/>
                <a:cs typeface="Arial" panose="020B0604020202020204" pitchFamily="34" charset="0"/>
              </a:rPr>
              <a:t>an </a:t>
            </a:r>
            <a:r>
              <a:rPr lang="en-AU" b="0" dirty="0">
                <a:latin typeface="Arial" panose="020B0604020202020204" pitchFamily="34" charset="0"/>
                <a:cs typeface="Arial" panose="020B0604020202020204" pitchFamily="34" charset="0"/>
              </a:rPr>
              <a:t>accredited partner </a:t>
            </a:r>
            <a:r>
              <a:rPr lang="en-AU" b="0" dirty="0" smtClean="0">
                <a:latin typeface="Arial" panose="020B0604020202020204" pitchFamily="34" charset="0"/>
                <a:cs typeface="Arial" panose="020B0604020202020204" pitchFamily="34" charset="0"/>
              </a:rPr>
              <a:t>licence </a:t>
            </a:r>
            <a:r>
              <a:rPr lang="en-AU" b="0" dirty="0">
                <a:latin typeface="Arial" panose="020B0604020202020204" pitchFamily="34" charset="0"/>
                <a:cs typeface="Arial" panose="020B0604020202020204" pitchFamily="34" charset="0"/>
              </a:rPr>
              <a:t>to use the Skills Framework for the Information Age (SFIA) as the sector’s ICT </a:t>
            </a:r>
            <a:r>
              <a:rPr lang="en-AU" b="0" dirty="0" smtClean="0">
                <a:latin typeface="Arial" panose="020B0604020202020204" pitchFamily="34" charset="0"/>
                <a:cs typeface="Arial" panose="020B0604020202020204" pitchFamily="34" charset="0"/>
              </a:rPr>
              <a:t>occupation </a:t>
            </a:r>
            <a:r>
              <a:rPr lang="en-AU" b="0" dirty="0">
                <a:latin typeface="Arial" panose="020B0604020202020204" pitchFamily="34" charset="0"/>
                <a:cs typeface="Arial" panose="020B0604020202020204" pitchFamily="34" charset="0"/>
              </a:rPr>
              <a:t>s</a:t>
            </a:r>
            <a:r>
              <a:rPr lang="en-AU" b="0" dirty="0" smtClean="0">
                <a:latin typeface="Arial" panose="020B0604020202020204" pitchFamily="34" charset="0"/>
                <a:cs typeface="Arial" panose="020B0604020202020204" pitchFamily="34" charset="0"/>
              </a:rPr>
              <a:t>pecific </a:t>
            </a:r>
            <a:r>
              <a:rPr lang="en-AU" b="0" dirty="0">
                <a:latin typeface="Arial" panose="020B0604020202020204" pitchFamily="34" charset="0"/>
                <a:cs typeface="Arial" panose="020B0604020202020204" pitchFamily="34" charset="0"/>
              </a:rPr>
              <a:t>c</a:t>
            </a:r>
            <a:r>
              <a:rPr lang="en-AU" b="0" dirty="0" smtClean="0">
                <a:latin typeface="Arial" panose="020B0604020202020204" pitchFamily="34" charset="0"/>
                <a:cs typeface="Arial" panose="020B0604020202020204" pitchFamily="34" charset="0"/>
              </a:rPr>
              <a:t>apability </a:t>
            </a:r>
            <a:r>
              <a:rPr lang="en-AU" b="0" dirty="0">
                <a:latin typeface="Arial" panose="020B0604020202020204" pitchFamily="34" charset="0"/>
                <a:cs typeface="Arial" panose="020B0604020202020204" pitchFamily="34" charset="0"/>
              </a:rPr>
              <a:t>s</a:t>
            </a:r>
            <a:r>
              <a:rPr lang="en-AU" b="0" dirty="0" smtClean="0">
                <a:latin typeface="Arial" panose="020B0604020202020204" pitchFamily="34" charset="0"/>
                <a:cs typeface="Arial" panose="020B0604020202020204" pitchFamily="34" charset="0"/>
              </a:rPr>
              <a:t>et</a:t>
            </a:r>
            <a:r>
              <a:rPr lang="en-AU" b="0" dirty="0">
                <a:latin typeface="Arial" panose="020B0604020202020204" pitchFamily="34" charset="0"/>
                <a:cs typeface="Arial" panose="020B0604020202020204" pitchFamily="34" charset="0"/>
              </a:rPr>
              <a:t>.  </a:t>
            </a:r>
            <a:endParaRPr lang="en-AU" b="0" dirty="0" smtClean="0">
              <a:latin typeface="Arial" panose="020B0604020202020204" pitchFamily="34" charset="0"/>
              <a:cs typeface="Arial" panose="020B0604020202020204" pitchFamily="34" charset="0"/>
            </a:endParaRPr>
          </a:p>
          <a:p>
            <a:pPr>
              <a:lnSpc>
                <a:spcPct val="100000"/>
              </a:lnSpc>
              <a:spcBef>
                <a:spcPts val="600"/>
              </a:spcBef>
              <a:spcAft>
                <a:spcPts val="600"/>
              </a:spcAft>
            </a:pPr>
            <a:r>
              <a:rPr lang="en-AU" b="0" dirty="0" smtClean="0">
                <a:latin typeface="Arial" panose="020B0604020202020204" pitchFamily="34" charset="0"/>
                <a:cs typeface="Arial" panose="020B0604020202020204" pitchFamily="34" charset="0"/>
              </a:rPr>
              <a:t>The SFIA </a:t>
            </a:r>
            <a:r>
              <a:rPr lang="en-AU" b="0" dirty="0">
                <a:latin typeface="Arial" panose="020B0604020202020204" pitchFamily="34" charset="0"/>
                <a:cs typeface="Arial" panose="020B0604020202020204" pitchFamily="34" charset="0"/>
              </a:rPr>
              <a:t>is intended to be used in conjunction with the NSW Public Sector Capability Framework (“Capability Framework”) to support the full range of workforce management and development activities, including role design and description; recruitment; performance development, learning and development; and strategic workforce planning.</a:t>
            </a:r>
          </a:p>
          <a:p>
            <a:pPr marL="0" indent="0">
              <a:lnSpc>
                <a:spcPct val="100000"/>
              </a:lnSpc>
              <a:spcBef>
                <a:spcPts val="600"/>
              </a:spcBef>
              <a:spcAft>
                <a:spcPts val="600"/>
              </a:spcAft>
              <a:buNone/>
            </a:pPr>
            <a:endParaRPr lang="en-AU" sz="1600" dirty="0"/>
          </a:p>
          <a:p>
            <a:pPr>
              <a:lnSpc>
                <a:spcPct val="100000"/>
              </a:lnSpc>
              <a:spcBef>
                <a:spcPts val="600"/>
              </a:spcBef>
              <a:spcAft>
                <a:spcPts val="600"/>
              </a:spcAft>
            </a:pPr>
            <a:endParaRPr lang="en-AU" sz="1600" dirty="0"/>
          </a:p>
        </p:txBody>
      </p:sp>
      <p:sp>
        <p:nvSpPr>
          <p:cNvPr id="3" name="Title 2"/>
          <p:cNvSpPr>
            <a:spLocks noGrp="1"/>
          </p:cNvSpPr>
          <p:nvPr>
            <p:ph type="title"/>
          </p:nvPr>
        </p:nvSpPr>
        <p:spPr/>
        <p:txBody>
          <a:bodyPr/>
          <a:lstStyle/>
          <a:p>
            <a:r>
              <a:rPr lang="en-AU" dirty="0" smtClean="0"/>
              <a:t>Background</a:t>
            </a: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lnSpc>
                <a:spcPct val="100000"/>
              </a:lnSpc>
              <a:spcBef>
                <a:spcPts val="600"/>
              </a:spcBef>
              <a:spcAft>
                <a:spcPts val="600"/>
              </a:spcAft>
            </a:pPr>
            <a:r>
              <a:rPr lang="en-AU" b="0" dirty="0" smtClean="0">
                <a:latin typeface="Arial" panose="020B0604020202020204" pitchFamily="34" charset="0"/>
                <a:cs typeface="Arial" panose="020B0604020202020204" pitchFamily="34" charset="0"/>
              </a:rPr>
              <a:t>The </a:t>
            </a:r>
            <a:r>
              <a:rPr lang="en-AU" b="0" dirty="0">
                <a:latin typeface="Arial" panose="020B0604020202020204" pitchFamily="34" charset="0"/>
                <a:cs typeface="Arial" panose="020B0604020202020204" pitchFamily="34" charset="0"/>
              </a:rPr>
              <a:t>Capability Framework applies to all public sector roles, both executive and non-executive. Every role requires, at an appropriate level, all of the capabilities in the Capability Framework, including the Technology ‘Business Enabler’ and also the People Management capabilities for roles responsible for managing others. </a:t>
            </a:r>
          </a:p>
          <a:p>
            <a:endParaRPr lang="en-AU" dirty="0"/>
          </a:p>
        </p:txBody>
      </p:sp>
      <p:sp>
        <p:nvSpPr>
          <p:cNvPr id="3" name="Title 2"/>
          <p:cNvSpPr>
            <a:spLocks noGrp="1"/>
          </p:cNvSpPr>
          <p:nvPr>
            <p:ph type="title"/>
          </p:nvPr>
        </p:nvSpPr>
        <p:spPr/>
        <p:txBody>
          <a:bodyPr/>
          <a:lstStyle/>
          <a:p>
            <a:r>
              <a:rPr lang="en-AU" dirty="0" smtClean="0"/>
              <a:t>The Capability Framework</a:t>
            </a:r>
            <a:endParaRPr lang="en-AU" dirty="0"/>
          </a:p>
        </p:txBody>
      </p:sp>
    </p:spTree>
    <p:extLst>
      <p:ext uri="{BB962C8B-B14F-4D97-AF65-F5344CB8AC3E}">
        <p14:creationId xmlns:p14="http://schemas.microsoft.com/office/powerpoint/2010/main" val="901997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marL="0" indent="0">
              <a:lnSpc>
                <a:spcPct val="100000"/>
              </a:lnSpc>
              <a:spcBef>
                <a:spcPts val="600"/>
              </a:spcBef>
              <a:spcAft>
                <a:spcPts val="600"/>
              </a:spcAft>
              <a:buNone/>
            </a:pPr>
            <a:r>
              <a:rPr lang="en-AU" b="0" dirty="0" smtClean="0">
                <a:latin typeface="Arial" panose="020B0604020202020204" pitchFamily="34" charset="0"/>
                <a:cs typeface="Arial" panose="020B0604020202020204" pitchFamily="34" charset="0"/>
              </a:rPr>
              <a:t>The Capability Framework:</a:t>
            </a:r>
          </a:p>
          <a:p>
            <a:pPr lvl="1">
              <a:lnSpc>
                <a:spcPct val="100000"/>
              </a:lnSpc>
              <a:spcBef>
                <a:spcPts val="600"/>
              </a:spcBef>
              <a:spcAft>
                <a:spcPts val="600"/>
              </a:spcAft>
            </a:pPr>
            <a:r>
              <a:rPr lang="en-AU" sz="2400" dirty="0" smtClean="0">
                <a:latin typeface="Arial" panose="020B0604020202020204" pitchFamily="34" charset="0"/>
                <a:cs typeface="Arial" panose="020B0604020202020204" pitchFamily="34" charset="0"/>
              </a:rPr>
              <a:t>Describes the core knowledge, skills and abilities required of all NSW Public Sector employees, across all levels and occupations</a:t>
            </a:r>
          </a:p>
          <a:p>
            <a:pPr lvl="1">
              <a:lnSpc>
                <a:spcPct val="100000"/>
              </a:lnSpc>
              <a:spcBef>
                <a:spcPts val="600"/>
              </a:spcBef>
              <a:spcAft>
                <a:spcPts val="600"/>
              </a:spcAft>
            </a:pPr>
            <a:r>
              <a:rPr lang="en-AU" sz="2400" b="0" dirty="0" smtClean="0">
                <a:latin typeface="Arial" panose="020B0604020202020204" pitchFamily="34" charset="0"/>
                <a:cs typeface="Arial" panose="020B0604020202020204" pitchFamily="34" charset="0"/>
              </a:rPr>
              <a:t>Describes in Plain English, both executive and non-executive capabilities</a:t>
            </a:r>
          </a:p>
          <a:p>
            <a:pPr lvl="1">
              <a:lnSpc>
                <a:spcPct val="100000"/>
              </a:lnSpc>
              <a:spcBef>
                <a:spcPts val="600"/>
              </a:spcBef>
              <a:spcAft>
                <a:spcPts val="600"/>
              </a:spcAft>
            </a:pPr>
            <a:r>
              <a:rPr lang="en-AU" sz="2400" dirty="0" smtClean="0">
                <a:latin typeface="Arial" panose="020B0604020202020204" pitchFamily="34" charset="0"/>
                <a:cs typeface="Arial" panose="020B0604020202020204" pitchFamily="34" charset="0"/>
              </a:rPr>
              <a:t>Describes each capability across progressive levels </a:t>
            </a:r>
            <a:endParaRPr lang="en-AU" sz="2400" b="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lstStyle/>
          <a:p>
            <a:r>
              <a:rPr lang="en-AU" dirty="0" smtClean="0"/>
              <a:t>Overview of the Capability Framework</a:t>
            </a:r>
            <a:endParaRPr lang="en-AU" dirty="0"/>
          </a:p>
        </p:txBody>
      </p:sp>
    </p:spTree>
    <p:extLst>
      <p:ext uri="{BB962C8B-B14F-4D97-AF65-F5344CB8AC3E}">
        <p14:creationId xmlns:p14="http://schemas.microsoft.com/office/powerpoint/2010/main" val="2388915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marL="0" indent="0">
              <a:lnSpc>
                <a:spcPct val="100000"/>
              </a:lnSpc>
              <a:spcBef>
                <a:spcPts val="600"/>
              </a:spcBef>
              <a:spcAft>
                <a:spcPts val="600"/>
              </a:spcAft>
              <a:buNone/>
            </a:pPr>
            <a:r>
              <a:rPr lang="en-AU" b="0" dirty="0" smtClean="0">
                <a:latin typeface="Arial" panose="020B0604020202020204" pitchFamily="34" charset="0"/>
                <a:cs typeface="Arial" panose="020B0604020202020204" pitchFamily="34" charset="0"/>
              </a:rPr>
              <a:t>The Capability Framework:</a:t>
            </a:r>
          </a:p>
          <a:p>
            <a:pPr lvl="1">
              <a:lnSpc>
                <a:spcPct val="100000"/>
              </a:lnSpc>
              <a:spcBef>
                <a:spcPts val="600"/>
              </a:spcBef>
              <a:spcAft>
                <a:spcPts val="600"/>
              </a:spcAft>
            </a:pPr>
            <a:r>
              <a:rPr lang="en-AU" sz="2400" b="0" dirty="0" smtClean="0">
                <a:latin typeface="Arial" panose="020B0604020202020204" pitchFamily="34" charset="0"/>
                <a:cs typeface="Arial" panose="020B0604020202020204" pitchFamily="34" charset="0"/>
              </a:rPr>
              <a:t>Reflects the Government Sector Core values</a:t>
            </a:r>
          </a:p>
          <a:p>
            <a:pPr lvl="1">
              <a:lnSpc>
                <a:spcPct val="100000"/>
              </a:lnSpc>
              <a:spcBef>
                <a:spcPts val="600"/>
              </a:spcBef>
              <a:spcAft>
                <a:spcPts val="600"/>
              </a:spcAft>
            </a:pPr>
            <a:r>
              <a:rPr lang="en-AU" sz="2400" b="0" dirty="0" smtClean="0">
                <a:latin typeface="Arial" panose="020B0604020202020204" pitchFamily="34" charset="0"/>
                <a:cs typeface="Arial" panose="020B0604020202020204" pitchFamily="34" charset="0"/>
              </a:rPr>
              <a:t>Allows for complementary occupation or profession specific capability sets to be used in conjunction with the Capability Framework</a:t>
            </a:r>
          </a:p>
          <a:p>
            <a:pPr lvl="1">
              <a:lnSpc>
                <a:spcPct val="100000"/>
              </a:lnSpc>
              <a:spcBef>
                <a:spcPts val="600"/>
              </a:spcBef>
              <a:spcAft>
                <a:spcPts val="600"/>
              </a:spcAft>
            </a:pPr>
            <a:r>
              <a:rPr lang="en-AU" sz="2400" b="0" dirty="0" smtClean="0">
                <a:latin typeface="Arial" panose="020B0604020202020204" pitchFamily="34" charset="0"/>
                <a:cs typeface="Arial" panose="020B0604020202020204" pitchFamily="34" charset="0"/>
              </a:rPr>
              <a:t>Does not link capability levels to job classification or grade</a:t>
            </a:r>
          </a:p>
          <a:p>
            <a:pPr marL="0" indent="0">
              <a:lnSpc>
                <a:spcPct val="100000"/>
              </a:lnSpc>
              <a:spcBef>
                <a:spcPts val="600"/>
              </a:spcBef>
              <a:spcAft>
                <a:spcPts val="600"/>
              </a:spcAft>
              <a:buNone/>
            </a:pPr>
            <a:endParaRPr lang="en-AU" b="0" dirty="0" smtClean="0">
              <a:latin typeface="Arial" panose="020B0604020202020204" pitchFamily="34" charset="0"/>
              <a:cs typeface="Arial" panose="020B0604020202020204" pitchFamily="34" charset="0"/>
            </a:endParaRPr>
          </a:p>
          <a:p>
            <a:pPr marL="0" indent="0">
              <a:lnSpc>
                <a:spcPct val="100000"/>
              </a:lnSpc>
              <a:spcBef>
                <a:spcPts val="600"/>
              </a:spcBef>
              <a:spcAft>
                <a:spcPts val="600"/>
              </a:spcAft>
              <a:buNone/>
            </a:pPr>
            <a:endParaRPr lang="en-AU" b="0" dirty="0" smtClean="0">
              <a:latin typeface="Arial" panose="020B0604020202020204" pitchFamily="34" charset="0"/>
              <a:cs typeface="Arial" panose="020B0604020202020204" pitchFamily="34" charset="0"/>
            </a:endParaRPr>
          </a:p>
          <a:p>
            <a:pPr marL="0" indent="0">
              <a:buNone/>
            </a:pPr>
            <a:endParaRPr lang="en-AU" sz="2000" b="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lstStyle/>
          <a:p>
            <a:r>
              <a:rPr lang="en-AU" dirty="0" smtClean="0"/>
              <a:t>Overview of the Capability Framework</a:t>
            </a:r>
            <a:endParaRPr lang="en-AU" dirty="0"/>
          </a:p>
        </p:txBody>
      </p:sp>
    </p:spTree>
    <p:extLst>
      <p:ext uri="{BB962C8B-B14F-4D97-AF65-F5344CB8AC3E}">
        <p14:creationId xmlns:p14="http://schemas.microsoft.com/office/powerpoint/2010/main" val="3268927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Capability Groups</a:t>
            </a:r>
            <a:endParaRPr lang="en-AU" dirty="0"/>
          </a:p>
        </p:txBody>
      </p:sp>
      <p:pic>
        <p:nvPicPr>
          <p:cNvPr id="4"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172" y="2268463"/>
            <a:ext cx="9144000" cy="1152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6847" y="3950651"/>
            <a:ext cx="2849664" cy="1727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057652" y="3891598"/>
            <a:ext cx="4680520" cy="584775"/>
          </a:xfrm>
          <a:prstGeom prst="rect">
            <a:avLst/>
          </a:prstGeom>
          <a:noFill/>
          <a:ln w="15875">
            <a:solidFill>
              <a:srgbClr val="0070C0"/>
            </a:solidFill>
          </a:ln>
        </p:spPr>
        <p:txBody>
          <a:bodyPr wrap="square" rtlCol="0">
            <a:spAutoFit/>
          </a:bodyPr>
          <a:lstStyle/>
          <a:p>
            <a:pPr lvl="0" algn="ctr"/>
            <a:r>
              <a:rPr lang="en-GB" sz="1600" dirty="0">
                <a:latin typeface="Arial" panose="020B0604020202020204" pitchFamily="34" charset="0"/>
                <a:cs typeface="Arial" panose="020B0604020202020204" pitchFamily="34" charset="0"/>
              </a:rPr>
              <a:t>Four additional capabilities </a:t>
            </a:r>
            <a:r>
              <a:rPr lang="en-GB" sz="1600" dirty="0" smtClean="0">
                <a:latin typeface="Arial" panose="020B0604020202020204" pitchFamily="34" charset="0"/>
                <a:cs typeface="Arial" panose="020B0604020202020204" pitchFamily="34" charset="0"/>
              </a:rPr>
              <a:t>for </a:t>
            </a:r>
            <a:r>
              <a:rPr lang="en-GB" sz="1600" dirty="0">
                <a:latin typeface="Arial" panose="020B0604020202020204" pitchFamily="34" charset="0"/>
                <a:cs typeface="Arial" panose="020B0604020202020204" pitchFamily="34" charset="0"/>
              </a:rPr>
              <a:t>those roles </a:t>
            </a:r>
            <a:endParaRPr lang="en-GB" sz="1600" dirty="0" smtClean="0">
              <a:latin typeface="Arial" panose="020B0604020202020204" pitchFamily="34" charset="0"/>
              <a:cs typeface="Arial" panose="020B0604020202020204" pitchFamily="34" charset="0"/>
            </a:endParaRPr>
          </a:p>
          <a:p>
            <a:pPr lvl="0" algn="ctr"/>
            <a:r>
              <a:rPr lang="en-GB" sz="1600" dirty="0" smtClean="0">
                <a:latin typeface="Arial" panose="020B0604020202020204" pitchFamily="34" charset="0"/>
                <a:cs typeface="Arial" panose="020B0604020202020204" pitchFamily="34" charset="0"/>
              </a:rPr>
              <a:t>responsible </a:t>
            </a:r>
            <a:r>
              <a:rPr lang="en-GB" sz="1600" dirty="0">
                <a:latin typeface="Arial" panose="020B0604020202020204" pitchFamily="34" charset="0"/>
                <a:cs typeface="Arial" panose="020B0604020202020204" pitchFamily="34" charset="0"/>
              </a:rPr>
              <a:t>for managing </a:t>
            </a:r>
            <a:r>
              <a:rPr lang="en-GB" sz="1600" dirty="0" smtClean="0">
                <a:latin typeface="Arial" panose="020B0604020202020204" pitchFamily="34" charset="0"/>
                <a:cs typeface="Arial" panose="020B0604020202020204" pitchFamily="34" charset="0"/>
              </a:rPr>
              <a:t>others</a:t>
            </a:r>
            <a:endParaRPr lang="en-AU" sz="1600" dirty="0">
              <a:latin typeface="Arial" panose="020B0604020202020204" pitchFamily="34" charset="0"/>
              <a:cs typeface="Arial" panose="020B0604020202020204" pitchFamily="34" charset="0"/>
            </a:endParaRPr>
          </a:p>
        </p:txBody>
      </p:sp>
      <p:sp>
        <p:nvSpPr>
          <p:cNvPr id="7" name="TextBox 6"/>
          <p:cNvSpPr txBox="1"/>
          <p:nvPr/>
        </p:nvSpPr>
        <p:spPr>
          <a:xfrm>
            <a:off x="1242244" y="1558802"/>
            <a:ext cx="5904656" cy="338554"/>
          </a:xfrm>
          <a:prstGeom prst="rect">
            <a:avLst/>
          </a:prstGeom>
          <a:noFill/>
          <a:ln w="19050" cmpd="sng">
            <a:solidFill>
              <a:srgbClr val="0070C0"/>
            </a:solidFill>
          </a:ln>
        </p:spPr>
        <p:txBody>
          <a:bodyPr wrap="square" rtlCol="0">
            <a:spAutoFit/>
          </a:bodyPr>
          <a:lstStyle/>
          <a:p>
            <a:pPr algn="ctr"/>
            <a:r>
              <a:rPr lang="en-GB" sz="1600" dirty="0">
                <a:latin typeface="Arial" panose="020B0604020202020204" pitchFamily="34" charset="0"/>
                <a:cs typeface="Arial" panose="020B0604020202020204" pitchFamily="34" charset="0"/>
              </a:rPr>
              <a:t>16 core capabilities across four groups</a:t>
            </a:r>
            <a:endParaRPr lang="en-AU" sz="1600" dirty="0">
              <a:latin typeface="Arial" panose="020B0604020202020204" pitchFamily="34" charset="0"/>
              <a:cs typeface="Arial" panose="020B0604020202020204" pitchFamily="34" charset="0"/>
            </a:endParaRPr>
          </a:p>
        </p:txBody>
      </p:sp>
      <p:cxnSp>
        <p:nvCxnSpPr>
          <p:cNvPr id="9" name="Straight Connector 8"/>
          <p:cNvCxnSpPr/>
          <p:nvPr/>
        </p:nvCxnSpPr>
        <p:spPr>
          <a:xfrm>
            <a:off x="1242244" y="1897356"/>
            <a:ext cx="0" cy="371107"/>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186460" y="1889712"/>
            <a:ext cx="0" cy="371107"/>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166172" y="1902999"/>
            <a:ext cx="0" cy="371107"/>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146900" y="1889712"/>
            <a:ext cx="0" cy="371107"/>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9163124" y="3420607"/>
            <a:ext cx="0" cy="470991"/>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333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70636" y="540271"/>
            <a:ext cx="5328000" cy="284400"/>
          </a:xfrm>
        </p:spPr>
        <p:txBody>
          <a:bodyPr/>
          <a:lstStyle/>
          <a:p>
            <a:r>
              <a:rPr lang="en-AU" dirty="0" smtClean="0"/>
              <a:t>Capabilities and occupation/profession specific capabilities </a:t>
            </a:r>
            <a:endParaRPr lang="en-AU" dirty="0"/>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201" t="34292" r="74359" b="36240"/>
          <a:stretch/>
        </p:blipFill>
        <p:spPr bwMode="auto">
          <a:xfrm>
            <a:off x="143072" y="1548383"/>
            <a:ext cx="1389413" cy="1389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6373" t="33537" r="51821" b="36618"/>
          <a:stretch/>
        </p:blipFill>
        <p:spPr bwMode="auto">
          <a:xfrm>
            <a:off x="1533906" y="1530571"/>
            <a:ext cx="1413164" cy="140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546" t="34041" r="29648" b="36428"/>
          <a:stretch/>
        </p:blipFill>
        <p:spPr bwMode="auto">
          <a:xfrm>
            <a:off x="2911978" y="1548383"/>
            <a:ext cx="1428231" cy="1407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385" t="65271" r="74359" b="5513"/>
          <a:stretch/>
        </p:blipFill>
        <p:spPr bwMode="auto">
          <a:xfrm>
            <a:off x="4359011" y="1528893"/>
            <a:ext cx="1408905" cy="1408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6740" t="65019" r="52004" b="5513"/>
          <a:stretch/>
        </p:blipFill>
        <p:spPr bwMode="auto">
          <a:xfrm>
            <a:off x="5767916" y="1517017"/>
            <a:ext cx="1408636" cy="1420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72831" y="1764407"/>
            <a:ext cx="1607328" cy="10768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0" name="Table 9"/>
          <p:cNvGraphicFramePr>
            <a:graphicFrameLocks noGrp="1"/>
          </p:cNvGraphicFramePr>
          <p:nvPr>
            <p:extLst>
              <p:ext uri="{D42A27DB-BD31-4B8C-83A1-F6EECF244321}">
                <p14:modId xmlns:p14="http://schemas.microsoft.com/office/powerpoint/2010/main" val="1215145537"/>
              </p:ext>
            </p:extLst>
          </p:nvPr>
        </p:nvGraphicFramePr>
        <p:xfrm>
          <a:off x="74609" y="2937796"/>
          <a:ext cx="8712967" cy="3024336"/>
        </p:xfrm>
        <a:graphic>
          <a:graphicData uri="http://schemas.openxmlformats.org/drawingml/2006/table">
            <a:tbl>
              <a:tblPr firstRow="1" bandRow="1">
                <a:tableStyleId>{2D5ABB26-0587-4C30-8999-92F81FD0307C}</a:tableStyleId>
              </a:tblPr>
              <a:tblGrid>
                <a:gridCol w="1440159"/>
                <a:gridCol w="1440160"/>
                <a:gridCol w="1368152"/>
                <a:gridCol w="1368152"/>
                <a:gridCol w="1584176"/>
                <a:gridCol w="1512168"/>
              </a:tblGrid>
              <a:tr h="756084">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Display</a:t>
                      </a:r>
                      <a:r>
                        <a:rPr lang="en-AU" sz="1400" baseline="0" dirty="0" smtClean="0">
                          <a:latin typeface="Arial" panose="020B0604020202020204" pitchFamily="34" charset="0"/>
                          <a:cs typeface="Arial" panose="020B0604020202020204" pitchFamily="34" charset="0"/>
                        </a:rPr>
                        <a:t> Resilience and Courage</a:t>
                      </a:r>
                      <a:endParaRPr lang="en-AU" sz="1400" dirty="0">
                        <a:latin typeface="Arial" panose="020B0604020202020204" pitchFamily="34" charset="0"/>
                        <a:cs typeface="Arial" panose="020B0604020202020204" pitchFamily="34" charset="0"/>
                      </a:endParaRPr>
                    </a:p>
                  </a:txBody>
                  <a:tcPr>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Communicate</a:t>
                      </a:r>
                      <a:r>
                        <a:rPr lang="en-AU" sz="1400" baseline="0" dirty="0" smtClean="0">
                          <a:latin typeface="Arial" panose="020B0604020202020204" pitchFamily="34" charset="0"/>
                          <a:cs typeface="Arial" panose="020B0604020202020204" pitchFamily="34" charset="0"/>
                        </a:rPr>
                        <a:t> Effectively</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Deliver Results</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Finance</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Manage and Develop People</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indent="0" algn="l">
                        <a:buFont typeface="Arial" pitchFamily="34" charset="0"/>
                        <a:buNone/>
                      </a:pPr>
                      <a:endParaRPr lang="en-AU" sz="1400" dirty="0"/>
                    </a:p>
                  </a:txBody>
                  <a:tcPr>
                    <a:lnL w="12700" cap="flat" cmpd="sng" algn="ctr">
                      <a:solidFill>
                        <a:schemeClr val="bg1">
                          <a:lumMod val="75000"/>
                        </a:schemeClr>
                      </a:solidFill>
                      <a:prstDash val="solid"/>
                      <a:round/>
                      <a:headEnd type="none" w="med" len="med"/>
                      <a:tailEnd type="none" w="med" len="med"/>
                    </a:lnL>
                  </a:tcPr>
                </a:tc>
              </a:tr>
              <a:tr h="756084">
                <a:tc>
                  <a:txBody>
                    <a:bodyPr/>
                    <a:lstStyle/>
                    <a:p>
                      <a:pPr marL="85725" indent="-85725" algn="l">
                        <a:buFont typeface="Arial" pitchFamily="34" charset="0"/>
                        <a:buChar char="•"/>
                      </a:pPr>
                      <a:r>
                        <a:rPr lang="en-AU" sz="1400" kern="1200" dirty="0" smtClean="0">
                          <a:solidFill>
                            <a:schemeClr val="tx1"/>
                          </a:solidFill>
                          <a:latin typeface="Arial" panose="020B0604020202020204" pitchFamily="34" charset="0"/>
                          <a:ea typeface="+mn-ea"/>
                          <a:cs typeface="Arial" panose="020B0604020202020204" pitchFamily="34" charset="0"/>
                        </a:rPr>
                        <a:t>Act with Integrity</a:t>
                      </a:r>
                      <a:endParaRPr lang="en-AU" sz="1400" kern="1200" dirty="0">
                        <a:solidFill>
                          <a:schemeClr val="tx1"/>
                        </a:solidFill>
                        <a:latin typeface="Arial" panose="020B0604020202020204" pitchFamily="34" charset="0"/>
                        <a:ea typeface="+mn-ea"/>
                        <a:cs typeface="Arial" panose="020B0604020202020204" pitchFamily="34" charset="0"/>
                      </a:endParaRPr>
                    </a:p>
                  </a:txBody>
                  <a:tcPr>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Commit to Customer Service</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Plan and Prioritise</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Technology</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Inspire Direction and Purpose</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285750" indent="-285750" algn="l">
                        <a:buFont typeface="Arial" pitchFamily="34" charset="0"/>
                        <a:buChar char="•"/>
                      </a:pPr>
                      <a:endParaRPr lang="en-AU" sz="1400" dirty="0" smtClean="0"/>
                    </a:p>
                  </a:txBody>
                  <a:tcPr>
                    <a:lnL w="12700" cap="flat" cmpd="sng" algn="ctr">
                      <a:solidFill>
                        <a:schemeClr val="bg1">
                          <a:lumMod val="75000"/>
                        </a:schemeClr>
                      </a:solidFill>
                      <a:prstDash val="solid"/>
                      <a:round/>
                      <a:headEnd type="none" w="med" len="med"/>
                      <a:tailEnd type="none" w="med" len="med"/>
                    </a:lnL>
                  </a:tcPr>
                </a:tc>
              </a:tr>
              <a:tr h="756084">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Manage</a:t>
                      </a:r>
                      <a:r>
                        <a:rPr lang="en-AU" sz="1400" baseline="0" dirty="0" smtClean="0">
                          <a:latin typeface="Arial" panose="020B0604020202020204" pitchFamily="34" charset="0"/>
                          <a:cs typeface="Arial" panose="020B0604020202020204" pitchFamily="34" charset="0"/>
                        </a:rPr>
                        <a:t> Self</a:t>
                      </a:r>
                      <a:endParaRPr lang="en-AU" sz="1400" dirty="0">
                        <a:latin typeface="Arial" panose="020B0604020202020204" pitchFamily="34" charset="0"/>
                        <a:cs typeface="Arial" panose="020B0604020202020204" pitchFamily="34" charset="0"/>
                      </a:endParaRPr>
                    </a:p>
                  </a:txBody>
                  <a:tcPr>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Work Collaboratively</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Think and Solve Problems</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Procurement and Contract</a:t>
                      </a:r>
                      <a:r>
                        <a:rPr lang="en-AU" sz="1400" baseline="0" dirty="0" smtClean="0">
                          <a:latin typeface="Arial" panose="020B0604020202020204" pitchFamily="34" charset="0"/>
                          <a:cs typeface="Arial" panose="020B0604020202020204" pitchFamily="34" charset="0"/>
                        </a:rPr>
                        <a:t> Management</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Optimise Business Outcomes</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indent="0" algn="l">
                        <a:buFont typeface="Arial" pitchFamily="34" charset="0"/>
                        <a:buNone/>
                      </a:pPr>
                      <a:endParaRPr lang="en-AU" sz="1400" dirty="0"/>
                    </a:p>
                  </a:txBody>
                  <a:tcPr>
                    <a:lnL w="12700" cap="flat" cmpd="sng" algn="ctr">
                      <a:solidFill>
                        <a:schemeClr val="bg1">
                          <a:lumMod val="75000"/>
                        </a:schemeClr>
                      </a:solidFill>
                      <a:prstDash val="solid"/>
                      <a:round/>
                      <a:headEnd type="none" w="med" len="med"/>
                      <a:tailEnd type="none" w="med" len="med"/>
                    </a:lnL>
                  </a:tcPr>
                </a:tc>
              </a:tr>
              <a:tr h="756084">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Value Diversity</a:t>
                      </a:r>
                      <a:endParaRPr lang="en-AU" sz="1400" dirty="0">
                        <a:latin typeface="Arial" panose="020B0604020202020204" pitchFamily="34" charset="0"/>
                        <a:cs typeface="Arial" panose="020B0604020202020204" pitchFamily="34" charset="0"/>
                      </a:endParaRPr>
                    </a:p>
                  </a:txBody>
                  <a:tcPr>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Influence and Negotiate</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Demonstrate Accountability</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Project Management</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85725" indent="-85725" algn="l">
                        <a:buFont typeface="Arial" pitchFamily="34" charset="0"/>
                        <a:buChar char="•"/>
                      </a:pPr>
                      <a:r>
                        <a:rPr lang="en-AU" sz="1400" dirty="0" smtClean="0">
                          <a:latin typeface="Arial" panose="020B0604020202020204" pitchFamily="34" charset="0"/>
                          <a:cs typeface="Arial" panose="020B0604020202020204" pitchFamily="34" charset="0"/>
                        </a:rPr>
                        <a:t>Manage Reform</a:t>
                      </a:r>
                      <a:r>
                        <a:rPr lang="en-AU" sz="1400" baseline="0" dirty="0" smtClean="0">
                          <a:latin typeface="Arial" panose="020B0604020202020204" pitchFamily="34" charset="0"/>
                          <a:cs typeface="Arial" panose="020B0604020202020204" pitchFamily="34" charset="0"/>
                        </a:rPr>
                        <a:t> and Change</a:t>
                      </a:r>
                      <a:endParaRPr lang="en-AU" sz="1400" dirty="0">
                        <a:latin typeface="Arial" panose="020B0604020202020204" pitchFamily="34" charset="0"/>
                        <a:cs typeface="Arial" panose="020B06040202020202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285750" indent="-285750" algn="l">
                        <a:buFont typeface="Arial" pitchFamily="34" charset="0"/>
                        <a:buChar char="•"/>
                      </a:pPr>
                      <a:endParaRPr lang="en-AU" sz="1400" dirty="0"/>
                    </a:p>
                  </a:txBody>
                  <a:tcPr>
                    <a:lnL w="12700" cap="flat" cmpd="sng" algn="ctr">
                      <a:solidFill>
                        <a:schemeClr val="bg1">
                          <a:lumMod val="75000"/>
                        </a:schemeClr>
                      </a:solidFill>
                      <a:prstDash val="solid"/>
                      <a:round/>
                      <a:headEnd type="none" w="med" len="med"/>
                      <a:tailEnd type="none" w="med" len="med"/>
                    </a:lnL>
                  </a:tcPr>
                </a:tc>
              </a:tr>
            </a:tbl>
          </a:graphicData>
        </a:graphic>
      </p:graphicFrame>
      <p:pic>
        <p:nvPicPr>
          <p:cNvPr id="11"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0000" t="64264" r="29649" b="6269"/>
          <a:stretch/>
        </p:blipFill>
        <p:spPr bwMode="auto">
          <a:xfrm>
            <a:off x="7318073" y="2685970"/>
            <a:ext cx="1318916" cy="1389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8809180" y="2937796"/>
            <a:ext cx="1679109" cy="2893100"/>
          </a:xfrm>
          <a:prstGeom prst="rect">
            <a:avLst/>
          </a:prstGeom>
          <a:noFill/>
        </p:spPr>
        <p:txBody>
          <a:bodyPr wrap="square" rtlCol="0">
            <a:spAutoFit/>
          </a:bodyPr>
          <a:lstStyle/>
          <a:p>
            <a:pPr marL="342900" indent="-342900">
              <a:buFont typeface="Arial" panose="020B0604020202020204" pitchFamily="34" charset="0"/>
              <a:buChar char="•"/>
            </a:pPr>
            <a:r>
              <a:rPr lang="en-AU" sz="1400" dirty="0" smtClean="0">
                <a:latin typeface="Arial" panose="020B0604020202020204" pitchFamily="34" charset="0"/>
                <a:cs typeface="Arial" panose="020B0604020202020204" pitchFamily="34" charset="0"/>
              </a:rPr>
              <a:t>ICT occupation </a:t>
            </a:r>
            <a:r>
              <a:rPr lang="en-AU" sz="1400" dirty="0">
                <a:latin typeface="Arial" panose="020B0604020202020204" pitchFamily="34" charset="0"/>
                <a:cs typeface="Arial" panose="020B0604020202020204" pitchFamily="34" charset="0"/>
              </a:rPr>
              <a:t>s</a:t>
            </a:r>
            <a:r>
              <a:rPr lang="en-AU" sz="1400" dirty="0" smtClean="0">
                <a:latin typeface="Arial" panose="020B0604020202020204" pitchFamily="34" charset="0"/>
                <a:cs typeface="Arial" panose="020B0604020202020204" pitchFamily="34" charset="0"/>
              </a:rPr>
              <a:t>pecific </a:t>
            </a:r>
            <a:r>
              <a:rPr lang="en-AU" sz="1400" dirty="0">
                <a:latin typeface="Arial" panose="020B0604020202020204" pitchFamily="34" charset="0"/>
                <a:cs typeface="Arial" panose="020B0604020202020204" pitchFamily="34" charset="0"/>
              </a:rPr>
              <a:t>c</a:t>
            </a:r>
            <a:r>
              <a:rPr lang="en-AU" sz="1400" dirty="0" smtClean="0">
                <a:latin typeface="Arial" panose="020B0604020202020204" pitchFamily="34" charset="0"/>
                <a:cs typeface="Arial" panose="020B0604020202020204" pitchFamily="34" charset="0"/>
              </a:rPr>
              <a:t>apability </a:t>
            </a:r>
            <a:r>
              <a:rPr lang="en-AU" sz="1400" dirty="0">
                <a:latin typeface="Arial" panose="020B0604020202020204" pitchFamily="34" charset="0"/>
                <a:cs typeface="Arial" panose="020B0604020202020204" pitchFamily="34" charset="0"/>
              </a:rPr>
              <a:t>s</a:t>
            </a:r>
            <a:r>
              <a:rPr lang="en-AU" sz="1400" dirty="0" smtClean="0">
                <a:latin typeface="Arial" panose="020B0604020202020204" pitchFamily="34" charset="0"/>
                <a:cs typeface="Arial" panose="020B0604020202020204" pitchFamily="34" charset="0"/>
              </a:rPr>
              <a:t>et (SFIA)</a:t>
            </a:r>
          </a:p>
          <a:p>
            <a:pPr marL="342900" indent="-342900">
              <a:buFont typeface="Arial" panose="020B0604020202020204" pitchFamily="34" charset="0"/>
              <a:buChar char="•"/>
            </a:pPr>
            <a:endParaRPr lang="en-AU" sz="1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AU" sz="1400" dirty="0" smtClean="0">
                <a:latin typeface="Arial" panose="020B0604020202020204" pitchFamily="34" charset="0"/>
                <a:cs typeface="Arial" panose="020B0604020202020204" pitchFamily="34" charset="0"/>
              </a:rPr>
              <a:t>Finance Professionals Capability Set</a:t>
            </a:r>
          </a:p>
          <a:p>
            <a:endParaRPr lang="en-AU" sz="14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AU" sz="1400" dirty="0" smtClean="0">
                <a:latin typeface="Arial" panose="020B0604020202020204" pitchFamily="34" charset="0"/>
                <a:cs typeface="Arial" panose="020B0604020202020204" pitchFamily="34" charset="0"/>
              </a:rPr>
              <a:t>Procurement Professionals Capability Set</a:t>
            </a:r>
            <a:endParaRPr lang="en-AU"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7913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70636" y="540271"/>
            <a:ext cx="5328000" cy="284400"/>
          </a:xfrm>
        </p:spPr>
        <p:txBody>
          <a:bodyPr/>
          <a:lstStyle/>
          <a:p>
            <a:r>
              <a:rPr lang="en-AU" dirty="0" smtClean="0"/>
              <a:t>Background on the Skills Framework for the Information Age (SFIA)</a:t>
            </a:r>
            <a:endParaRPr lang="en-AU" dirty="0"/>
          </a:p>
        </p:txBody>
      </p:sp>
      <p:pic>
        <p:nvPicPr>
          <p:cNvPr id="1026" name="Picture 2" descr="H:\Documents\Downloads\sfiaPartnerLogoOutline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76375"/>
            <a:ext cx="2525663" cy="136815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322364" y="1764407"/>
            <a:ext cx="7920880" cy="3247043"/>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AU" dirty="0" smtClean="0">
                <a:latin typeface="Arial" panose="020B0604020202020204" pitchFamily="34" charset="0"/>
                <a:cs typeface="Arial" panose="020B0604020202020204" pitchFamily="34" charset="0"/>
              </a:rPr>
              <a:t>The Skills Framework for the Information Age (SFIA) is a globally recognised framework used in over 100 countries</a:t>
            </a:r>
          </a:p>
          <a:p>
            <a:pPr marL="342900" indent="-342900">
              <a:spcBef>
                <a:spcPts val="600"/>
              </a:spcBef>
              <a:spcAft>
                <a:spcPts val="600"/>
              </a:spcAft>
              <a:buFont typeface="Arial" panose="020B0604020202020204" pitchFamily="34" charset="0"/>
              <a:buChar char="•"/>
            </a:pPr>
            <a:r>
              <a:rPr lang="en-AU" dirty="0" smtClean="0">
                <a:latin typeface="Arial" panose="020B0604020202020204" pitchFamily="34" charset="0"/>
                <a:cs typeface="Arial" panose="020B0604020202020204" pitchFamily="34" charset="0"/>
              </a:rPr>
              <a:t>The ICT Leadership Group endorsed SFIA as fit for use in the NSW Public Sector in 2012</a:t>
            </a:r>
          </a:p>
          <a:p>
            <a:pPr marL="342900" indent="-342900">
              <a:buFont typeface="Arial" panose="020B0604020202020204" pitchFamily="34" charset="0"/>
              <a:buChar char="•"/>
            </a:pPr>
            <a:r>
              <a:rPr lang="en-AU" dirty="0" smtClean="0">
                <a:latin typeface="Arial" panose="020B0604020202020204" pitchFamily="34" charset="0"/>
                <a:cs typeface="Arial" panose="020B0604020202020204" pitchFamily="34" charset="0"/>
              </a:rPr>
              <a:t>The Capability Framework and the SFIA has been progressively implemented by a number of agencies via the suite of ICT Sector Role Descriptions</a:t>
            </a:r>
          </a:p>
          <a:p>
            <a:pPr marL="342900" indent="-342900">
              <a:buFont typeface="Arial" panose="020B0604020202020204" pitchFamily="34" charset="0"/>
              <a:buChar char="•"/>
            </a:pPr>
            <a:endParaRPr lang="en-AU" dirty="0" smtClean="0">
              <a:latin typeface="Arial" panose="020B0604020202020204" pitchFamily="34" charset="0"/>
              <a:cs typeface="Arial" panose="020B0604020202020204" pitchFamily="34" charset="0"/>
            </a:endParaRPr>
          </a:p>
          <a:p>
            <a:endParaRPr lang="en-AU" dirty="0"/>
          </a:p>
          <a:p>
            <a:endParaRPr lang="en-AU" dirty="0"/>
          </a:p>
        </p:txBody>
      </p:sp>
    </p:spTree>
    <p:extLst>
      <p:ext uri="{BB962C8B-B14F-4D97-AF65-F5344CB8AC3E}">
        <p14:creationId xmlns:p14="http://schemas.microsoft.com/office/powerpoint/2010/main" val="18409576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1449</TotalTime>
  <Words>1005</Words>
  <Application>Microsoft Office PowerPoint</Application>
  <PresentationFormat>Custom</PresentationFormat>
  <Paragraphs>104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Custom Design</vt:lpstr>
      <vt:lpstr>PowerPoint Presentation</vt:lpstr>
      <vt:lpstr>Contents of this Guide</vt:lpstr>
      <vt:lpstr>Background</vt:lpstr>
      <vt:lpstr>The Capability Framework</vt:lpstr>
      <vt:lpstr>Overview of the Capability Framework</vt:lpstr>
      <vt:lpstr>Overview of the Capability Framework</vt:lpstr>
      <vt:lpstr>Capability Groups</vt:lpstr>
      <vt:lpstr>Capabilities and occupation/profession specific capabilities </vt:lpstr>
      <vt:lpstr>Background on the Skills Framework for the Information Age (SFIA)</vt:lpstr>
      <vt:lpstr>The SFIA at a glance </vt:lpstr>
      <vt:lpstr>SFIA levels </vt:lpstr>
      <vt:lpstr>How the Capability Framework and SFIA work together</vt:lpstr>
      <vt:lpstr>Applying SFIA in role descriptions</vt:lpstr>
      <vt:lpstr>Accessing SFIA</vt:lpstr>
      <vt:lpstr>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Rochelle</dc:creator>
  <cp:lastModifiedBy>Leona Lobo</cp:lastModifiedBy>
  <cp:revision>70</cp:revision>
  <cp:lastPrinted>2016-04-13T00:00:16Z</cp:lastPrinted>
  <dcterms:created xsi:type="dcterms:W3CDTF">2012-06-12T01:45:31Z</dcterms:created>
  <dcterms:modified xsi:type="dcterms:W3CDTF">2016-04-13T00:28:02Z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A3155894</vt:lpwstr>
  </property>
  <property fmtid="{D5CDD505-2E9C-101B-9397-08002B2CF9AE}" pid="4" name="Objective-Title">
    <vt:lpwstr>ICT Capability Framework Information Package</vt:lpwstr>
  </property>
  <property fmtid="{D5CDD505-2E9C-101B-9397-08002B2CF9AE}" pid="5" name="Objective-Comment">
    <vt:lpwstr/>
  </property>
  <property fmtid="{D5CDD505-2E9C-101B-9397-08002B2CF9AE}" pid="6" name="Objective-CreationStamp">
    <vt:filetime>2015-11-18T06:14:29Z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2016-04-13T00:30:34Z</vt:filetime>
  </property>
  <property fmtid="{D5CDD505-2E9C-101B-9397-08002B2CF9AE}" pid="11" name="Objective-Owner">
    <vt:lpwstr>Leona Lobo</vt:lpwstr>
  </property>
  <property fmtid="{D5CDD505-2E9C-101B-9397-08002B2CF9AE}" pid="12" name="Objective-Path">
    <vt:lpwstr>Objective Global Folder:1. Public Service Commission (PSC):1. Public Service Commission File Plan (PSC):WORKFORCE PLANNING:SECTOR WIDE FRAMEWORKS:ICT Workforce Strategy:06. ICT Capability Framework:</vt:lpwstr>
  </property>
  <property fmtid="{D5CDD505-2E9C-101B-9397-08002B2CF9AE}" pid="13" name="Objective-Parent">
    <vt:lpwstr>06. ICT Capability Framework</vt:lpwstr>
  </property>
  <property fmtid="{D5CDD505-2E9C-101B-9397-08002B2CF9AE}" pid="14" name="Objective-State">
    <vt:lpwstr>Being Drafted</vt:lpwstr>
  </property>
  <property fmtid="{D5CDD505-2E9C-101B-9397-08002B2CF9AE}" pid="15" name="Objective-Version">
    <vt:lpwstr>0.8</vt:lpwstr>
  </property>
  <property fmtid="{D5CDD505-2E9C-101B-9397-08002B2CF9AE}" pid="16" name="Objective-VersionNumber">
    <vt:r8>8</vt:r8>
  </property>
  <property fmtid="{D5CDD505-2E9C-101B-9397-08002B2CF9AE}" pid="17" name="Objective-VersionComment">
    <vt:lpwstr/>
  </property>
  <property fmtid="{D5CDD505-2E9C-101B-9397-08002B2CF9AE}" pid="18" name="Objective-FileNumber">
    <vt:lpwstr/>
  </property>
  <property fmtid="{D5CDD505-2E9C-101B-9397-08002B2CF9AE}" pid="19" name="Objective-Classification">
    <vt:lpwstr>[Inherited - none]</vt:lpwstr>
  </property>
  <property fmtid="{D5CDD505-2E9C-101B-9397-08002B2CF9AE}" pid="20" name="Objective-Caveats">
    <vt:lpwstr/>
  </property>
  <property fmtid="{D5CDD505-2E9C-101B-9397-08002B2CF9AE}" pid="21" name="Objective-Author">
    <vt:lpwstr/>
  </property>
  <property fmtid="{D5CDD505-2E9C-101B-9397-08002B2CF9AE}" pid="22" name="Objective-Position">
    <vt:lpwstr/>
  </property>
  <property fmtid="{D5CDD505-2E9C-101B-9397-08002B2CF9AE}" pid="23" name="Objective-Author Organisation">
    <vt:lpwstr/>
  </property>
  <property fmtid="{D5CDD505-2E9C-101B-9397-08002B2CF9AE}" pid="24" name="Objective-Address 1">
    <vt:lpwstr/>
  </property>
  <property fmtid="{D5CDD505-2E9C-101B-9397-08002B2CF9AE}" pid="25" name="Objective-Address 2">
    <vt:lpwstr/>
  </property>
  <property fmtid="{D5CDD505-2E9C-101B-9397-08002B2CF9AE}" pid="26" name="Objective-Phone 1">
    <vt:lpwstr/>
  </property>
  <property fmtid="{D5CDD505-2E9C-101B-9397-08002B2CF9AE}" pid="27" name="Objective-Co-Author">
    <vt:lpwstr/>
  </property>
  <property fmtid="{D5CDD505-2E9C-101B-9397-08002B2CF9AE}" pid="28" name="Objective-Document Type">
    <vt:lpwstr>PRES - Presentation</vt:lpwstr>
  </property>
  <property fmtid="{D5CDD505-2E9C-101B-9397-08002B2CF9AE}" pid="29" name="Objective-Date of Document">
    <vt:lpwstr/>
  </property>
  <property fmtid="{D5CDD505-2E9C-101B-9397-08002B2CF9AE}" pid="30" name="Objective-Date Received">
    <vt:lpwstr/>
  </property>
  <property fmtid="{D5CDD505-2E9C-101B-9397-08002B2CF9AE}" pid="31" name="Objective-Action Required">
    <vt:lpwstr/>
  </property>
  <property fmtid="{D5CDD505-2E9C-101B-9397-08002B2CF9AE}" pid="32" name="Objective-Date Department Response Due">
    <vt:lpwstr/>
  </property>
  <property fmtid="{D5CDD505-2E9C-101B-9397-08002B2CF9AE}" pid="33" name="Objective-Date Interim Response Sent">
    <vt:lpwstr/>
  </property>
  <property fmtid="{D5CDD505-2E9C-101B-9397-08002B2CF9AE}" pid="34" name="Objective-External Reference">
    <vt:lpwstr/>
  </property>
  <property fmtid="{D5CDD505-2E9C-101B-9397-08002B2CF9AE}" pid="35" name="Objective-Action Officer">
    <vt:lpwstr/>
  </property>
  <property fmtid="{D5CDD505-2E9C-101B-9397-08002B2CF9AE}" pid="36" name="Objective-Date Action Complete">
    <vt:lpwstr/>
  </property>
  <property fmtid="{D5CDD505-2E9C-101B-9397-08002B2CF9AE}" pid="37" name="Objective-Day Box">
    <vt:lpwstr/>
  </property>
  <property fmtid="{D5CDD505-2E9C-101B-9397-08002B2CF9AE}" pid="38" name="Objective-Security Classification [system]">
    <vt:lpwstr>UNCLASSIFIED</vt:lpwstr>
  </property>
  <property fmtid="{D5CDD505-2E9C-101B-9397-08002B2CF9AE}" pid="39" name="Objective-DLM [system]">
    <vt:lpwstr>No Impact</vt:lpwstr>
  </property>
  <property fmtid="{D5CDD505-2E9C-101B-9397-08002B2CF9AE}" pid="40" name="Objective-Vital Record [system]">
    <vt:lpwstr>No</vt:lpwstr>
  </property>
  <property fmtid="{D5CDD505-2E9C-101B-9397-08002B2CF9AE}" pid="41" name="Objective-Current Approver [system]">
    <vt:lpwstr/>
  </property>
  <property fmtid="{D5CDD505-2E9C-101B-9397-08002B2CF9AE}" pid="42" name="Objective-Approval Status [system]">
    <vt:lpwstr/>
  </property>
  <property fmtid="{D5CDD505-2E9C-101B-9397-08002B2CF9AE}" pid="43" name="Objective-Approval History [system]">
    <vt:lpwstr/>
  </property>
  <property fmtid="{D5CDD505-2E9C-101B-9397-08002B2CF9AE}" pid="44" name="Objective-Document Tag(s) [system]">
    <vt:lpwstr/>
  </property>
</Properties>
</file>