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6"/>
  </p:sldMasterIdLst>
  <p:notesMasterIdLst>
    <p:notesMasterId r:id="rId8"/>
  </p:notesMasterIdLst>
  <p:sldIdLst>
    <p:sldId id="361" r:id="rId7"/>
  </p:sldIdLst>
  <p:sldSz cx="12192000" cy="6858000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2F8A"/>
    <a:srgbClr val="0056B8"/>
    <a:srgbClr val="644428"/>
    <a:srgbClr val="3CB4E7"/>
    <a:srgbClr val="3E2C56"/>
    <a:srgbClr val="CE4922"/>
    <a:srgbClr val="00857C"/>
    <a:srgbClr val="00A890"/>
    <a:srgbClr val="009444"/>
    <a:srgbClr val="6D1E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5FA9646-C772-4898-8722-9C7C3AA66207}">
  <a:tblStyle styleId="{95FA9646-C772-4898-8722-9C7C3AA66207}" styleName="DPC Table">
    <a:wholeTbl>
      <a:tcTxStyle>
        <a:fontRef idx="minor"/>
        <a:srgbClr val="4F4F4F"/>
      </a:tcTxStyle>
      <a:tcStyle>
        <a:tcBdr>
          <a:left>
            <a:lnRef idx="0">
              <a:scrgbClr r="0" g="0" b="0"/>
            </a:lnRef>
          </a:left>
          <a:right>
            <a:lnRef idx="0">
              <a:scrgbClr r="0" g="0" b="0"/>
            </a:lnRef>
          </a:right>
          <a:top>
            <a:lnRef idx="0">
              <a:scrgbClr r="0" g="0" b="0"/>
            </a:lnRef>
          </a:top>
          <a:bottom>
            <a:lnRef idx="0">
              <a:scrgbClr r="0" g="0" b="0"/>
            </a:lnRef>
          </a:bottom>
          <a:insideH>
            <a:ln w="12700" cap="rnd" cmpd="sng">
              <a:solidFill>
                <a:srgbClr val="E7E6E6"/>
              </a:solidFill>
              <a:prstDash val="sysDot"/>
            </a:ln>
          </a:insideH>
          <a:insideV>
            <a:lnRef idx="0">
              <a:scrgbClr r="0" g="0" b="0"/>
            </a:lnRef>
          </a:insideV>
        </a:tcBdr>
      </a:tcStyle>
    </a:wholeTbl>
    <a:band1H>
      <a:tcStyle>
        <a:tcBdr/>
      </a:tcStyle>
    </a:band1H>
    <a:band2H>
      <a:tcStyle>
        <a:tcBdr/>
      </a:tcStyle>
    </a:band2H>
    <a:band1V>
      <a:tcStyle>
        <a:tcBdr/>
      </a:tcStyle>
    </a:band1V>
    <a:band2V>
      <a:tcStyle>
        <a:tcBdr/>
      </a:tcStyle>
    </a:band2V>
    <a:lastCol>
      <a:tcTxStyle b="on">
        <a:fontRef idx="major"/>
        <a:srgbClr val="4F4F4F"/>
      </a:tcTxStyle>
      <a:tcStyle>
        <a:tcBdr>
          <a:top>
            <a:lnRef idx="0">
              <a:scrgbClr r="0" g="0" b="0"/>
            </a:lnRef>
          </a:top>
          <a:bottom>
            <a:lnRef idx="0">
              <a:scrgbClr r="0" g="0" b="0"/>
            </a:lnRef>
          </a:bottom>
        </a:tcBdr>
      </a:tcStyle>
    </a:lastCol>
    <a:firstCol>
      <a:tcTxStyle b="on">
        <a:fontRef idx="major"/>
        <a:srgbClr val="4F4F4F"/>
      </a:tcTxStyle>
      <a:tcStyle>
        <a:tcBdr>
          <a:top>
            <a:lnRef idx="0">
              <a:scrgbClr r="0" g="0" b="0"/>
            </a:lnRef>
          </a:top>
          <a:bottom>
            <a:lnRef idx="0">
              <a:scrgbClr r="0" g="0" b="0"/>
            </a:lnRef>
          </a:bottom>
        </a:tcBdr>
      </a:tcStyle>
    </a:firstCol>
    <a:lastRow>
      <a:tcTxStyle b="on">
        <a:fontRef idx="major"/>
        <a:srgbClr val="4F4F4F"/>
      </a:tcTxStyle>
      <a:tcStyle>
        <a:tcBdr>
          <a:top>
            <a:lnRef idx="0">
              <a:scrgbClr r="0" g="0" b="0"/>
            </a:lnRef>
          </a:top>
          <a:bottom>
            <a:lnRef idx="0">
              <a:scrgbClr r="0" g="0" b="0"/>
            </a:lnRef>
          </a:bottom>
        </a:tcBdr>
      </a:tcStyle>
    </a:lastRow>
    <a:firstRow>
      <a:tcTxStyle b="on">
        <a:fontRef idx="major"/>
        <a:srgbClr val="D7153A"/>
      </a:tcTxStyle>
      <a:tcStyle>
        <a:tcBdr>
          <a:top>
            <a:lnRef idx="0">
              <a:scrgbClr r="0" g="0" b="0"/>
            </a:lnRef>
          </a:top>
          <a:bottom>
            <a:ln w="25400" cmpd="sng">
              <a:solidFill>
                <a:srgbClr val="00ABE6"/>
              </a:solidFill>
            </a:ln>
          </a:bottom>
        </a:tcBdr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0160" autoAdjust="0"/>
  </p:normalViewPr>
  <p:slideViewPr>
    <p:cSldViewPr snapToGrid="0" showGuides="1">
      <p:cViewPr varScale="1">
        <p:scale>
          <a:sx n="98" d="100"/>
          <a:sy n="98" d="100"/>
        </p:scale>
        <p:origin x="106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5957E-0DAD-4978-93AD-37E309C4DF59}" type="datetimeFigureOut">
              <a:rPr lang="en-GB" smtClean="0"/>
              <a:t>24/12/2020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B7FB3-9F8F-4327-9A60-A115051BF7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351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A) Full Blee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2F4CDCB-E2CD-4FFF-BD24-9F21EAD6942C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2">
              <a:alpha val="50000"/>
            </a:schemeClr>
          </a:solidFill>
        </p:spPr>
        <p:txBody>
          <a:bodyPr tIns="360000"/>
          <a:lstStyle>
            <a:lvl1pPr algn="ctr">
              <a:defRPr sz="1800" b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icon to insert an image and send this to back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rgbClr val="6D1E6A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8740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AA874E-6B70-4A65-B741-156C5F3B803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5200" y="1627200"/>
            <a:ext cx="4996800" cy="5230800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43" name="Text Placeholder 7" descr="NSW Public Service Commission logo.">
            <a:extLst>
              <a:ext uri="{FF2B5EF4-FFF2-40B4-BE49-F238E27FC236}">
                <a16:creationId xmlns:a16="http://schemas.microsoft.com/office/drawing/2014/main" id="{467B6CB2-67CE-4BE6-882E-92B39D6704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9668" y="6027767"/>
            <a:ext cx="2030400" cy="612000"/>
          </a:xfrm>
          <a:blipFill>
            <a:blip r:embed="rId3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>
              <a:defRPr>
                <a:noFill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20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25000" decel="7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</p:cBhvr>
                                      <p:by x="104000" y="104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11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6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/>
      <p:bldP spid="2" grpId="1"/>
      <p:bldP spid="83" grpId="0">
        <p:tmplLst>
          <p:tmpl>
            <p:tnLst>
              <p:par>
                <p:cTn presetID="10" presetClass="entr" presetSubtype="0" fill="hold" nodeType="with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animBg="1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 animBg="1">
        <p:tmplLst>
          <p:tmpl>
            <p:tnLst>
              <p:par>
                <p:cTn presetID="35" presetClass="path" presetSubtype="0" decel="100000" fill="hold" nodeType="withEffect">
                  <p:stCondLst>
                    <p:cond delay="0"/>
                  </p:stCondLst>
                  <p:childTnLst>
                    <p:animMotion origin="layout" path="M -2.08333E-6 1.48148E-6 L 0.02865 1.48148E-6 " pathEditMode="relative" rAng="0" ptsTypes="AA">
                      <p:cBhvr>
                        <p:cTn dur="1000" spd="-100000" fill="hold"/>
                        <p:tgtEl>
                          <p:spTgt spid="4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1432" y="0"/>
                    </p:animMotion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E1371-A56E-420E-BAFF-636AE93A1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13D92F-AF5D-4BFE-BDA5-0DD875A90A0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/>
              <a:t>Insert &gt; Header &amp; Footer &gt; tick Footer box &gt; Apply to all |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F4DAC1-9EA2-4A0D-8D08-27DFD86074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816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B1) Re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704569BC-A902-428E-BB2D-80224904A57F}"/>
              </a:ext>
            </a:extLst>
          </p:cNvPr>
          <p:cNvSpPr>
            <a:spLocks/>
          </p:cNvSpPr>
          <p:nvPr userDrawn="1"/>
        </p:nvSpPr>
        <p:spPr bwMode="auto">
          <a:xfrm>
            <a:off x="3399650" y="1625597"/>
            <a:ext cx="4997428" cy="5232402"/>
          </a:xfrm>
          <a:custGeom>
            <a:avLst/>
            <a:gdLst>
              <a:gd name="connsiteX0" fmla="*/ 1715698 w 4997428"/>
              <a:gd name="connsiteY0" fmla="*/ 3352613 h 5232402"/>
              <a:gd name="connsiteX1" fmla="*/ 2156976 w 4997428"/>
              <a:gd name="connsiteY1" fmla="*/ 4593909 h 5232402"/>
              <a:gd name="connsiteX2" fmla="*/ 2675550 w 4997428"/>
              <a:gd name="connsiteY2" fmla="*/ 5232402 h 5232402"/>
              <a:gd name="connsiteX3" fmla="*/ 1556212 w 4997428"/>
              <a:gd name="connsiteY3" fmla="*/ 5232402 h 5232402"/>
              <a:gd name="connsiteX4" fmla="*/ 33267 w 4997428"/>
              <a:gd name="connsiteY4" fmla="*/ 4501998 h 5232402"/>
              <a:gd name="connsiteX5" fmla="*/ 32778 w 4997428"/>
              <a:gd name="connsiteY5" fmla="*/ 4501509 h 5232402"/>
              <a:gd name="connsiteX6" fmla="*/ 0 w 4997428"/>
              <a:gd name="connsiteY6" fmla="*/ 4392486 h 5232402"/>
              <a:gd name="connsiteX7" fmla="*/ 77786 w 4997428"/>
              <a:gd name="connsiteY7" fmla="*/ 4231641 h 5232402"/>
              <a:gd name="connsiteX8" fmla="*/ 150191 w 4997428"/>
              <a:gd name="connsiteY8" fmla="*/ 4183240 h 5232402"/>
              <a:gd name="connsiteX9" fmla="*/ 150680 w 4997428"/>
              <a:gd name="connsiteY9" fmla="*/ 4182752 h 5232402"/>
              <a:gd name="connsiteX10" fmla="*/ 151170 w 4997428"/>
              <a:gd name="connsiteY10" fmla="*/ 4182263 h 5232402"/>
              <a:gd name="connsiteX11" fmla="*/ 300382 w 4997428"/>
              <a:gd name="connsiteY11" fmla="*/ 4080573 h 5232402"/>
              <a:gd name="connsiteX12" fmla="*/ 353707 w 4997428"/>
              <a:gd name="connsiteY12" fmla="*/ 4045862 h 5232402"/>
              <a:gd name="connsiteX13" fmla="*/ 1076776 w 4997428"/>
              <a:gd name="connsiteY13" fmla="*/ 3635682 h 5232402"/>
              <a:gd name="connsiteX14" fmla="*/ 1715698 w 4997428"/>
              <a:gd name="connsiteY14" fmla="*/ 3352613 h 5232402"/>
              <a:gd name="connsiteX15" fmla="*/ 863321 w 4997428"/>
              <a:gd name="connsiteY15" fmla="*/ 2153521 h 5232402"/>
              <a:gd name="connsiteX16" fmla="*/ 947042 w 4997428"/>
              <a:gd name="connsiteY16" fmla="*/ 2154010 h 5232402"/>
              <a:gd name="connsiteX17" fmla="*/ 1593308 w 4997428"/>
              <a:gd name="connsiteY17" fmla="*/ 2189739 h 5232402"/>
              <a:gd name="connsiteX18" fmla="*/ 1677518 w 4997428"/>
              <a:gd name="connsiteY18" fmla="*/ 3136317 h 5232402"/>
              <a:gd name="connsiteX19" fmla="*/ 974949 w 4997428"/>
              <a:gd name="connsiteY19" fmla="*/ 3444665 h 5232402"/>
              <a:gd name="connsiteX20" fmla="*/ 428560 w 4997428"/>
              <a:gd name="connsiteY20" fmla="*/ 2363980 h 5232402"/>
              <a:gd name="connsiteX21" fmla="*/ 460384 w 4997428"/>
              <a:gd name="connsiteY21" fmla="*/ 2250430 h 5232402"/>
              <a:gd name="connsiteX22" fmla="*/ 616075 w 4997428"/>
              <a:gd name="connsiteY22" fmla="*/ 2157926 h 5232402"/>
              <a:gd name="connsiteX23" fmla="*/ 863321 w 4997428"/>
              <a:gd name="connsiteY23" fmla="*/ 2153521 h 5232402"/>
              <a:gd name="connsiteX24" fmla="*/ 3345492 w 4997428"/>
              <a:gd name="connsiteY24" fmla="*/ 1662983 h 5232402"/>
              <a:gd name="connsiteX25" fmla="*/ 3391977 w 4997428"/>
              <a:gd name="connsiteY25" fmla="*/ 1682541 h 5232402"/>
              <a:gd name="connsiteX26" fmla="*/ 3439930 w 4997428"/>
              <a:gd name="connsiteY26" fmla="*/ 1722147 h 5232402"/>
              <a:gd name="connsiteX27" fmla="*/ 3577428 w 4997428"/>
              <a:gd name="connsiteY27" fmla="*/ 1839987 h 5232402"/>
              <a:gd name="connsiteX28" fmla="*/ 4022218 w 4997428"/>
              <a:gd name="connsiteY28" fmla="*/ 2282497 h 5232402"/>
              <a:gd name="connsiteX29" fmla="*/ 4935285 w 4997428"/>
              <a:gd name="connsiteY29" fmla="*/ 3795833 h 5232402"/>
              <a:gd name="connsiteX30" fmla="*/ 4997428 w 4997428"/>
              <a:gd name="connsiteY30" fmla="*/ 4005598 h 5232402"/>
              <a:gd name="connsiteX31" fmla="*/ 4997428 w 4997428"/>
              <a:gd name="connsiteY31" fmla="*/ 5232402 h 5232402"/>
              <a:gd name="connsiteX32" fmla="*/ 3778538 w 4997428"/>
              <a:gd name="connsiteY32" fmla="*/ 5232402 h 5232402"/>
              <a:gd name="connsiteX33" fmla="*/ 3309772 w 4997428"/>
              <a:gd name="connsiteY33" fmla="*/ 4529764 h 5232402"/>
              <a:gd name="connsiteX34" fmla="*/ 3134596 w 4997428"/>
              <a:gd name="connsiteY34" fmla="*/ 3215925 h 5232402"/>
              <a:gd name="connsiteX35" fmla="*/ 3263287 w 4997428"/>
              <a:gd name="connsiteY35" fmla="*/ 1857590 h 5232402"/>
              <a:gd name="connsiteX36" fmla="*/ 3286774 w 4997428"/>
              <a:gd name="connsiteY36" fmla="*/ 1742195 h 5232402"/>
              <a:gd name="connsiteX37" fmla="*/ 3345492 w 4997428"/>
              <a:gd name="connsiteY37" fmla="*/ 1662983 h 5232402"/>
              <a:gd name="connsiteX38" fmla="*/ 1985716 w 4997428"/>
              <a:gd name="connsiteY38" fmla="*/ 829675 h 5232402"/>
              <a:gd name="connsiteX39" fmla="*/ 2042469 w 4997428"/>
              <a:gd name="connsiteY39" fmla="*/ 842388 h 5232402"/>
              <a:gd name="connsiteX40" fmla="*/ 2043448 w 4997428"/>
              <a:gd name="connsiteY40" fmla="*/ 842877 h 5232402"/>
              <a:gd name="connsiteX41" fmla="*/ 2043937 w 4997428"/>
              <a:gd name="connsiteY41" fmla="*/ 842877 h 5232402"/>
              <a:gd name="connsiteX42" fmla="*/ 2127599 w 4997428"/>
              <a:gd name="connsiteY42" fmla="*/ 878572 h 5232402"/>
              <a:gd name="connsiteX43" fmla="*/ 2337487 w 4997428"/>
              <a:gd name="connsiteY43" fmla="*/ 973433 h 5232402"/>
              <a:gd name="connsiteX44" fmla="*/ 2367820 w 4997428"/>
              <a:gd name="connsiteY44" fmla="*/ 987614 h 5232402"/>
              <a:gd name="connsiteX45" fmla="*/ 3151109 w 4997428"/>
              <a:gd name="connsiteY45" fmla="*/ 1421823 h 5232402"/>
              <a:gd name="connsiteX46" fmla="*/ 3235749 w 4997428"/>
              <a:gd name="connsiteY46" fmla="*/ 1474632 h 5232402"/>
              <a:gd name="connsiteX47" fmla="*/ 3077722 w 4997428"/>
              <a:gd name="connsiteY47" fmla="*/ 1695160 h 5232402"/>
              <a:gd name="connsiteX48" fmla="*/ 3075765 w 4997428"/>
              <a:gd name="connsiteY48" fmla="*/ 1705428 h 5232402"/>
              <a:gd name="connsiteX49" fmla="*/ 2920183 w 4997428"/>
              <a:gd name="connsiteY49" fmla="*/ 3215871 h 5232402"/>
              <a:gd name="connsiteX50" fmla="*/ 3104141 w 4997428"/>
              <a:gd name="connsiteY50" fmla="*/ 4592334 h 5232402"/>
              <a:gd name="connsiteX51" fmla="*/ 3470100 w 4997428"/>
              <a:gd name="connsiteY51" fmla="*/ 5232402 h 5232402"/>
              <a:gd name="connsiteX52" fmla="*/ 3038092 w 4997428"/>
              <a:gd name="connsiteY52" fmla="*/ 5232402 h 5232402"/>
              <a:gd name="connsiteX53" fmla="*/ 2341890 w 4997428"/>
              <a:gd name="connsiteY53" fmla="*/ 4487205 h 5232402"/>
              <a:gd name="connsiteX54" fmla="*/ 1804694 w 4997428"/>
              <a:gd name="connsiteY54" fmla="*/ 1983166 h 5232402"/>
              <a:gd name="connsiteX55" fmla="*/ 1838941 w 4997428"/>
              <a:gd name="connsiteY55" fmla="*/ 1229656 h 5232402"/>
              <a:gd name="connsiteX56" fmla="*/ 1870743 w 4997428"/>
              <a:gd name="connsiteY56" fmla="*/ 939205 h 5232402"/>
              <a:gd name="connsiteX57" fmla="*/ 1985716 w 4997428"/>
              <a:gd name="connsiteY57" fmla="*/ 829675 h 5232402"/>
              <a:gd name="connsiteX58" fmla="*/ 3454840 w 4997428"/>
              <a:gd name="connsiteY58" fmla="*/ 225284 h 5232402"/>
              <a:gd name="connsiteX59" fmla="*/ 3475877 w 4997428"/>
              <a:gd name="connsiteY59" fmla="*/ 226752 h 5232402"/>
              <a:gd name="connsiteX60" fmla="*/ 3476366 w 4997428"/>
              <a:gd name="connsiteY60" fmla="*/ 227241 h 5232402"/>
              <a:gd name="connsiteX61" fmla="*/ 3477345 w 4997428"/>
              <a:gd name="connsiteY61" fmla="*/ 227241 h 5232402"/>
              <a:gd name="connsiteX62" fmla="*/ 3527736 w 4997428"/>
              <a:gd name="connsiteY62" fmla="*/ 247791 h 5232402"/>
              <a:gd name="connsiteX63" fmla="*/ 3528226 w 4997428"/>
              <a:gd name="connsiteY63" fmla="*/ 248280 h 5232402"/>
              <a:gd name="connsiteX64" fmla="*/ 3529204 w 4997428"/>
              <a:gd name="connsiteY64" fmla="*/ 248769 h 5232402"/>
              <a:gd name="connsiteX65" fmla="*/ 3826172 w 4997428"/>
              <a:gd name="connsiteY65" fmla="*/ 449371 h 5232402"/>
              <a:gd name="connsiteX66" fmla="*/ 4276762 w 4997428"/>
              <a:gd name="connsiteY66" fmla="*/ 798712 h 5232402"/>
              <a:gd name="connsiteX67" fmla="*/ 3902494 w 4997428"/>
              <a:gd name="connsiteY67" fmla="*/ 1684785 h 5232402"/>
              <a:gd name="connsiteX68" fmla="*/ 3130963 w 4997428"/>
              <a:gd name="connsiteY68" fmla="*/ 1155881 h 5232402"/>
              <a:gd name="connsiteX69" fmla="*/ 3342314 w 4997428"/>
              <a:gd name="connsiteY69" fmla="*/ 323139 h 5232402"/>
              <a:gd name="connsiteX70" fmla="*/ 3345250 w 4997428"/>
              <a:gd name="connsiteY70" fmla="*/ 314332 h 5232402"/>
              <a:gd name="connsiteX71" fmla="*/ 3454840 w 4997428"/>
              <a:gd name="connsiteY71" fmla="*/ 225284 h 5232402"/>
              <a:gd name="connsiteX72" fmla="*/ 4997428 w 4997428"/>
              <a:gd name="connsiteY72" fmla="*/ 0 h 5232402"/>
              <a:gd name="connsiteX73" fmla="*/ 4996450 w 4997428"/>
              <a:gd name="connsiteY73" fmla="*/ 3311432 h 5232402"/>
              <a:gd name="connsiteX74" fmla="*/ 4030887 w 4997428"/>
              <a:gd name="connsiteY74" fmla="*/ 1977273 h 5232402"/>
              <a:gd name="connsiteX75" fmla="*/ 4879116 w 4997428"/>
              <a:gd name="connsiteY75" fmla="*/ 134003 h 5232402"/>
              <a:gd name="connsiteX76" fmla="*/ 4930450 w 4997428"/>
              <a:gd name="connsiteY76" fmla="*/ 52819 h 5232402"/>
              <a:gd name="connsiteX77" fmla="*/ 4997428 w 4997428"/>
              <a:gd name="connsiteY77" fmla="*/ 0 h 523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997428" h="5232402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304231" y="4852533"/>
                  <a:pt x="2477905" y="5065201"/>
                  <a:pt x="2675550" y="5232402"/>
                </a:cubicBezTo>
                <a:cubicBezTo>
                  <a:pt x="2675550" y="5232402"/>
                  <a:pt x="2675550" y="5232402"/>
                  <a:pt x="1556212" y="5232402"/>
                </a:cubicBezTo>
                <a:cubicBezTo>
                  <a:pt x="445191" y="4978667"/>
                  <a:pt x="81700" y="456359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cubicBezTo>
                  <a:pt x="4997428" y="4005598"/>
                  <a:pt x="4997428" y="4005598"/>
                  <a:pt x="4997428" y="5232402"/>
                </a:cubicBezTo>
                <a:cubicBezTo>
                  <a:pt x="4997428" y="5232402"/>
                  <a:pt x="4997428" y="5232402"/>
                  <a:pt x="3778538" y="5232402"/>
                </a:cubicBezTo>
                <a:cubicBezTo>
                  <a:pt x="3580364" y="5068600"/>
                  <a:pt x="3405189" y="4836343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91228" y="4868116"/>
                  <a:pt x="3328218" y="5076419"/>
                  <a:pt x="3470100" y="5232402"/>
                </a:cubicBezTo>
                <a:cubicBezTo>
                  <a:pt x="3470100" y="5232402"/>
                  <a:pt x="3470100" y="5232402"/>
                  <a:pt x="3038092" y="5232402"/>
                </a:cubicBezTo>
                <a:cubicBezTo>
                  <a:pt x="2771451" y="5072997"/>
                  <a:pt x="2534165" y="4821663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rgbClr val="B29C3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9DA3977-9CB7-4D80-B87F-8D89276989D4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D1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94572" y="1625597"/>
            <a:ext cx="4997428" cy="52324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 algn="ctr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insert an image and click reset in Home tab to fill the image in the shape</a:t>
            </a:r>
            <a:br>
              <a:rPr lang="en-GB" dirty="0"/>
            </a:br>
            <a:r>
              <a:rPr lang="en-GB" dirty="0"/>
              <a:t>If no image is inserted, this will stay as 50% transparent white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9848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  <p:pic>
        <p:nvPicPr>
          <p:cNvPr id="53" name="Picture 52" descr="NSW Public Service Commission logo.">
            <a:extLst>
              <a:ext uri="{FF2B5EF4-FFF2-40B4-BE49-F238E27FC236}">
                <a16:creationId xmlns:a16="http://schemas.microsoft.com/office/drawing/2014/main" id="{66DB8260-455B-4812-B176-EAAD53D88A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56" y="6039338"/>
            <a:ext cx="2057454" cy="59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33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 uiExpand="1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B2)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7B57D39A-F5EF-4E9F-8855-867812DCC7D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870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94572" y="1625597"/>
            <a:ext cx="4997428" cy="52324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 algn="ctr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insert an image and click reset in Home tab to fill the image in the shape</a:t>
            </a:r>
            <a:br>
              <a:rPr lang="en-GB" dirty="0"/>
            </a:br>
            <a:r>
              <a:rPr lang="en-GB" dirty="0"/>
              <a:t>If no image is inserted, this will stay as 50% transparent white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8740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  <p:pic>
        <p:nvPicPr>
          <p:cNvPr id="48" name="Picture 47" descr="NSW Public Service Commission logo.">
            <a:extLst>
              <a:ext uri="{FF2B5EF4-FFF2-40B4-BE49-F238E27FC236}">
                <a16:creationId xmlns:a16="http://schemas.microsoft.com/office/drawing/2014/main" id="{E48178E9-478D-4081-8F10-032013BB76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56" y="6039338"/>
            <a:ext cx="2057453" cy="59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533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(B2)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66">
            <a:extLst>
              <a:ext uri="{FF2B5EF4-FFF2-40B4-BE49-F238E27FC236}">
                <a16:creationId xmlns:a16="http://schemas.microsoft.com/office/drawing/2014/main" id="{7B57D39A-F5EF-4E9F-8855-867812DCC7DF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8D85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94572" y="1625597"/>
            <a:ext cx="4997428" cy="52324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</p:spPr>
        <p:txBody>
          <a:bodyPr wrap="square">
            <a:noAutofit/>
          </a:bodyPr>
          <a:lstStyle>
            <a:lvl1pPr algn="ctr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icon to insert an image and click reset in Home tab to fill the image in the shape</a:t>
            </a:r>
            <a:br>
              <a:rPr lang="en-GB" dirty="0"/>
            </a:br>
            <a:r>
              <a:rPr lang="en-GB" dirty="0"/>
              <a:t>If no image is inserted, this will stay as 50% transparent white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9848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  <p:pic>
        <p:nvPicPr>
          <p:cNvPr id="48" name="Picture 47" descr="NSW Public Service Commission logo.">
            <a:extLst>
              <a:ext uri="{FF2B5EF4-FFF2-40B4-BE49-F238E27FC236}">
                <a16:creationId xmlns:a16="http://schemas.microsoft.com/office/drawing/2014/main" id="{E48178E9-478D-4081-8F10-032013BB76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56" y="6039338"/>
            <a:ext cx="2057454" cy="59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69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(B3)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768" y="2189852"/>
            <a:ext cx="5552921" cy="1181862"/>
          </a:xfrm>
        </p:spPr>
        <p:txBody>
          <a:bodyPr anchor="b"/>
          <a:lstStyle>
            <a:lvl1pPr>
              <a:lnSpc>
                <a:spcPct val="80000"/>
              </a:lnSpc>
              <a:defRPr sz="480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 dirty="0"/>
              <a:t>Presentation title</a:t>
            </a:r>
            <a:br>
              <a:rPr lang="en-US" dirty="0"/>
            </a:br>
            <a:r>
              <a:rPr lang="en-US" dirty="0"/>
              <a:t>goes here</a:t>
            </a:r>
            <a:endParaRPr lang="en-GB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FB92D7A7-9D03-4CDA-8900-92AFCEA12729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7194572" y="1625597"/>
            <a:ext cx="4997428" cy="5232401"/>
          </a:xfrm>
          <a:custGeom>
            <a:avLst/>
            <a:gdLst>
              <a:gd name="connsiteX0" fmla="*/ 1715698 w 4997428"/>
              <a:gd name="connsiteY0" fmla="*/ 3352613 h 5232401"/>
              <a:gd name="connsiteX1" fmla="*/ 2156976 w 4997428"/>
              <a:gd name="connsiteY1" fmla="*/ 4593909 h 5232401"/>
              <a:gd name="connsiteX2" fmla="*/ 2531849 w 4997428"/>
              <a:gd name="connsiteY2" fmla="*/ 5098469 h 5232401"/>
              <a:gd name="connsiteX3" fmla="*/ 2675549 w 4997428"/>
              <a:gd name="connsiteY3" fmla="*/ 5232401 h 5232401"/>
              <a:gd name="connsiteX4" fmla="*/ 1556208 w 4997428"/>
              <a:gd name="connsiteY4" fmla="*/ 5232401 h 5232401"/>
              <a:gd name="connsiteX5" fmla="*/ 1356550 w 4997428"/>
              <a:gd name="connsiteY5" fmla="*/ 5183062 h 5232401"/>
              <a:gd name="connsiteX6" fmla="*/ 33267 w 4997428"/>
              <a:gd name="connsiteY6" fmla="*/ 4501998 h 5232401"/>
              <a:gd name="connsiteX7" fmla="*/ 32778 w 4997428"/>
              <a:gd name="connsiteY7" fmla="*/ 4501509 h 5232401"/>
              <a:gd name="connsiteX8" fmla="*/ 0 w 4997428"/>
              <a:gd name="connsiteY8" fmla="*/ 4392486 h 5232401"/>
              <a:gd name="connsiteX9" fmla="*/ 77786 w 4997428"/>
              <a:gd name="connsiteY9" fmla="*/ 4231641 h 5232401"/>
              <a:gd name="connsiteX10" fmla="*/ 150191 w 4997428"/>
              <a:gd name="connsiteY10" fmla="*/ 4183240 h 5232401"/>
              <a:gd name="connsiteX11" fmla="*/ 150680 w 4997428"/>
              <a:gd name="connsiteY11" fmla="*/ 4182752 h 5232401"/>
              <a:gd name="connsiteX12" fmla="*/ 151170 w 4997428"/>
              <a:gd name="connsiteY12" fmla="*/ 4182263 h 5232401"/>
              <a:gd name="connsiteX13" fmla="*/ 300382 w 4997428"/>
              <a:gd name="connsiteY13" fmla="*/ 4080573 h 5232401"/>
              <a:gd name="connsiteX14" fmla="*/ 353707 w 4997428"/>
              <a:gd name="connsiteY14" fmla="*/ 4045862 h 5232401"/>
              <a:gd name="connsiteX15" fmla="*/ 1076776 w 4997428"/>
              <a:gd name="connsiteY15" fmla="*/ 3635682 h 5232401"/>
              <a:gd name="connsiteX16" fmla="*/ 1715698 w 4997428"/>
              <a:gd name="connsiteY16" fmla="*/ 3352613 h 5232401"/>
              <a:gd name="connsiteX17" fmla="*/ 863321 w 4997428"/>
              <a:gd name="connsiteY17" fmla="*/ 2153521 h 5232401"/>
              <a:gd name="connsiteX18" fmla="*/ 947042 w 4997428"/>
              <a:gd name="connsiteY18" fmla="*/ 2154010 h 5232401"/>
              <a:gd name="connsiteX19" fmla="*/ 1593308 w 4997428"/>
              <a:gd name="connsiteY19" fmla="*/ 2189739 h 5232401"/>
              <a:gd name="connsiteX20" fmla="*/ 1677518 w 4997428"/>
              <a:gd name="connsiteY20" fmla="*/ 3136317 h 5232401"/>
              <a:gd name="connsiteX21" fmla="*/ 974949 w 4997428"/>
              <a:gd name="connsiteY21" fmla="*/ 3444665 h 5232401"/>
              <a:gd name="connsiteX22" fmla="*/ 428560 w 4997428"/>
              <a:gd name="connsiteY22" fmla="*/ 2363980 h 5232401"/>
              <a:gd name="connsiteX23" fmla="*/ 460384 w 4997428"/>
              <a:gd name="connsiteY23" fmla="*/ 2250430 h 5232401"/>
              <a:gd name="connsiteX24" fmla="*/ 616075 w 4997428"/>
              <a:gd name="connsiteY24" fmla="*/ 2157926 h 5232401"/>
              <a:gd name="connsiteX25" fmla="*/ 863321 w 4997428"/>
              <a:gd name="connsiteY25" fmla="*/ 2153521 h 5232401"/>
              <a:gd name="connsiteX26" fmla="*/ 3345492 w 4997428"/>
              <a:gd name="connsiteY26" fmla="*/ 1662983 h 5232401"/>
              <a:gd name="connsiteX27" fmla="*/ 3391977 w 4997428"/>
              <a:gd name="connsiteY27" fmla="*/ 1682541 h 5232401"/>
              <a:gd name="connsiteX28" fmla="*/ 3439930 w 4997428"/>
              <a:gd name="connsiteY28" fmla="*/ 1722147 h 5232401"/>
              <a:gd name="connsiteX29" fmla="*/ 3577428 w 4997428"/>
              <a:gd name="connsiteY29" fmla="*/ 1839987 h 5232401"/>
              <a:gd name="connsiteX30" fmla="*/ 4022218 w 4997428"/>
              <a:gd name="connsiteY30" fmla="*/ 2282497 h 5232401"/>
              <a:gd name="connsiteX31" fmla="*/ 4935285 w 4997428"/>
              <a:gd name="connsiteY31" fmla="*/ 3795833 h 5232401"/>
              <a:gd name="connsiteX32" fmla="*/ 4997428 w 4997428"/>
              <a:gd name="connsiteY32" fmla="*/ 4005598 h 5232401"/>
              <a:gd name="connsiteX33" fmla="*/ 4997428 w 4997428"/>
              <a:gd name="connsiteY33" fmla="*/ 4007994 h 5232401"/>
              <a:gd name="connsiteX34" fmla="*/ 4997428 w 4997428"/>
              <a:gd name="connsiteY34" fmla="*/ 4024767 h 5232401"/>
              <a:gd name="connsiteX35" fmla="*/ 4997428 w 4997428"/>
              <a:gd name="connsiteY35" fmla="*/ 4043037 h 5232401"/>
              <a:gd name="connsiteX36" fmla="*/ 4997428 w 4997428"/>
              <a:gd name="connsiteY36" fmla="*/ 4070293 h 5232401"/>
              <a:gd name="connsiteX37" fmla="*/ 4997428 w 4997428"/>
              <a:gd name="connsiteY37" fmla="*/ 4108331 h 5232401"/>
              <a:gd name="connsiteX38" fmla="*/ 4997428 w 4997428"/>
              <a:gd name="connsiteY38" fmla="*/ 4158949 h 5232401"/>
              <a:gd name="connsiteX39" fmla="*/ 4997428 w 4997428"/>
              <a:gd name="connsiteY39" fmla="*/ 4223943 h 5232401"/>
              <a:gd name="connsiteX40" fmla="*/ 4997428 w 4997428"/>
              <a:gd name="connsiteY40" fmla="*/ 4305111 h 5232401"/>
              <a:gd name="connsiteX41" fmla="*/ 4997428 w 4997428"/>
              <a:gd name="connsiteY41" fmla="*/ 4404250 h 5232401"/>
              <a:gd name="connsiteX42" fmla="*/ 4997428 w 4997428"/>
              <a:gd name="connsiteY42" fmla="*/ 4523156 h 5232401"/>
              <a:gd name="connsiteX43" fmla="*/ 4997428 w 4997428"/>
              <a:gd name="connsiteY43" fmla="*/ 4663628 h 5232401"/>
              <a:gd name="connsiteX44" fmla="*/ 4997428 w 4997428"/>
              <a:gd name="connsiteY44" fmla="*/ 4827461 h 5232401"/>
              <a:gd name="connsiteX45" fmla="*/ 4997428 w 4997428"/>
              <a:gd name="connsiteY45" fmla="*/ 5016454 h 5232401"/>
              <a:gd name="connsiteX46" fmla="*/ 4997428 w 4997428"/>
              <a:gd name="connsiteY46" fmla="*/ 5232401 h 5232401"/>
              <a:gd name="connsiteX47" fmla="*/ 3778537 w 4997428"/>
              <a:gd name="connsiteY47" fmla="*/ 5232401 h 5232401"/>
              <a:gd name="connsiteX48" fmla="*/ 3635107 w 4997428"/>
              <a:gd name="connsiteY48" fmla="*/ 5096624 h 5232401"/>
              <a:gd name="connsiteX49" fmla="*/ 3309772 w 4997428"/>
              <a:gd name="connsiteY49" fmla="*/ 4529764 h 5232401"/>
              <a:gd name="connsiteX50" fmla="*/ 3134596 w 4997428"/>
              <a:gd name="connsiteY50" fmla="*/ 3215925 h 5232401"/>
              <a:gd name="connsiteX51" fmla="*/ 3263287 w 4997428"/>
              <a:gd name="connsiteY51" fmla="*/ 1857590 h 5232401"/>
              <a:gd name="connsiteX52" fmla="*/ 3286774 w 4997428"/>
              <a:gd name="connsiteY52" fmla="*/ 1742195 h 5232401"/>
              <a:gd name="connsiteX53" fmla="*/ 3345492 w 4997428"/>
              <a:gd name="connsiteY53" fmla="*/ 1662983 h 5232401"/>
              <a:gd name="connsiteX54" fmla="*/ 1985716 w 4997428"/>
              <a:gd name="connsiteY54" fmla="*/ 829675 h 5232401"/>
              <a:gd name="connsiteX55" fmla="*/ 2042469 w 4997428"/>
              <a:gd name="connsiteY55" fmla="*/ 842388 h 5232401"/>
              <a:gd name="connsiteX56" fmla="*/ 2043448 w 4997428"/>
              <a:gd name="connsiteY56" fmla="*/ 842877 h 5232401"/>
              <a:gd name="connsiteX57" fmla="*/ 2043937 w 4997428"/>
              <a:gd name="connsiteY57" fmla="*/ 842877 h 5232401"/>
              <a:gd name="connsiteX58" fmla="*/ 2127599 w 4997428"/>
              <a:gd name="connsiteY58" fmla="*/ 878572 h 5232401"/>
              <a:gd name="connsiteX59" fmla="*/ 2337487 w 4997428"/>
              <a:gd name="connsiteY59" fmla="*/ 973433 h 5232401"/>
              <a:gd name="connsiteX60" fmla="*/ 2367820 w 4997428"/>
              <a:gd name="connsiteY60" fmla="*/ 987614 h 5232401"/>
              <a:gd name="connsiteX61" fmla="*/ 3151109 w 4997428"/>
              <a:gd name="connsiteY61" fmla="*/ 1421823 h 5232401"/>
              <a:gd name="connsiteX62" fmla="*/ 3235749 w 4997428"/>
              <a:gd name="connsiteY62" fmla="*/ 1474632 h 5232401"/>
              <a:gd name="connsiteX63" fmla="*/ 3077722 w 4997428"/>
              <a:gd name="connsiteY63" fmla="*/ 1695160 h 5232401"/>
              <a:gd name="connsiteX64" fmla="*/ 3075765 w 4997428"/>
              <a:gd name="connsiteY64" fmla="*/ 1705428 h 5232401"/>
              <a:gd name="connsiteX65" fmla="*/ 2920183 w 4997428"/>
              <a:gd name="connsiteY65" fmla="*/ 3215871 h 5232401"/>
              <a:gd name="connsiteX66" fmla="*/ 3104141 w 4997428"/>
              <a:gd name="connsiteY66" fmla="*/ 4592334 h 5232401"/>
              <a:gd name="connsiteX67" fmla="*/ 3365309 w 4997428"/>
              <a:gd name="connsiteY67" fmla="*/ 5105368 h 5232401"/>
              <a:gd name="connsiteX68" fmla="*/ 3470099 w 4997428"/>
              <a:gd name="connsiteY68" fmla="*/ 5232401 h 5232401"/>
              <a:gd name="connsiteX69" fmla="*/ 3038090 w 4997428"/>
              <a:gd name="connsiteY69" fmla="*/ 5232401 h 5232401"/>
              <a:gd name="connsiteX70" fmla="*/ 2939508 w 4997428"/>
              <a:gd name="connsiteY70" fmla="*/ 5168333 h 5232401"/>
              <a:gd name="connsiteX71" fmla="*/ 2341890 w 4997428"/>
              <a:gd name="connsiteY71" fmla="*/ 4487205 h 5232401"/>
              <a:gd name="connsiteX72" fmla="*/ 1804694 w 4997428"/>
              <a:gd name="connsiteY72" fmla="*/ 1983166 h 5232401"/>
              <a:gd name="connsiteX73" fmla="*/ 1838941 w 4997428"/>
              <a:gd name="connsiteY73" fmla="*/ 1229656 h 5232401"/>
              <a:gd name="connsiteX74" fmla="*/ 1870743 w 4997428"/>
              <a:gd name="connsiteY74" fmla="*/ 939205 h 5232401"/>
              <a:gd name="connsiteX75" fmla="*/ 1985716 w 4997428"/>
              <a:gd name="connsiteY75" fmla="*/ 829675 h 5232401"/>
              <a:gd name="connsiteX76" fmla="*/ 3454840 w 4997428"/>
              <a:gd name="connsiteY76" fmla="*/ 225284 h 5232401"/>
              <a:gd name="connsiteX77" fmla="*/ 3475877 w 4997428"/>
              <a:gd name="connsiteY77" fmla="*/ 226752 h 5232401"/>
              <a:gd name="connsiteX78" fmla="*/ 3476366 w 4997428"/>
              <a:gd name="connsiteY78" fmla="*/ 227241 h 5232401"/>
              <a:gd name="connsiteX79" fmla="*/ 3477345 w 4997428"/>
              <a:gd name="connsiteY79" fmla="*/ 227241 h 5232401"/>
              <a:gd name="connsiteX80" fmla="*/ 3527736 w 4997428"/>
              <a:gd name="connsiteY80" fmla="*/ 247791 h 5232401"/>
              <a:gd name="connsiteX81" fmla="*/ 3528226 w 4997428"/>
              <a:gd name="connsiteY81" fmla="*/ 248280 h 5232401"/>
              <a:gd name="connsiteX82" fmla="*/ 3529204 w 4997428"/>
              <a:gd name="connsiteY82" fmla="*/ 248769 h 5232401"/>
              <a:gd name="connsiteX83" fmla="*/ 3826172 w 4997428"/>
              <a:gd name="connsiteY83" fmla="*/ 449371 h 5232401"/>
              <a:gd name="connsiteX84" fmla="*/ 4276762 w 4997428"/>
              <a:gd name="connsiteY84" fmla="*/ 798712 h 5232401"/>
              <a:gd name="connsiteX85" fmla="*/ 3902494 w 4997428"/>
              <a:gd name="connsiteY85" fmla="*/ 1684785 h 5232401"/>
              <a:gd name="connsiteX86" fmla="*/ 3130963 w 4997428"/>
              <a:gd name="connsiteY86" fmla="*/ 1155881 h 5232401"/>
              <a:gd name="connsiteX87" fmla="*/ 3342314 w 4997428"/>
              <a:gd name="connsiteY87" fmla="*/ 323139 h 5232401"/>
              <a:gd name="connsiteX88" fmla="*/ 3345250 w 4997428"/>
              <a:gd name="connsiteY88" fmla="*/ 314332 h 5232401"/>
              <a:gd name="connsiteX89" fmla="*/ 3454840 w 4997428"/>
              <a:gd name="connsiteY89" fmla="*/ 225284 h 5232401"/>
              <a:gd name="connsiteX90" fmla="*/ 4997428 w 4997428"/>
              <a:gd name="connsiteY90" fmla="*/ 0 h 5232401"/>
              <a:gd name="connsiteX91" fmla="*/ 4996450 w 4997428"/>
              <a:gd name="connsiteY91" fmla="*/ 3311432 h 5232401"/>
              <a:gd name="connsiteX92" fmla="*/ 4030887 w 4997428"/>
              <a:gd name="connsiteY92" fmla="*/ 1977273 h 5232401"/>
              <a:gd name="connsiteX93" fmla="*/ 4879116 w 4997428"/>
              <a:gd name="connsiteY93" fmla="*/ 134003 h 5232401"/>
              <a:gd name="connsiteX94" fmla="*/ 4930450 w 4997428"/>
              <a:gd name="connsiteY94" fmla="*/ 52819 h 5232401"/>
              <a:gd name="connsiteX95" fmla="*/ 4997428 w 4997428"/>
              <a:gd name="connsiteY95" fmla="*/ 0 h 5232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4997428" h="5232401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267417" y="4787877"/>
                  <a:pt x="2392719" y="4955995"/>
                  <a:pt x="2531849" y="5098469"/>
                </a:cubicBezTo>
                <a:lnTo>
                  <a:pt x="2675549" y="5232401"/>
                </a:lnTo>
                <a:lnTo>
                  <a:pt x="1556208" y="5232401"/>
                </a:lnTo>
                <a:lnTo>
                  <a:pt x="1356550" y="5183062"/>
                </a:lnTo>
                <a:cubicBezTo>
                  <a:pt x="400986" y="4928164"/>
                  <a:pt x="78673" y="455974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lnTo>
                  <a:pt x="4997428" y="4007994"/>
                </a:lnTo>
                <a:lnTo>
                  <a:pt x="4997428" y="4024767"/>
                </a:lnTo>
                <a:lnTo>
                  <a:pt x="4997428" y="4043037"/>
                </a:lnTo>
                <a:lnTo>
                  <a:pt x="4997428" y="4070293"/>
                </a:lnTo>
                <a:lnTo>
                  <a:pt x="4997428" y="4108331"/>
                </a:lnTo>
                <a:lnTo>
                  <a:pt x="4997428" y="4158949"/>
                </a:lnTo>
                <a:lnTo>
                  <a:pt x="4997428" y="4223943"/>
                </a:lnTo>
                <a:lnTo>
                  <a:pt x="4997428" y="4305111"/>
                </a:lnTo>
                <a:lnTo>
                  <a:pt x="4997428" y="4404250"/>
                </a:lnTo>
                <a:lnTo>
                  <a:pt x="4997428" y="4523156"/>
                </a:lnTo>
                <a:lnTo>
                  <a:pt x="4997428" y="4663628"/>
                </a:lnTo>
                <a:lnTo>
                  <a:pt x="4997428" y="4827461"/>
                </a:lnTo>
                <a:lnTo>
                  <a:pt x="4997428" y="5016454"/>
                </a:lnTo>
                <a:lnTo>
                  <a:pt x="4997428" y="5232401"/>
                </a:lnTo>
                <a:lnTo>
                  <a:pt x="3778537" y="5232401"/>
                </a:lnTo>
                <a:lnTo>
                  <a:pt x="3635107" y="5096624"/>
                </a:lnTo>
                <a:cubicBezTo>
                  <a:pt x="3497761" y="4947827"/>
                  <a:pt x="3381335" y="4759698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69456" y="4799171"/>
                  <a:pt x="3262842" y="4968050"/>
                  <a:pt x="3365309" y="5105368"/>
                </a:cubicBezTo>
                <a:lnTo>
                  <a:pt x="3470099" y="5232401"/>
                </a:lnTo>
                <a:lnTo>
                  <a:pt x="3038090" y="5232401"/>
                </a:lnTo>
                <a:lnTo>
                  <a:pt x="2939508" y="5168333"/>
                </a:lnTo>
                <a:cubicBezTo>
                  <a:pt x="2712833" y="5008865"/>
                  <a:pt x="2510131" y="4779856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solidFill>
            <a:schemeClr val="tx1">
              <a:alpha val="20000"/>
            </a:schemeClr>
          </a:solidFill>
        </p:spPr>
        <p:txBody>
          <a:bodyPr wrap="square">
            <a:noAutofit/>
          </a:bodyPr>
          <a:lstStyle>
            <a:lvl1pPr algn="ctr">
              <a:defRPr sz="1600" b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icon to insert an image and click reset in Home tab to fill the image in the shape</a:t>
            </a:r>
            <a:br>
              <a:rPr lang="en-GB" dirty="0"/>
            </a:br>
            <a:r>
              <a:rPr lang="en-GB" dirty="0"/>
              <a:t>If no image is inserted, this will stay as grey shape</a:t>
            </a:r>
          </a:p>
        </p:txBody>
      </p:sp>
      <p:sp>
        <p:nvSpPr>
          <p:cNvPr id="83" name="Text Placeholder 82">
            <a:extLst>
              <a:ext uri="{FF2B5EF4-FFF2-40B4-BE49-F238E27FC236}">
                <a16:creationId xmlns:a16="http://schemas.microsoft.com/office/drawing/2014/main" id="{3ECE1A18-33D8-41AB-85CB-0266D446747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3768" y="3599135"/>
            <a:ext cx="5552920" cy="874085"/>
          </a:xfrm>
        </p:spPr>
        <p:txBody>
          <a:bodyPr>
            <a:spAutoFit/>
          </a:bodyPr>
          <a:lstStyle>
            <a:lvl1pPr>
              <a:spcAft>
                <a:spcPts val="1200"/>
              </a:spcAft>
              <a:defRPr b="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</a:lstStyle>
          <a:p>
            <a:pPr lvl="0"/>
            <a:r>
              <a:rPr lang="en-US" dirty="0"/>
              <a:t>Subtitle goes here</a:t>
            </a:r>
          </a:p>
          <a:p>
            <a:pPr lvl="1"/>
            <a:r>
              <a:rPr lang="en-US" dirty="0"/>
              <a:t>Presenter Name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06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0.02865 1.48148E-6 " pathEditMode="relative" rAng="0" ptsTypes="AA">
                                      <p:cBhvr>
                                        <p:cTn id="14" dur="1000" spd="-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7" grpId="0" animBg="1"/>
      <p:bldP spid="37" grpId="1" animBg="1"/>
      <p:bldP spid="83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" name="Group 52">
            <a:extLst>
              <a:ext uri="{FF2B5EF4-FFF2-40B4-BE49-F238E27FC236}">
                <a16:creationId xmlns:a16="http://schemas.microsoft.com/office/drawing/2014/main" id="{6F1C88AA-B917-4B86-B0CA-3F32CD509C84}"/>
              </a:ext>
            </a:extLst>
          </p:cNvPr>
          <p:cNvGrpSpPr/>
          <p:nvPr userDrawn="1"/>
        </p:nvGrpSpPr>
        <p:grpSpPr>
          <a:xfrm>
            <a:off x="1914293" y="343037"/>
            <a:ext cx="868948" cy="1159664"/>
            <a:chOff x="9299574" y="-2258163"/>
            <a:chExt cx="2892425" cy="3860118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BD8FBEF-1F46-409C-B97B-078AF8296523}"/>
                </a:ext>
              </a:extLst>
            </p:cNvPr>
            <p:cNvSpPr/>
            <p:nvPr/>
          </p:nvSpPr>
          <p:spPr>
            <a:xfrm>
              <a:off x="9299574" y="-2258163"/>
              <a:ext cx="2892425" cy="2892425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GB" dirty="0"/>
            </a:p>
          </p:txBody>
        </p:sp>
        <p:sp>
          <p:nvSpPr>
            <p:cNvPr id="55" name="Freeform 6">
              <a:extLst>
                <a:ext uri="{FF2B5EF4-FFF2-40B4-BE49-F238E27FC236}">
                  <a16:creationId xmlns:a16="http://schemas.microsoft.com/office/drawing/2014/main" id="{13D45ADE-5AA0-4880-8AFA-695D1D7B3E9A}"/>
                </a:ext>
              </a:extLst>
            </p:cNvPr>
            <p:cNvSpPr>
              <a:spLocks/>
            </p:cNvSpPr>
            <p:nvPr/>
          </p:nvSpPr>
          <p:spPr bwMode="auto">
            <a:xfrm rot="17654240">
              <a:off x="10083723" y="-380457"/>
              <a:ext cx="1334192" cy="2630632"/>
            </a:xfrm>
            <a:custGeom>
              <a:avLst/>
              <a:gdLst>
                <a:gd name="T0" fmla="*/ 451 w 505"/>
                <a:gd name="T1" fmla="*/ 0 h 995"/>
                <a:gd name="T2" fmla="*/ 439 w 505"/>
                <a:gd name="T3" fmla="*/ 5 h 995"/>
                <a:gd name="T4" fmla="*/ 427 w 505"/>
                <a:gd name="T5" fmla="*/ 15 h 995"/>
                <a:gd name="T6" fmla="*/ 392 w 505"/>
                <a:gd name="T7" fmla="*/ 46 h 995"/>
                <a:gd name="T8" fmla="*/ 277 w 505"/>
                <a:gd name="T9" fmla="*/ 159 h 995"/>
                <a:gd name="T10" fmla="*/ 43 w 505"/>
                <a:gd name="T11" fmla="*/ 548 h 995"/>
                <a:gd name="T12" fmla="*/ 0 w 505"/>
                <a:gd name="T13" fmla="*/ 790 h 995"/>
                <a:gd name="T14" fmla="*/ 24 w 505"/>
                <a:gd name="T15" fmla="*/ 915 h 995"/>
                <a:gd name="T16" fmla="*/ 95 w 505"/>
                <a:gd name="T17" fmla="*/ 986 h 995"/>
                <a:gd name="T18" fmla="*/ 147 w 505"/>
                <a:gd name="T19" fmla="*/ 995 h 995"/>
                <a:gd name="T20" fmla="*/ 148 w 505"/>
                <a:gd name="T21" fmla="*/ 995 h 995"/>
                <a:gd name="T22" fmla="*/ 460 w 505"/>
                <a:gd name="T23" fmla="*/ 736 h 995"/>
                <a:gd name="T24" fmla="*/ 505 w 505"/>
                <a:gd name="T25" fmla="*/ 399 h 995"/>
                <a:gd name="T26" fmla="*/ 472 w 505"/>
                <a:gd name="T27" fmla="*/ 50 h 995"/>
                <a:gd name="T28" fmla="*/ 466 w 505"/>
                <a:gd name="T29" fmla="*/ 20 h 995"/>
                <a:gd name="T30" fmla="*/ 451 w 505"/>
                <a:gd name="T31" fmla="*/ 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5" h="995">
                  <a:moveTo>
                    <a:pt x="451" y="0"/>
                  </a:moveTo>
                  <a:cubicBezTo>
                    <a:pt x="447" y="0"/>
                    <a:pt x="443" y="2"/>
                    <a:pt x="439" y="5"/>
                  </a:cubicBezTo>
                  <a:cubicBezTo>
                    <a:pt x="439" y="5"/>
                    <a:pt x="435" y="8"/>
                    <a:pt x="427" y="15"/>
                  </a:cubicBezTo>
                  <a:cubicBezTo>
                    <a:pt x="419" y="22"/>
                    <a:pt x="407" y="32"/>
                    <a:pt x="392" y="46"/>
                  </a:cubicBezTo>
                  <a:cubicBezTo>
                    <a:pt x="370" y="64"/>
                    <a:pt x="327" y="104"/>
                    <a:pt x="277" y="159"/>
                  </a:cubicBezTo>
                  <a:cubicBezTo>
                    <a:pt x="198" y="247"/>
                    <a:pt x="93" y="387"/>
                    <a:pt x="43" y="548"/>
                  </a:cubicBezTo>
                  <a:cubicBezTo>
                    <a:pt x="14" y="642"/>
                    <a:pt x="0" y="723"/>
                    <a:pt x="0" y="790"/>
                  </a:cubicBezTo>
                  <a:cubicBezTo>
                    <a:pt x="0" y="840"/>
                    <a:pt x="8" y="882"/>
                    <a:pt x="24" y="915"/>
                  </a:cubicBezTo>
                  <a:cubicBezTo>
                    <a:pt x="39" y="948"/>
                    <a:pt x="62" y="971"/>
                    <a:pt x="95" y="986"/>
                  </a:cubicBezTo>
                  <a:cubicBezTo>
                    <a:pt x="109" y="992"/>
                    <a:pt x="126" y="995"/>
                    <a:pt x="147" y="995"/>
                  </a:cubicBezTo>
                  <a:cubicBezTo>
                    <a:pt x="148" y="995"/>
                    <a:pt x="148" y="995"/>
                    <a:pt x="148" y="995"/>
                  </a:cubicBezTo>
                  <a:cubicBezTo>
                    <a:pt x="244" y="995"/>
                    <a:pt x="405" y="915"/>
                    <a:pt x="460" y="736"/>
                  </a:cubicBezTo>
                  <a:cubicBezTo>
                    <a:pt x="490" y="640"/>
                    <a:pt x="505" y="526"/>
                    <a:pt x="505" y="399"/>
                  </a:cubicBezTo>
                  <a:cubicBezTo>
                    <a:pt x="505" y="240"/>
                    <a:pt x="482" y="102"/>
                    <a:pt x="472" y="50"/>
                  </a:cubicBezTo>
                  <a:cubicBezTo>
                    <a:pt x="468" y="31"/>
                    <a:pt x="466" y="20"/>
                    <a:pt x="466" y="20"/>
                  </a:cubicBezTo>
                  <a:cubicBezTo>
                    <a:pt x="464" y="11"/>
                    <a:pt x="459" y="0"/>
                    <a:pt x="451" y="0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56" name="Freeform 6">
              <a:extLst>
                <a:ext uri="{FF2B5EF4-FFF2-40B4-BE49-F238E27FC236}">
                  <a16:creationId xmlns:a16="http://schemas.microsoft.com/office/drawing/2014/main" id="{D53FFBAB-A7AC-49C7-A1DC-F4B7C4DF9CAB}"/>
                </a:ext>
              </a:extLst>
            </p:cNvPr>
            <p:cNvSpPr>
              <a:spLocks/>
            </p:cNvSpPr>
            <p:nvPr/>
          </p:nvSpPr>
          <p:spPr bwMode="auto">
            <a:xfrm rot="1067620">
              <a:off x="10815109" y="-1348313"/>
              <a:ext cx="1209678" cy="2385122"/>
            </a:xfrm>
            <a:custGeom>
              <a:avLst/>
              <a:gdLst>
                <a:gd name="T0" fmla="*/ 451 w 505"/>
                <a:gd name="T1" fmla="*/ 0 h 995"/>
                <a:gd name="T2" fmla="*/ 439 w 505"/>
                <a:gd name="T3" fmla="*/ 5 h 995"/>
                <a:gd name="T4" fmla="*/ 427 w 505"/>
                <a:gd name="T5" fmla="*/ 15 h 995"/>
                <a:gd name="T6" fmla="*/ 392 w 505"/>
                <a:gd name="T7" fmla="*/ 46 h 995"/>
                <a:gd name="T8" fmla="*/ 277 w 505"/>
                <a:gd name="T9" fmla="*/ 159 h 995"/>
                <a:gd name="T10" fmla="*/ 43 w 505"/>
                <a:gd name="T11" fmla="*/ 548 h 995"/>
                <a:gd name="T12" fmla="*/ 0 w 505"/>
                <a:gd name="T13" fmla="*/ 790 h 995"/>
                <a:gd name="T14" fmla="*/ 24 w 505"/>
                <a:gd name="T15" fmla="*/ 915 h 995"/>
                <a:gd name="T16" fmla="*/ 95 w 505"/>
                <a:gd name="T17" fmla="*/ 986 h 995"/>
                <a:gd name="T18" fmla="*/ 147 w 505"/>
                <a:gd name="T19" fmla="*/ 995 h 995"/>
                <a:gd name="T20" fmla="*/ 148 w 505"/>
                <a:gd name="T21" fmla="*/ 995 h 995"/>
                <a:gd name="T22" fmla="*/ 460 w 505"/>
                <a:gd name="T23" fmla="*/ 736 h 995"/>
                <a:gd name="T24" fmla="*/ 505 w 505"/>
                <a:gd name="T25" fmla="*/ 399 h 995"/>
                <a:gd name="T26" fmla="*/ 472 w 505"/>
                <a:gd name="T27" fmla="*/ 50 h 995"/>
                <a:gd name="T28" fmla="*/ 466 w 505"/>
                <a:gd name="T29" fmla="*/ 20 h 995"/>
                <a:gd name="T30" fmla="*/ 451 w 505"/>
                <a:gd name="T31" fmla="*/ 0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5" h="995">
                  <a:moveTo>
                    <a:pt x="451" y="0"/>
                  </a:moveTo>
                  <a:cubicBezTo>
                    <a:pt x="447" y="0"/>
                    <a:pt x="443" y="2"/>
                    <a:pt x="439" y="5"/>
                  </a:cubicBezTo>
                  <a:cubicBezTo>
                    <a:pt x="439" y="5"/>
                    <a:pt x="435" y="8"/>
                    <a:pt x="427" y="15"/>
                  </a:cubicBezTo>
                  <a:cubicBezTo>
                    <a:pt x="419" y="22"/>
                    <a:pt x="407" y="32"/>
                    <a:pt x="392" y="46"/>
                  </a:cubicBezTo>
                  <a:cubicBezTo>
                    <a:pt x="370" y="64"/>
                    <a:pt x="327" y="104"/>
                    <a:pt x="277" y="159"/>
                  </a:cubicBezTo>
                  <a:cubicBezTo>
                    <a:pt x="198" y="247"/>
                    <a:pt x="93" y="387"/>
                    <a:pt x="43" y="548"/>
                  </a:cubicBezTo>
                  <a:cubicBezTo>
                    <a:pt x="14" y="642"/>
                    <a:pt x="0" y="723"/>
                    <a:pt x="0" y="790"/>
                  </a:cubicBezTo>
                  <a:cubicBezTo>
                    <a:pt x="0" y="840"/>
                    <a:pt x="8" y="882"/>
                    <a:pt x="24" y="915"/>
                  </a:cubicBezTo>
                  <a:cubicBezTo>
                    <a:pt x="39" y="948"/>
                    <a:pt x="62" y="971"/>
                    <a:pt x="95" y="986"/>
                  </a:cubicBezTo>
                  <a:cubicBezTo>
                    <a:pt x="109" y="992"/>
                    <a:pt x="126" y="995"/>
                    <a:pt x="147" y="995"/>
                  </a:cubicBezTo>
                  <a:cubicBezTo>
                    <a:pt x="148" y="995"/>
                    <a:pt x="148" y="995"/>
                    <a:pt x="148" y="995"/>
                  </a:cubicBezTo>
                  <a:cubicBezTo>
                    <a:pt x="244" y="995"/>
                    <a:pt x="405" y="915"/>
                    <a:pt x="460" y="736"/>
                  </a:cubicBezTo>
                  <a:cubicBezTo>
                    <a:pt x="490" y="640"/>
                    <a:pt x="505" y="526"/>
                    <a:pt x="505" y="399"/>
                  </a:cubicBezTo>
                  <a:cubicBezTo>
                    <a:pt x="505" y="240"/>
                    <a:pt x="482" y="102"/>
                    <a:pt x="472" y="50"/>
                  </a:cubicBezTo>
                  <a:cubicBezTo>
                    <a:pt x="468" y="31"/>
                    <a:pt x="466" y="20"/>
                    <a:pt x="466" y="20"/>
                  </a:cubicBezTo>
                  <a:cubicBezTo>
                    <a:pt x="464" y="11"/>
                    <a:pt x="459" y="0"/>
                    <a:pt x="451" y="0"/>
                  </a:cubicBezTo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grpSp>
        <p:nvGrpSpPr>
          <p:cNvPr id="57" name="Group 15">
            <a:extLst>
              <a:ext uri="{FF2B5EF4-FFF2-40B4-BE49-F238E27FC236}">
                <a16:creationId xmlns:a16="http://schemas.microsoft.com/office/drawing/2014/main" id="{2CC6FD60-1271-4F92-9CF7-D908B89A68A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970445" y="453056"/>
            <a:ext cx="648910" cy="648910"/>
            <a:chOff x="3023" y="1344"/>
            <a:chExt cx="1634" cy="1634"/>
          </a:xfrm>
        </p:grpSpPr>
        <p:sp>
          <p:nvSpPr>
            <p:cNvPr id="58" name="Freeform 16">
              <a:extLst>
                <a:ext uri="{FF2B5EF4-FFF2-40B4-BE49-F238E27FC236}">
                  <a16:creationId xmlns:a16="http://schemas.microsoft.com/office/drawing/2014/main" id="{A8B9E6A7-3A11-459A-ADAC-A57558A81A9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3" y="1344"/>
              <a:ext cx="1634" cy="1634"/>
            </a:xfrm>
            <a:custGeom>
              <a:avLst/>
              <a:gdLst>
                <a:gd name="T0" fmla="*/ 852 w 862"/>
                <a:gd name="T1" fmla="*/ 338 h 862"/>
                <a:gd name="T2" fmla="*/ 431 w 862"/>
                <a:gd name="T3" fmla="*/ 0 h 862"/>
                <a:gd name="T4" fmla="*/ 0 w 862"/>
                <a:gd name="T5" fmla="*/ 431 h 862"/>
                <a:gd name="T6" fmla="*/ 181 w 862"/>
                <a:gd name="T7" fmla="*/ 782 h 862"/>
                <a:gd name="T8" fmla="*/ 386 w 862"/>
                <a:gd name="T9" fmla="*/ 860 h 862"/>
                <a:gd name="T10" fmla="*/ 431 w 862"/>
                <a:gd name="T11" fmla="*/ 862 h 862"/>
                <a:gd name="T12" fmla="*/ 604 w 862"/>
                <a:gd name="T13" fmla="*/ 826 h 862"/>
                <a:gd name="T14" fmla="*/ 835 w 862"/>
                <a:gd name="T15" fmla="*/ 582 h 862"/>
                <a:gd name="T16" fmla="*/ 858 w 862"/>
                <a:gd name="T17" fmla="*/ 491 h 862"/>
                <a:gd name="T18" fmla="*/ 862 w 862"/>
                <a:gd name="T19" fmla="*/ 431 h 862"/>
                <a:gd name="T20" fmla="*/ 852 w 862"/>
                <a:gd name="T21" fmla="*/ 338 h 8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862" h="862">
                  <a:moveTo>
                    <a:pt x="852" y="338"/>
                  </a:moveTo>
                  <a:cubicBezTo>
                    <a:pt x="809" y="145"/>
                    <a:pt x="637" y="0"/>
                    <a:pt x="431" y="0"/>
                  </a:cubicBezTo>
                  <a:cubicBezTo>
                    <a:pt x="193" y="0"/>
                    <a:pt x="0" y="193"/>
                    <a:pt x="0" y="431"/>
                  </a:cubicBezTo>
                  <a:cubicBezTo>
                    <a:pt x="0" y="576"/>
                    <a:pt x="72" y="704"/>
                    <a:pt x="181" y="782"/>
                  </a:cubicBezTo>
                  <a:cubicBezTo>
                    <a:pt x="240" y="824"/>
                    <a:pt x="310" y="852"/>
                    <a:pt x="386" y="860"/>
                  </a:cubicBezTo>
                  <a:cubicBezTo>
                    <a:pt x="401" y="861"/>
                    <a:pt x="416" y="862"/>
                    <a:pt x="431" y="862"/>
                  </a:cubicBezTo>
                  <a:cubicBezTo>
                    <a:pt x="492" y="862"/>
                    <a:pt x="551" y="849"/>
                    <a:pt x="604" y="826"/>
                  </a:cubicBezTo>
                  <a:cubicBezTo>
                    <a:pt x="710" y="779"/>
                    <a:pt x="794" y="691"/>
                    <a:pt x="835" y="582"/>
                  </a:cubicBezTo>
                  <a:cubicBezTo>
                    <a:pt x="846" y="553"/>
                    <a:pt x="853" y="523"/>
                    <a:pt x="858" y="491"/>
                  </a:cubicBezTo>
                  <a:cubicBezTo>
                    <a:pt x="860" y="472"/>
                    <a:pt x="862" y="451"/>
                    <a:pt x="862" y="431"/>
                  </a:cubicBezTo>
                  <a:cubicBezTo>
                    <a:pt x="862" y="399"/>
                    <a:pt x="858" y="368"/>
                    <a:pt x="852" y="33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9" name="Freeform 17">
              <a:extLst>
                <a:ext uri="{FF2B5EF4-FFF2-40B4-BE49-F238E27FC236}">
                  <a16:creationId xmlns:a16="http://schemas.microsoft.com/office/drawing/2014/main" id="{6F9EE9F9-ECA8-4237-A006-609D9C52B8A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86" y="2561"/>
              <a:ext cx="522" cy="413"/>
            </a:xfrm>
            <a:custGeom>
              <a:avLst/>
              <a:gdLst>
                <a:gd name="T0" fmla="*/ 13 w 275"/>
                <a:gd name="T1" fmla="*/ 0 h 218"/>
                <a:gd name="T2" fmla="*/ 1 w 275"/>
                <a:gd name="T3" fmla="*/ 5 h 218"/>
                <a:gd name="T4" fmla="*/ 1 w 275"/>
                <a:gd name="T5" fmla="*/ 15 h 218"/>
                <a:gd name="T6" fmla="*/ 4 w 275"/>
                <a:gd name="T7" fmla="*/ 27 h 218"/>
                <a:gd name="T8" fmla="*/ 15 w 275"/>
                <a:gd name="T9" fmla="*/ 62 h 218"/>
                <a:gd name="T10" fmla="*/ 42 w 275"/>
                <a:gd name="T11" fmla="*/ 140 h 218"/>
                <a:gd name="T12" fmla="*/ 247 w 275"/>
                <a:gd name="T13" fmla="*/ 218 h 218"/>
                <a:gd name="T14" fmla="*/ 247 w 275"/>
                <a:gd name="T15" fmla="*/ 217 h 218"/>
                <a:gd name="T16" fmla="*/ 246 w 275"/>
                <a:gd name="T17" fmla="*/ 197 h 218"/>
                <a:gd name="T18" fmla="*/ 246 w 275"/>
                <a:gd name="T19" fmla="*/ 197 h 218"/>
                <a:gd name="T20" fmla="*/ 258 w 275"/>
                <a:gd name="T21" fmla="*/ 127 h 218"/>
                <a:gd name="T22" fmla="*/ 275 w 275"/>
                <a:gd name="T23" fmla="*/ 83 h 218"/>
                <a:gd name="T24" fmla="*/ 44 w 275"/>
                <a:gd name="T25" fmla="*/ 6 h 218"/>
                <a:gd name="T26" fmla="*/ 20 w 275"/>
                <a:gd name="T27" fmla="*/ 1 h 218"/>
                <a:gd name="T28" fmla="*/ 13 w 275"/>
                <a:gd name="T29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75" h="218">
                  <a:moveTo>
                    <a:pt x="13" y="0"/>
                  </a:moveTo>
                  <a:cubicBezTo>
                    <a:pt x="8" y="0"/>
                    <a:pt x="3" y="1"/>
                    <a:pt x="1" y="5"/>
                  </a:cubicBezTo>
                  <a:cubicBezTo>
                    <a:pt x="0" y="8"/>
                    <a:pt x="0" y="12"/>
                    <a:pt x="1" y="15"/>
                  </a:cubicBezTo>
                  <a:cubicBezTo>
                    <a:pt x="1" y="15"/>
                    <a:pt x="2" y="19"/>
                    <a:pt x="4" y="27"/>
                  </a:cubicBezTo>
                  <a:cubicBezTo>
                    <a:pt x="7" y="35"/>
                    <a:pt x="10" y="47"/>
                    <a:pt x="15" y="62"/>
                  </a:cubicBezTo>
                  <a:cubicBezTo>
                    <a:pt x="19" y="78"/>
                    <a:pt x="28" y="105"/>
                    <a:pt x="42" y="140"/>
                  </a:cubicBezTo>
                  <a:cubicBezTo>
                    <a:pt x="101" y="182"/>
                    <a:pt x="171" y="210"/>
                    <a:pt x="247" y="218"/>
                  </a:cubicBezTo>
                  <a:cubicBezTo>
                    <a:pt x="247" y="217"/>
                    <a:pt x="247" y="217"/>
                    <a:pt x="247" y="217"/>
                  </a:cubicBezTo>
                  <a:cubicBezTo>
                    <a:pt x="246" y="211"/>
                    <a:pt x="246" y="204"/>
                    <a:pt x="246" y="197"/>
                  </a:cubicBezTo>
                  <a:cubicBezTo>
                    <a:pt x="246" y="197"/>
                    <a:pt x="246" y="197"/>
                    <a:pt x="246" y="197"/>
                  </a:cubicBezTo>
                  <a:cubicBezTo>
                    <a:pt x="246" y="176"/>
                    <a:pt x="250" y="153"/>
                    <a:pt x="258" y="127"/>
                  </a:cubicBezTo>
                  <a:cubicBezTo>
                    <a:pt x="263" y="113"/>
                    <a:pt x="268" y="98"/>
                    <a:pt x="275" y="83"/>
                  </a:cubicBezTo>
                  <a:cubicBezTo>
                    <a:pt x="173" y="39"/>
                    <a:pt x="81" y="15"/>
                    <a:pt x="44" y="6"/>
                  </a:cubicBezTo>
                  <a:cubicBezTo>
                    <a:pt x="29" y="3"/>
                    <a:pt x="20" y="1"/>
                    <a:pt x="20" y="1"/>
                  </a:cubicBezTo>
                  <a:cubicBezTo>
                    <a:pt x="18" y="0"/>
                    <a:pt x="15" y="0"/>
                    <a:pt x="13" y="0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0" name="Freeform 18">
              <a:extLst>
                <a:ext uri="{FF2B5EF4-FFF2-40B4-BE49-F238E27FC236}">
                  <a16:creationId xmlns:a16="http://schemas.microsoft.com/office/drawing/2014/main" id="{89E8591D-BD97-41BF-945D-D5916359F1B9}"/>
                </a:ext>
              </a:extLst>
            </p:cNvPr>
            <p:cNvSpPr>
              <a:spLocks/>
            </p:cNvSpPr>
            <p:nvPr/>
          </p:nvSpPr>
          <p:spPr bwMode="auto">
            <a:xfrm>
              <a:off x="3808" y="1985"/>
              <a:ext cx="849" cy="925"/>
            </a:xfrm>
            <a:custGeom>
              <a:avLst/>
              <a:gdLst>
                <a:gd name="T0" fmla="*/ 438 w 448"/>
                <a:gd name="T1" fmla="*/ 0 h 488"/>
                <a:gd name="T2" fmla="*/ 411 w 448"/>
                <a:gd name="T3" fmla="*/ 11 h 488"/>
                <a:gd name="T4" fmla="*/ 309 w 448"/>
                <a:gd name="T5" fmla="*/ 63 h 488"/>
                <a:gd name="T6" fmla="*/ 65 w 448"/>
                <a:gd name="T7" fmla="*/ 276 h 488"/>
                <a:gd name="T8" fmla="*/ 0 w 448"/>
                <a:gd name="T9" fmla="*/ 387 h 488"/>
                <a:gd name="T10" fmla="*/ 30 w 448"/>
                <a:gd name="T11" fmla="*/ 399 h 488"/>
                <a:gd name="T12" fmla="*/ 190 w 448"/>
                <a:gd name="T13" fmla="*/ 488 h 488"/>
                <a:gd name="T14" fmla="*/ 190 w 448"/>
                <a:gd name="T15" fmla="*/ 488 h 488"/>
                <a:gd name="T16" fmla="*/ 190 w 448"/>
                <a:gd name="T17" fmla="*/ 488 h 488"/>
                <a:gd name="T18" fmla="*/ 421 w 448"/>
                <a:gd name="T19" fmla="*/ 244 h 488"/>
                <a:gd name="T20" fmla="*/ 444 w 448"/>
                <a:gd name="T21" fmla="*/ 153 h 488"/>
                <a:gd name="T22" fmla="*/ 448 w 448"/>
                <a:gd name="T23" fmla="*/ 93 h 488"/>
                <a:gd name="T24" fmla="*/ 438 w 448"/>
                <a:gd name="T25" fmla="*/ 0 h 488"/>
                <a:gd name="T26" fmla="*/ 438 w 448"/>
                <a:gd name="T27" fmla="*/ 0 h 4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48" h="488">
                  <a:moveTo>
                    <a:pt x="438" y="0"/>
                  </a:moveTo>
                  <a:cubicBezTo>
                    <a:pt x="431" y="2"/>
                    <a:pt x="422" y="6"/>
                    <a:pt x="411" y="11"/>
                  </a:cubicBezTo>
                  <a:cubicBezTo>
                    <a:pt x="392" y="19"/>
                    <a:pt x="355" y="37"/>
                    <a:pt x="309" y="63"/>
                  </a:cubicBezTo>
                  <a:cubicBezTo>
                    <a:pt x="236" y="106"/>
                    <a:pt x="134" y="178"/>
                    <a:pt x="65" y="276"/>
                  </a:cubicBezTo>
                  <a:cubicBezTo>
                    <a:pt x="37" y="316"/>
                    <a:pt x="16" y="353"/>
                    <a:pt x="0" y="387"/>
                  </a:cubicBezTo>
                  <a:cubicBezTo>
                    <a:pt x="10" y="391"/>
                    <a:pt x="20" y="395"/>
                    <a:pt x="30" y="399"/>
                  </a:cubicBezTo>
                  <a:cubicBezTo>
                    <a:pt x="90" y="426"/>
                    <a:pt x="143" y="456"/>
                    <a:pt x="190" y="488"/>
                  </a:cubicBezTo>
                  <a:cubicBezTo>
                    <a:pt x="190" y="488"/>
                    <a:pt x="190" y="488"/>
                    <a:pt x="190" y="488"/>
                  </a:cubicBezTo>
                  <a:cubicBezTo>
                    <a:pt x="190" y="488"/>
                    <a:pt x="190" y="488"/>
                    <a:pt x="190" y="488"/>
                  </a:cubicBezTo>
                  <a:cubicBezTo>
                    <a:pt x="296" y="441"/>
                    <a:pt x="380" y="353"/>
                    <a:pt x="421" y="244"/>
                  </a:cubicBezTo>
                  <a:cubicBezTo>
                    <a:pt x="430" y="212"/>
                    <a:pt x="438" y="181"/>
                    <a:pt x="444" y="153"/>
                  </a:cubicBezTo>
                  <a:cubicBezTo>
                    <a:pt x="446" y="134"/>
                    <a:pt x="448" y="113"/>
                    <a:pt x="448" y="93"/>
                  </a:cubicBezTo>
                  <a:cubicBezTo>
                    <a:pt x="448" y="61"/>
                    <a:pt x="444" y="30"/>
                    <a:pt x="438" y="0"/>
                  </a:cubicBezTo>
                  <a:cubicBezTo>
                    <a:pt x="438" y="0"/>
                    <a:pt x="438" y="0"/>
                    <a:pt x="438" y="0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1" name="Freeform 19">
              <a:extLst>
                <a:ext uri="{FF2B5EF4-FFF2-40B4-BE49-F238E27FC236}">
                  <a16:creationId xmlns:a16="http://schemas.microsoft.com/office/drawing/2014/main" id="{1D991425-9A1B-4853-BAAD-6C0CA1565EB1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3" y="2718"/>
              <a:ext cx="415" cy="260"/>
            </a:xfrm>
            <a:custGeom>
              <a:avLst/>
              <a:gdLst>
                <a:gd name="T0" fmla="*/ 29 w 219"/>
                <a:gd name="T1" fmla="*/ 0 h 137"/>
                <a:gd name="T2" fmla="*/ 12 w 219"/>
                <a:gd name="T3" fmla="*/ 44 h 137"/>
                <a:gd name="T4" fmla="*/ 0 w 219"/>
                <a:gd name="T5" fmla="*/ 114 h 137"/>
                <a:gd name="T6" fmla="*/ 1 w 219"/>
                <a:gd name="T7" fmla="*/ 134 h 137"/>
                <a:gd name="T8" fmla="*/ 1 w 219"/>
                <a:gd name="T9" fmla="*/ 135 h 137"/>
                <a:gd name="T10" fmla="*/ 46 w 219"/>
                <a:gd name="T11" fmla="*/ 137 h 137"/>
                <a:gd name="T12" fmla="*/ 219 w 219"/>
                <a:gd name="T13" fmla="*/ 101 h 137"/>
                <a:gd name="T14" fmla="*/ 59 w 219"/>
                <a:gd name="T15" fmla="*/ 12 h 137"/>
                <a:gd name="T16" fmla="*/ 29 w 219"/>
                <a:gd name="T17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9" h="137">
                  <a:moveTo>
                    <a:pt x="29" y="0"/>
                  </a:moveTo>
                  <a:cubicBezTo>
                    <a:pt x="22" y="15"/>
                    <a:pt x="17" y="30"/>
                    <a:pt x="12" y="44"/>
                  </a:cubicBezTo>
                  <a:cubicBezTo>
                    <a:pt x="4" y="70"/>
                    <a:pt x="0" y="93"/>
                    <a:pt x="0" y="114"/>
                  </a:cubicBezTo>
                  <a:cubicBezTo>
                    <a:pt x="0" y="121"/>
                    <a:pt x="0" y="128"/>
                    <a:pt x="1" y="134"/>
                  </a:cubicBezTo>
                  <a:cubicBezTo>
                    <a:pt x="1" y="135"/>
                    <a:pt x="1" y="135"/>
                    <a:pt x="1" y="135"/>
                  </a:cubicBezTo>
                  <a:cubicBezTo>
                    <a:pt x="16" y="136"/>
                    <a:pt x="31" y="137"/>
                    <a:pt x="46" y="137"/>
                  </a:cubicBezTo>
                  <a:cubicBezTo>
                    <a:pt x="107" y="137"/>
                    <a:pt x="166" y="124"/>
                    <a:pt x="219" y="101"/>
                  </a:cubicBezTo>
                  <a:cubicBezTo>
                    <a:pt x="172" y="69"/>
                    <a:pt x="119" y="39"/>
                    <a:pt x="59" y="12"/>
                  </a:cubicBezTo>
                  <a:cubicBezTo>
                    <a:pt x="49" y="8"/>
                    <a:pt x="39" y="4"/>
                    <a:pt x="29" y="0"/>
                  </a:cubicBezTo>
                </a:path>
              </a:pathLst>
            </a:custGeom>
            <a:solidFill>
              <a:schemeClr val="bg1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39937D-A797-4A74-B576-60C1722C1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t>‹#›</a:t>
            </a:fld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A290BA-C0C6-45F8-9FFD-B16F677023B3}"/>
              </a:ext>
            </a:extLst>
          </p:cNvPr>
          <p:cNvSpPr/>
          <p:nvPr userDrawn="1"/>
        </p:nvSpPr>
        <p:spPr>
          <a:xfrm>
            <a:off x="0" y="0"/>
            <a:ext cx="3581400" cy="6858000"/>
          </a:xfrm>
          <a:prstGeom prst="rect">
            <a:avLst/>
          </a:prstGeom>
          <a:solidFill>
            <a:srgbClr val="6D1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DD65989-293E-4D2C-8879-25FD4C3A0FD8}"/>
              </a:ext>
            </a:extLst>
          </p:cNvPr>
          <p:cNvSpPr txBox="1"/>
          <p:nvPr userDrawn="1"/>
        </p:nvSpPr>
        <p:spPr>
          <a:xfrm>
            <a:off x="599668" y="3133535"/>
            <a:ext cx="2374048" cy="5909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ct val="80000"/>
              </a:lnSpc>
            </a:pPr>
            <a:r>
              <a:rPr lang="en-GB" sz="4800" b="1" dirty="0">
                <a:solidFill>
                  <a:schemeClr val="bg1"/>
                </a:solidFill>
                <a:latin typeface="Georgia" panose="02040502050405020303" pitchFamily="18" charset="0"/>
              </a:rPr>
              <a:t>Agenda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3B616AA-57FC-4FAA-8064-65327F694B10}"/>
              </a:ext>
            </a:extLst>
          </p:cNvPr>
          <p:cNvSpPr/>
          <p:nvPr userDrawn="1"/>
        </p:nvSpPr>
        <p:spPr>
          <a:xfrm>
            <a:off x="3581400" y="0"/>
            <a:ext cx="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63" name="Text Placeholder 62">
            <a:extLst>
              <a:ext uri="{FF2B5EF4-FFF2-40B4-BE49-F238E27FC236}">
                <a16:creationId xmlns:a16="http://schemas.microsoft.com/office/drawing/2014/main" id="{FAE739D0-59DC-4D53-BB13-173764FCE0EF}"/>
              </a:ext>
            </a:extLst>
          </p:cNvPr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4425556" y="72871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65" name="Text Placeholder 64">
            <a:extLst>
              <a:ext uri="{FF2B5EF4-FFF2-40B4-BE49-F238E27FC236}">
                <a16:creationId xmlns:a16="http://schemas.microsoft.com/office/drawing/2014/main" id="{797E6425-1FC3-427E-B48C-71990C5D5B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263223" y="83251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1</a:t>
            </a:r>
            <a:endParaRPr lang="en-GB" dirty="0"/>
          </a:p>
        </p:txBody>
      </p:sp>
      <p:sp>
        <p:nvSpPr>
          <p:cNvPr id="84" name="Text Placeholder 62">
            <a:extLst>
              <a:ext uri="{FF2B5EF4-FFF2-40B4-BE49-F238E27FC236}">
                <a16:creationId xmlns:a16="http://schemas.microsoft.com/office/drawing/2014/main" id="{50EABB97-F686-47AF-ACFC-C56BBB7788CE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4425556" y="154345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85" name="Text Placeholder 64">
            <a:extLst>
              <a:ext uri="{FF2B5EF4-FFF2-40B4-BE49-F238E27FC236}">
                <a16:creationId xmlns:a16="http://schemas.microsoft.com/office/drawing/2014/main" id="{6E9E97E2-6513-4B48-BFBA-6997610576D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263223" y="164725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2</a:t>
            </a:r>
            <a:endParaRPr lang="en-GB" dirty="0"/>
          </a:p>
        </p:txBody>
      </p:sp>
      <p:sp>
        <p:nvSpPr>
          <p:cNvPr id="86" name="Text Placeholder 62">
            <a:extLst>
              <a:ext uri="{FF2B5EF4-FFF2-40B4-BE49-F238E27FC236}">
                <a16:creationId xmlns:a16="http://schemas.microsoft.com/office/drawing/2014/main" id="{0440E411-51DA-48CF-9FAE-73B40EA2EDD7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4425556" y="235819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87" name="Text Placeholder 64">
            <a:extLst>
              <a:ext uri="{FF2B5EF4-FFF2-40B4-BE49-F238E27FC236}">
                <a16:creationId xmlns:a16="http://schemas.microsoft.com/office/drawing/2014/main" id="{FE9A8C91-C9A5-42F2-A755-5A6B1893C76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263223" y="246199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3</a:t>
            </a:r>
            <a:endParaRPr lang="en-GB" dirty="0"/>
          </a:p>
        </p:txBody>
      </p:sp>
      <p:sp>
        <p:nvSpPr>
          <p:cNvPr id="88" name="Text Placeholder 62">
            <a:extLst>
              <a:ext uri="{FF2B5EF4-FFF2-40B4-BE49-F238E27FC236}">
                <a16:creationId xmlns:a16="http://schemas.microsoft.com/office/drawing/2014/main" id="{570F21BA-FC0F-419D-B97E-940262004634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4425556" y="317293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89" name="Text Placeholder 64">
            <a:extLst>
              <a:ext uri="{FF2B5EF4-FFF2-40B4-BE49-F238E27FC236}">
                <a16:creationId xmlns:a16="http://schemas.microsoft.com/office/drawing/2014/main" id="{32BE0D7B-A15F-4B43-9284-64A5101836F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263223" y="327673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4</a:t>
            </a:r>
            <a:endParaRPr lang="en-GB" dirty="0"/>
          </a:p>
        </p:txBody>
      </p:sp>
      <p:sp>
        <p:nvSpPr>
          <p:cNvPr id="90" name="Text Placeholder 62">
            <a:extLst>
              <a:ext uri="{FF2B5EF4-FFF2-40B4-BE49-F238E27FC236}">
                <a16:creationId xmlns:a16="http://schemas.microsoft.com/office/drawing/2014/main" id="{F46FBB1D-926C-4943-A441-A13CFABDFCC3}"/>
              </a:ext>
            </a:extLst>
          </p:cNvPr>
          <p:cNvSpPr>
            <a:spLocks noGrp="1" noChangeAspect="1"/>
          </p:cNvSpPr>
          <p:nvPr>
            <p:ph type="body" sz="quarter" idx="21" hasCustomPrompt="1"/>
          </p:nvPr>
        </p:nvSpPr>
        <p:spPr>
          <a:xfrm>
            <a:off x="4425556" y="398767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91" name="Text Placeholder 64">
            <a:extLst>
              <a:ext uri="{FF2B5EF4-FFF2-40B4-BE49-F238E27FC236}">
                <a16:creationId xmlns:a16="http://schemas.microsoft.com/office/drawing/2014/main" id="{82622A38-ACF6-40CC-A063-B7A5A8E8B06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263223" y="409147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5</a:t>
            </a:r>
            <a:endParaRPr lang="en-GB" dirty="0"/>
          </a:p>
        </p:txBody>
      </p:sp>
      <p:sp>
        <p:nvSpPr>
          <p:cNvPr id="92" name="Text Placeholder 62">
            <a:extLst>
              <a:ext uri="{FF2B5EF4-FFF2-40B4-BE49-F238E27FC236}">
                <a16:creationId xmlns:a16="http://schemas.microsoft.com/office/drawing/2014/main" id="{FB31DE5F-3DEE-42DA-B448-4568DBD5BB9A}"/>
              </a:ext>
            </a:extLst>
          </p:cNvPr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4425556" y="480241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93" name="Text Placeholder 64">
            <a:extLst>
              <a:ext uri="{FF2B5EF4-FFF2-40B4-BE49-F238E27FC236}">
                <a16:creationId xmlns:a16="http://schemas.microsoft.com/office/drawing/2014/main" id="{65DAB8F3-C4EB-410A-A6D4-F30B0AA50BF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263223" y="490621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6</a:t>
            </a:r>
            <a:endParaRPr lang="en-GB" dirty="0"/>
          </a:p>
        </p:txBody>
      </p:sp>
      <p:sp>
        <p:nvSpPr>
          <p:cNvPr id="94" name="Text Placeholder 62">
            <a:extLst>
              <a:ext uri="{FF2B5EF4-FFF2-40B4-BE49-F238E27FC236}">
                <a16:creationId xmlns:a16="http://schemas.microsoft.com/office/drawing/2014/main" id="{40B27771-5342-48F3-B10D-7C1072E4C1D4}"/>
              </a:ext>
            </a:extLst>
          </p:cNvPr>
          <p:cNvSpPr>
            <a:spLocks noGrp="1" noChangeAspect="1"/>
          </p:cNvSpPr>
          <p:nvPr>
            <p:ph type="body" sz="quarter" idx="25" hasCustomPrompt="1"/>
          </p:nvPr>
        </p:nvSpPr>
        <p:spPr>
          <a:xfrm>
            <a:off x="4425556" y="5617151"/>
            <a:ext cx="540000" cy="540000"/>
          </a:xfrm>
          <a:blipFill>
            <a:blip r:embed="rId2"/>
            <a:stretch>
              <a:fillRect/>
            </a:stretch>
          </a:blipFill>
        </p:spPr>
        <p:txBody>
          <a:bodyPr anchor="ctr"/>
          <a:lstStyle>
            <a:lvl1pPr algn="ctr">
              <a:lnSpc>
                <a:spcPct val="100000"/>
              </a:lnSpc>
              <a:spcAft>
                <a:spcPts val="0"/>
              </a:spcAft>
              <a:defRPr sz="1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##</a:t>
            </a:r>
          </a:p>
        </p:txBody>
      </p:sp>
      <p:sp>
        <p:nvSpPr>
          <p:cNvPr id="95" name="Text Placeholder 64">
            <a:extLst>
              <a:ext uri="{FF2B5EF4-FFF2-40B4-BE49-F238E27FC236}">
                <a16:creationId xmlns:a16="http://schemas.microsoft.com/office/drawing/2014/main" id="{4093FA1C-3944-439B-8CA8-174326DBCEE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263223" y="5720952"/>
            <a:ext cx="6341402" cy="332399"/>
          </a:xfrm>
        </p:spPr>
        <p:txBody>
          <a:bodyPr wrap="square">
            <a:spAutoFit/>
          </a:bodyPr>
          <a:lstStyle>
            <a:lvl1pPr>
              <a:defRPr lang="en-US" sz="24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Agenda item 7</a:t>
            </a:r>
            <a:endParaRPr lang="en-GB" dirty="0"/>
          </a:p>
        </p:txBody>
      </p:sp>
      <p:sp>
        <p:nvSpPr>
          <p:cNvPr id="125" name="Footer Placeholder 4">
            <a:extLst>
              <a:ext uri="{FF2B5EF4-FFF2-40B4-BE49-F238E27FC236}">
                <a16:creationId xmlns:a16="http://schemas.microsoft.com/office/drawing/2014/main" id="{A61C5876-D72C-4BCA-847D-EC9A2ADDCC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Insert &gt; Header &amp; Footer &gt; tick Footer box &gt; Apply to all |</a:t>
            </a:r>
            <a:endParaRPr lang="en-GB" dirty="0"/>
          </a:p>
        </p:txBody>
      </p:sp>
      <p:pic>
        <p:nvPicPr>
          <p:cNvPr id="127" name="Picture 126" descr="NSW Public Service Commission logo.">
            <a:extLst>
              <a:ext uri="{FF2B5EF4-FFF2-40B4-BE49-F238E27FC236}">
                <a16:creationId xmlns:a16="http://schemas.microsoft.com/office/drawing/2014/main" id="{BB0FCDE1-FF9B-42A0-85BB-F199405323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56" y="6039338"/>
            <a:ext cx="2057454" cy="594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61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B11D287-D165-4BC7-AD0A-6C1F8ACE2230}"/>
              </a:ext>
            </a:extLst>
          </p:cNvPr>
          <p:cNvSpPr/>
          <p:nvPr userDrawn="1"/>
        </p:nvSpPr>
        <p:spPr>
          <a:xfrm>
            <a:off x="0" y="0"/>
            <a:ext cx="12192000" cy="3112140"/>
          </a:xfrm>
          <a:prstGeom prst="rect">
            <a:avLst/>
          </a:prstGeom>
          <a:solidFill>
            <a:srgbClr val="6D1E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B65DF1F-030D-46F3-993A-B1C1FE6042D9}"/>
              </a:ext>
            </a:extLst>
          </p:cNvPr>
          <p:cNvSpPr>
            <a:spLocks/>
          </p:cNvSpPr>
          <p:nvPr userDrawn="1"/>
        </p:nvSpPr>
        <p:spPr bwMode="auto">
          <a:xfrm>
            <a:off x="9257750" y="-1"/>
            <a:ext cx="2946950" cy="3085513"/>
          </a:xfrm>
          <a:custGeom>
            <a:avLst/>
            <a:gdLst>
              <a:gd name="connsiteX0" fmla="*/ 1715698 w 4997428"/>
              <a:gd name="connsiteY0" fmla="*/ 3352613 h 5232402"/>
              <a:gd name="connsiteX1" fmla="*/ 2156976 w 4997428"/>
              <a:gd name="connsiteY1" fmla="*/ 4593909 h 5232402"/>
              <a:gd name="connsiteX2" fmla="*/ 2675550 w 4997428"/>
              <a:gd name="connsiteY2" fmla="*/ 5232402 h 5232402"/>
              <a:gd name="connsiteX3" fmla="*/ 1556212 w 4997428"/>
              <a:gd name="connsiteY3" fmla="*/ 5232402 h 5232402"/>
              <a:gd name="connsiteX4" fmla="*/ 33267 w 4997428"/>
              <a:gd name="connsiteY4" fmla="*/ 4501998 h 5232402"/>
              <a:gd name="connsiteX5" fmla="*/ 32778 w 4997428"/>
              <a:gd name="connsiteY5" fmla="*/ 4501509 h 5232402"/>
              <a:gd name="connsiteX6" fmla="*/ 0 w 4997428"/>
              <a:gd name="connsiteY6" fmla="*/ 4392486 h 5232402"/>
              <a:gd name="connsiteX7" fmla="*/ 77786 w 4997428"/>
              <a:gd name="connsiteY7" fmla="*/ 4231641 h 5232402"/>
              <a:gd name="connsiteX8" fmla="*/ 150191 w 4997428"/>
              <a:gd name="connsiteY8" fmla="*/ 4183240 h 5232402"/>
              <a:gd name="connsiteX9" fmla="*/ 150680 w 4997428"/>
              <a:gd name="connsiteY9" fmla="*/ 4182752 h 5232402"/>
              <a:gd name="connsiteX10" fmla="*/ 151170 w 4997428"/>
              <a:gd name="connsiteY10" fmla="*/ 4182263 h 5232402"/>
              <a:gd name="connsiteX11" fmla="*/ 300382 w 4997428"/>
              <a:gd name="connsiteY11" fmla="*/ 4080573 h 5232402"/>
              <a:gd name="connsiteX12" fmla="*/ 353707 w 4997428"/>
              <a:gd name="connsiteY12" fmla="*/ 4045862 h 5232402"/>
              <a:gd name="connsiteX13" fmla="*/ 1076776 w 4997428"/>
              <a:gd name="connsiteY13" fmla="*/ 3635682 h 5232402"/>
              <a:gd name="connsiteX14" fmla="*/ 1715698 w 4997428"/>
              <a:gd name="connsiteY14" fmla="*/ 3352613 h 5232402"/>
              <a:gd name="connsiteX15" fmla="*/ 863321 w 4997428"/>
              <a:gd name="connsiteY15" fmla="*/ 2153521 h 5232402"/>
              <a:gd name="connsiteX16" fmla="*/ 947042 w 4997428"/>
              <a:gd name="connsiteY16" fmla="*/ 2154010 h 5232402"/>
              <a:gd name="connsiteX17" fmla="*/ 1593308 w 4997428"/>
              <a:gd name="connsiteY17" fmla="*/ 2189739 h 5232402"/>
              <a:gd name="connsiteX18" fmla="*/ 1677518 w 4997428"/>
              <a:gd name="connsiteY18" fmla="*/ 3136317 h 5232402"/>
              <a:gd name="connsiteX19" fmla="*/ 974949 w 4997428"/>
              <a:gd name="connsiteY19" fmla="*/ 3444665 h 5232402"/>
              <a:gd name="connsiteX20" fmla="*/ 428560 w 4997428"/>
              <a:gd name="connsiteY20" fmla="*/ 2363980 h 5232402"/>
              <a:gd name="connsiteX21" fmla="*/ 460384 w 4997428"/>
              <a:gd name="connsiteY21" fmla="*/ 2250430 h 5232402"/>
              <a:gd name="connsiteX22" fmla="*/ 616075 w 4997428"/>
              <a:gd name="connsiteY22" fmla="*/ 2157926 h 5232402"/>
              <a:gd name="connsiteX23" fmla="*/ 863321 w 4997428"/>
              <a:gd name="connsiteY23" fmla="*/ 2153521 h 5232402"/>
              <a:gd name="connsiteX24" fmla="*/ 3345492 w 4997428"/>
              <a:gd name="connsiteY24" fmla="*/ 1662983 h 5232402"/>
              <a:gd name="connsiteX25" fmla="*/ 3391977 w 4997428"/>
              <a:gd name="connsiteY25" fmla="*/ 1682541 h 5232402"/>
              <a:gd name="connsiteX26" fmla="*/ 3439930 w 4997428"/>
              <a:gd name="connsiteY26" fmla="*/ 1722147 h 5232402"/>
              <a:gd name="connsiteX27" fmla="*/ 3577428 w 4997428"/>
              <a:gd name="connsiteY27" fmla="*/ 1839987 h 5232402"/>
              <a:gd name="connsiteX28" fmla="*/ 4022218 w 4997428"/>
              <a:gd name="connsiteY28" fmla="*/ 2282497 h 5232402"/>
              <a:gd name="connsiteX29" fmla="*/ 4935285 w 4997428"/>
              <a:gd name="connsiteY29" fmla="*/ 3795833 h 5232402"/>
              <a:gd name="connsiteX30" fmla="*/ 4997428 w 4997428"/>
              <a:gd name="connsiteY30" fmla="*/ 4005598 h 5232402"/>
              <a:gd name="connsiteX31" fmla="*/ 4997428 w 4997428"/>
              <a:gd name="connsiteY31" fmla="*/ 5232402 h 5232402"/>
              <a:gd name="connsiteX32" fmla="*/ 3778538 w 4997428"/>
              <a:gd name="connsiteY32" fmla="*/ 5232402 h 5232402"/>
              <a:gd name="connsiteX33" fmla="*/ 3309772 w 4997428"/>
              <a:gd name="connsiteY33" fmla="*/ 4529764 h 5232402"/>
              <a:gd name="connsiteX34" fmla="*/ 3134596 w 4997428"/>
              <a:gd name="connsiteY34" fmla="*/ 3215925 h 5232402"/>
              <a:gd name="connsiteX35" fmla="*/ 3263287 w 4997428"/>
              <a:gd name="connsiteY35" fmla="*/ 1857590 h 5232402"/>
              <a:gd name="connsiteX36" fmla="*/ 3286774 w 4997428"/>
              <a:gd name="connsiteY36" fmla="*/ 1742195 h 5232402"/>
              <a:gd name="connsiteX37" fmla="*/ 3345492 w 4997428"/>
              <a:gd name="connsiteY37" fmla="*/ 1662983 h 5232402"/>
              <a:gd name="connsiteX38" fmla="*/ 1985716 w 4997428"/>
              <a:gd name="connsiteY38" fmla="*/ 829675 h 5232402"/>
              <a:gd name="connsiteX39" fmla="*/ 2042469 w 4997428"/>
              <a:gd name="connsiteY39" fmla="*/ 842388 h 5232402"/>
              <a:gd name="connsiteX40" fmla="*/ 2043448 w 4997428"/>
              <a:gd name="connsiteY40" fmla="*/ 842877 h 5232402"/>
              <a:gd name="connsiteX41" fmla="*/ 2043937 w 4997428"/>
              <a:gd name="connsiteY41" fmla="*/ 842877 h 5232402"/>
              <a:gd name="connsiteX42" fmla="*/ 2127599 w 4997428"/>
              <a:gd name="connsiteY42" fmla="*/ 878572 h 5232402"/>
              <a:gd name="connsiteX43" fmla="*/ 2337487 w 4997428"/>
              <a:gd name="connsiteY43" fmla="*/ 973433 h 5232402"/>
              <a:gd name="connsiteX44" fmla="*/ 2367820 w 4997428"/>
              <a:gd name="connsiteY44" fmla="*/ 987614 h 5232402"/>
              <a:gd name="connsiteX45" fmla="*/ 3151109 w 4997428"/>
              <a:gd name="connsiteY45" fmla="*/ 1421823 h 5232402"/>
              <a:gd name="connsiteX46" fmla="*/ 3235749 w 4997428"/>
              <a:gd name="connsiteY46" fmla="*/ 1474632 h 5232402"/>
              <a:gd name="connsiteX47" fmla="*/ 3077722 w 4997428"/>
              <a:gd name="connsiteY47" fmla="*/ 1695160 h 5232402"/>
              <a:gd name="connsiteX48" fmla="*/ 3075765 w 4997428"/>
              <a:gd name="connsiteY48" fmla="*/ 1705428 h 5232402"/>
              <a:gd name="connsiteX49" fmla="*/ 2920183 w 4997428"/>
              <a:gd name="connsiteY49" fmla="*/ 3215871 h 5232402"/>
              <a:gd name="connsiteX50" fmla="*/ 3104141 w 4997428"/>
              <a:gd name="connsiteY50" fmla="*/ 4592334 h 5232402"/>
              <a:gd name="connsiteX51" fmla="*/ 3470100 w 4997428"/>
              <a:gd name="connsiteY51" fmla="*/ 5232402 h 5232402"/>
              <a:gd name="connsiteX52" fmla="*/ 3038092 w 4997428"/>
              <a:gd name="connsiteY52" fmla="*/ 5232402 h 5232402"/>
              <a:gd name="connsiteX53" fmla="*/ 2341890 w 4997428"/>
              <a:gd name="connsiteY53" fmla="*/ 4487205 h 5232402"/>
              <a:gd name="connsiteX54" fmla="*/ 1804694 w 4997428"/>
              <a:gd name="connsiteY54" fmla="*/ 1983166 h 5232402"/>
              <a:gd name="connsiteX55" fmla="*/ 1838941 w 4997428"/>
              <a:gd name="connsiteY55" fmla="*/ 1229656 h 5232402"/>
              <a:gd name="connsiteX56" fmla="*/ 1870743 w 4997428"/>
              <a:gd name="connsiteY56" fmla="*/ 939205 h 5232402"/>
              <a:gd name="connsiteX57" fmla="*/ 1985716 w 4997428"/>
              <a:gd name="connsiteY57" fmla="*/ 829675 h 5232402"/>
              <a:gd name="connsiteX58" fmla="*/ 3454840 w 4997428"/>
              <a:gd name="connsiteY58" fmla="*/ 225284 h 5232402"/>
              <a:gd name="connsiteX59" fmla="*/ 3475877 w 4997428"/>
              <a:gd name="connsiteY59" fmla="*/ 226752 h 5232402"/>
              <a:gd name="connsiteX60" fmla="*/ 3476366 w 4997428"/>
              <a:gd name="connsiteY60" fmla="*/ 227241 h 5232402"/>
              <a:gd name="connsiteX61" fmla="*/ 3477345 w 4997428"/>
              <a:gd name="connsiteY61" fmla="*/ 227241 h 5232402"/>
              <a:gd name="connsiteX62" fmla="*/ 3527736 w 4997428"/>
              <a:gd name="connsiteY62" fmla="*/ 247791 h 5232402"/>
              <a:gd name="connsiteX63" fmla="*/ 3528226 w 4997428"/>
              <a:gd name="connsiteY63" fmla="*/ 248280 h 5232402"/>
              <a:gd name="connsiteX64" fmla="*/ 3529204 w 4997428"/>
              <a:gd name="connsiteY64" fmla="*/ 248769 h 5232402"/>
              <a:gd name="connsiteX65" fmla="*/ 3826172 w 4997428"/>
              <a:gd name="connsiteY65" fmla="*/ 449371 h 5232402"/>
              <a:gd name="connsiteX66" fmla="*/ 4276762 w 4997428"/>
              <a:gd name="connsiteY66" fmla="*/ 798712 h 5232402"/>
              <a:gd name="connsiteX67" fmla="*/ 3902494 w 4997428"/>
              <a:gd name="connsiteY67" fmla="*/ 1684785 h 5232402"/>
              <a:gd name="connsiteX68" fmla="*/ 3130963 w 4997428"/>
              <a:gd name="connsiteY68" fmla="*/ 1155881 h 5232402"/>
              <a:gd name="connsiteX69" fmla="*/ 3342314 w 4997428"/>
              <a:gd name="connsiteY69" fmla="*/ 323139 h 5232402"/>
              <a:gd name="connsiteX70" fmla="*/ 3345250 w 4997428"/>
              <a:gd name="connsiteY70" fmla="*/ 314332 h 5232402"/>
              <a:gd name="connsiteX71" fmla="*/ 3454840 w 4997428"/>
              <a:gd name="connsiteY71" fmla="*/ 225284 h 5232402"/>
              <a:gd name="connsiteX72" fmla="*/ 4997428 w 4997428"/>
              <a:gd name="connsiteY72" fmla="*/ 0 h 5232402"/>
              <a:gd name="connsiteX73" fmla="*/ 4996450 w 4997428"/>
              <a:gd name="connsiteY73" fmla="*/ 3311432 h 5232402"/>
              <a:gd name="connsiteX74" fmla="*/ 4030887 w 4997428"/>
              <a:gd name="connsiteY74" fmla="*/ 1977273 h 5232402"/>
              <a:gd name="connsiteX75" fmla="*/ 4879116 w 4997428"/>
              <a:gd name="connsiteY75" fmla="*/ 134003 h 5232402"/>
              <a:gd name="connsiteX76" fmla="*/ 4930450 w 4997428"/>
              <a:gd name="connsiteY76" fmla="*/ 52819 h 5232402"/>
              <a:gd name="connsiteX77" fmla="*/ 4997428 w 4997428"/>
              <a:gd name="connsiteY77" fmla="*/ 0 h 5232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4997428" h="5232402">
                <a:moveTo>
                  <a:pt x="1715698" y="3352613"/>
                </a:moveTo>
                <a:cubicBezTo>
                  <a:pt x="1810607" y="3830261"/>
                  <a:pt x="1959330" y="4247774"/>
                  <a:pt x="2156976" y="4593909"/>
                </a:cubicBezTo>
                <a:cubicBezTo>
                  <a:pt x="2304231" y="4852533"/>
                  <a:pt x="2477905" y="5065201"/>
                  <a:pt x="2675550" y="5232402"/>
                </a:cubicBezTo>
                <a:cubicBezTo>
                  <a:pt x="2675550" y="5232402"/>
                  <a:pt x="2675550" y="5232402"/>
                  <a:pt x="1556212" y="5232402"/>
                </a:cubicBezTo>
                <a:cubicBezTo>
                  <a:pt x="445191" y="4978667"/>
                  <a:pt x="81700" y="4563598"/>
                  <a:pt x="33267" y="4501998"/>
                </a:cubicBezTo>
                <a:cubicBezTo>
                  <a:pt x="33267" y="4501998"/>
                  <a:pt x="33267" y="4501998"/>
                  <a:pt x="32778" y="4501509"/>
                </a:cubicBezTo>
                <a:cubicBezTo>
                  <a:pt x="10763" y="4468264"/>
                  <a:pt x="0" y="4431597"/>
                  <a:pt x="0" y="4392486"/>
                </a:cubicBezTo>
                <a:cubicBezTo>
                  <a:pt x="0" y="4328930"/>
                  <a:pt x="29843" y="4267330"/>
                  <a:pt x="77786" y="4231641"/>
                </a:cubicBezTo>
                <a:cubicBezTo>
                  <a:pt x="77786" y="4231641"/>
                  <a:pt x="103715" y="4214529"/>
                  <a:pt x="150191" y="4183240"/>
                </a:cubicBezTo>
                <a:cubicBezTo>
                  <a:pt x="150191" y="4183240"/>
                  <a:pt x="150191" y="4183240"/>
                  <a:pt x="150680" y="4182752"/>
                </a:cubicBezTo>
                <a:cubicBezTo>
                  <a:pt x="150680" y="4182752"/>
                  <a:pt x="150680" y="4182752"/>
                  <a:pt x="151170" y="4182263"/>
                </a:cubicBezTo>
                <a:cubicBezTo>
                  <a:pt x="186393" y="4155862"/>
                  <a:pt x="236783" y="4122618"/>
                  <a:pt x="300382" y="4080573"/>
                </a:cubicBezTo>
                <a:cubicBezTo>
                  <a:pt x="317505" y="4069818"/>
                  <a:pt x="335117" y="4058084"/>
                  <a:pt x="353707" y="4045862"/>
                </a:cubicBezTo>
                <a:cubicBezTo>
                  <a:pt x="511725" y="3944661"/>
                  <a:pt x="765631" y="3791149"/>
                  <a:pt x="1076776" y="3635682"/>
                </a:cubicBezTo>
                <a:cubicBezTo>
                  <a:pt x="1292033" y="3527148"/>
                  <a:pt x="1506801" y="3431814"/>
                  <a:pt x="1715698" y="3352613"/>
                </a:cubicBezTo>
                <a:close/>
                <a:moveTo>
                  <a:pt x="863321" y="2153521"/>
                </a:moveTo>
                <a:cubicBezTo>
                  <a:pt x="889759" y="2153521"/>
                  <a:pt x="917666" y="2153521"/>
                  <a:pt x="947042" y="2154010"/>
                </a:cubicBezTo>
                <a:cubicBezTo>
                  <a:pt x="1086087" y="2155479"/>
                  <a:pt x="1309832" y="2163310"/>
                  <a:pt x="1593308" y="2189739"/>
                </a:cubicBezTo>
                <a:cubicBezTo>
                  <a:pt x="1601141" y="2514728"/>
                  <a:pt x="1629538" y="2832864"/>
                  <a:pt x="1677518" y="3136317"/>
                </a:cubicBezTo>
                <a:cubicBezTo>
                  <a:pt x="1448877" y="3222948"/>
                  <a:pt x="1212892" y="3326710"/>
                  <a:pt x="974949" y="3444665"/>
                </a:cubicBezTo>
                <a:cubicBezTo>
                  <a:pt x="510323" y="2858805"/>
                  <a:pt x="439332" y="2469699"/>
                  <a:pt x="428560" y="2363980"/>
                </a:cubicBezTo>
                <a:cubicBezTo>
                  <a:pt x="425133" y="2327762"/>
                  <a:pt x="445207" y="2272455"/>
                  <a:pt x="460384" y="2250430"/>
                </a:cubicBezTo>
                <a:cubicBezTo>
                  <a:pt x="498083" y="2195123"/>
                  <a:pt x="554386" y="2161841"/>
                  <a:pt x="616075" y="2157926"/>
                </a:cubicBezTo>
                <a:cubicBezTo>
                  <a:pt x="616565" y="2157926"/>
                  <a:pt x="708609" y="2153521"/>
                  <a:pt x="863321" y="2153521"/>
                </a:cubicBezTo>
                <a:close/>
                <a:moveTo>
                  <a:pt x="3345492" y="1662983"/>
                </a:moveTo>
                <a:cubicBezTo>
                  <a:pt x="3359682" y="1662983"/>
                  <a:pt x="3374851" y="1669339"/>
                  <a:pt x="3391977" y="1682541"/>
                </a:cubicBezTo>
                <a:cubicBezTo>
                  <a:pt x="3392466" y="1683030"/>
                  <a:pt x="3409103" y="1695254"/>
                  <a:pt x="3439930" y="1722147"/>
                </a:cubicBezTo>
                <a:cubicBezTo>
                  <a:pt x="3471246" y="1747084"/>
                  <a:pt x="3515774" y="1785712"/>
                  <a:pt x="3577428" y="1839987"/>
                </a:cubicBezTo>
                <a:cubicBezTo>
                  <a:pt x="3659634" y="1913331"/>
                  <a:pt x="3826980" y="2067843"/>
                  <a:pt x="4022218" y="2282497"/>
                </a:cubicBezTo>
                <a:cubicBezTo>
                  <a:pt x="4330978" y="2626237"/>
                  <a:pt x="4740536" y="3168006"/>
                  <a:pt x="4935285" y="3795833"/>
                </a:cubicBezTo>
                <a:cubicBezTo>
                  <a:pt x="4960240" y="3876512"/>
                  <a:pt x="4978345" y="3929320"/>
                  <a:pt x="4997428" y="4005598"/>
                </a:cubicBezTo>
                <a:cubicBezTo>
                  <a:pt x="4997428" y="4005598"/>
                  <a:pt x="4997428" y="4005598"/>
                  <a:pt x="4997428" y="5232402"/>
                </a:cubicBezTo>
                <a:cubicBezTo>
                  <a:pt x="4997428" y="5232402"/>
                  <a:pt x="4997428" y="5232402"/>
                  <a:pt x="3778538" y="5232402"/>
                </a:cubicBezTo>
                <a:cubicBezTo>
                  <a:pt x="3580364" y="5068600"/>
                  <a:pt x="3405189" y="4836343"/>
                  <a:pt x="3309772" y="4529764"/>
                </a:cubicBezTo>
                <a:cubicBezTo>
                  <a:pt x="3193803" y="4155220"/>
                  <a:pt x="3134596" y="3713199"/>
                  <a:pt x="3134596" y="3215925"/>
                </a:cubicBezTo>
                <a:cubicBezTo>
                  <a:pt x="3134596" y="2598366"/>
                  <a:pt x="3224630" y="2060509"/>
                  <a:pt x="3263287" y="1857590"/>
                </a:cubicBezTo>
                <a:cubicBezTo>
                  <a:pt x="3277966" y="1783267"/>
                  <a:pt x="3286774" y="1742195"/>
                  <a:pt x="3286774" y="1742195"/>
                </a:cubicBezTo>
                <a:cubicBezTo>
                  <a:pt x="3296071" y="1706989"/>
                  <a:pt x="3313686" y="1662983"/>
                  <a:pt x="3345492" y="1662983"/>
                </a:cubicBezTo>
                <a:close/>
                <a:moveTo>
                  <a:pt x="1985716" y="829675"/>
                </a:moveTo>
                <a:cubicBezTo>
                  <a:pt x="1997948" y="829675"/>
                  <a:pt x="2017518" y="832120"/>
                  <a:pt x="2042469" y="842388"/>
                </a:cubicBezTo>
                <a:cubicBezTo>
                  <a:pt x="2042469" y="842388"/>
                  <a:pt x="2042469" y="842388"/>
                  <a:pt x="2043448" y="842877"/>
                </a:cubicBezTo>
                <a:cubicBezTo>
                  <a:pt x="2043448" y="842877"/>
                  <a:pt x="2043448" y="842877"/>
                  <a:pt x="2043937" y="842877"/>
                </a:cubicBezTo>
                <a:cubicBezTo>
                  <a:pt x="2044426" y="842877"/>
                  <a:pt x="2073781" y="853635"/>
                  <a:pt x="2127599" y="878572"/>
                </a:cubicBezTo>
                <a:cubicBezTo>
                  <a:pt x="2179949" y="899598"/>
                  <a:pt x="2249422" y="932360"/>
                  <a:pt x="2337487" y="973433"/>
                </a:cubicBezTo>
                <a:cubicBezTo>
                  <a:pt x="2337487" y="973433"/>
                  <a:pt x="2337487" y="973433"/>
                  <a:pt x="2367820" y="987614"/>
                </a:cubicBezTo>
                <a:cubicBezTo>
                  <a:pt x="2638376" y="1118659"/>
                  <a:pt x="2902081" y="1264862"/>
                  <a:pt x="3151109" y="1421823"/>
                </a:cubicBezTo>
                <a:cubicBezTo>
                  <a:pt x="3179486" y="1437959"/>
                  <a:pt x="3207862" y="1456051"/>
                  <a:pt x="3235749" y="1474632"/>
                </a:cubicBezTo>
                <a:cubicBezTo>
                  <a:pt x="3158937" y="1513261"/>
                  <a:pt x="3099738" y="1594431"/>
                  <a:pt x="3077722" y="1695160"/>
                </a:cubicBezTo>
                <a:cubicBezTo>
                  <a:pt x="3077232" y="1698094"/>
                  <a:pt x="3076743" y="1701028"/>
                  <a:pt x="3075765" y="1705428"/>
                </a:cubicBezTo>
                <a:cubicBezTo>
                  <a:pt x="3039560" y="1877547"/>
                  <a:pt x="2920183" y="2495122"/>
                  <a:pt x="2920183" y="3215871"/>
                </a:cubicBezTo>
                <a:cubicBezTo>
                  <a:pt x="2920183" y="3734673"/>
                  <a:pt x="2982318" y="4197732"/>
                  <a:pt x="3104141" y="4592334"/>
                </a:cubicBezTo>
                <a:cubicBezTo>
                  <a:pt x="3191228" y="4868116"/>
                  <a:pt x="3328218" y="5076419"/>
                  <a:pt x="3470100" y="5232402"/>
                </a:cubicBezTo>
                <a:cubicBezTo>
                  <a:pt x="3470100" y="5232402"/>
                  <a:pt x="3470100" y="5232402"/>
                  <a:pt x="3038092" y="5232402"/>
                </a:cubicBezTo>
                <a:cubicBezTo>
                  <a:pt x="2771451" y="5072997"/>
                  <a:pt x="2534165" y="4821663"/>
                  <a:pt x="2341890" y="4487205"/>
                </a:cubicBezTo>
                <a:cubicBezTo>
                  <a:pt x="1897651" y="3710224"/>
                  <a:pt x="1804694" y="2696580"/>
                  <a:pt x="1804694" y="1983166"/>
                </a:cubicBezTo>
                <a:cubicBezTo>
                  <a:pt x="1804694" y="1730366"/>
                  <a:pt x="1815947" y="1477077"/>
                  <a:pt x="1838941" y="1229656"/>
                </a:cubicBezTo>
                <a:cubicBezTo>
                  <a:pt x="1855576" y="1048246"/>
                  <a:pt x="1870743" y="940183"/>
                  <a:pt x="1870743" y="939205"/>
                </a:cubicBezTo>
                <a:cubicBezTo>
                  <a:pt x="1884442" y="867815"/>
                  <a:pt x="1922114" y="831631"/>
                  <a:pt x="1985716" y="829675"/>
                </a:cubicBezTo>
                <a:close/>
                <a:moveTo>
                  <a:pt x="3454840" y="225284"/>
                </a:moveTo>
                <a:cubicBezTo>
                  <a:pt x="3461689" y="225284"/>
                  <a:pt x="3468538" y="225773"/>
                  <a:pt x="3475877" y="226752"/>
                </a:cubicBezTo>
                <a:cubicBezTo>
                  <a:pt x="3475877" y="226752"/>
                  <a:pt x="3475877" y="226752"/>
                  <a:pt x="3476366" y="227241"/>
                </a:cubicBezTo>
                <a:cubicBezTo>
                  <a:pt x="3476366" y="227241"/>
                  <a:pt x="3476366" y="227241"/>
                  <a:pt x="3477345" y="227241"/>
                </a:cubicBezTo>
                <a:cubicBezTo>
                  <a:pt x="3493490" y="228709"/>
                  <a:pt x="3510613" y="235559"/>
                  <a:pt x="3527736" y="247791"/>
                </a:cubicBezTo>
                <a:cubicBezTo>
                  <a:pt x="3527736" y="247791"/>
                  <a:pt x="3527736" y="247791"/>
                  <a:pt x="3528226" y="248280"/>
                </a:cubicBezTo>
                <a:cubicBezTo>
                  <a:pt x="3528226" y="248280"/>
                  <a:pt x="3528226" y="248280"/>
                  <a:pt x="3529204" y="248769"/>
                </a:cubicBezTo>
                <a:cubicBezTo>
                  <a:pt x="3530182" y="249259"/>
                  <a:pt x="3646621" y="320692"/>
                  <a:pt x="3826172" y="449371"/>
                </a:cubicBezTo>
                <a:cubicBezTo>
                  <a:pt x="3925488" y="520805"/>
                  <a:pt x="4083512" y="638719"/>
                  <a:pt x="4276762" y="798712"/>
                </a:cubicBezTo>
                <a:cubicBezTo>
                  <a:pt x="4136350" y="1090318"/>
                  <a:pt x="4010616" y="1388285"/>
                  <a:pt x="3902494" y="1684785"/>
                </a:cubicBezTo>
                <a:cubicBezTo>
                  <a:pt x="3671573" y="1502775"/>
                  <a:pt x="3418636" y="1329573"/>
                  <a:pt x="3130963" y="1155881"/>
                </a:cubicBezTo>
                <a:cubicBezTo>
                  <a:pt x="3212666" y="743913"/>
                  <a:pt x="3305622" y="437139"/>
                  <a:pt x="3342314" y="323139"/>
                </a:cubicBezTo>
                <a:cubicBezTo>
                  <a:pt x="3343782" y="319224"/>
                  <a:pt x="3344271" y="316778"/>
                  <a:pt x="3345250" y="314332"/>
                </a:cubicBezTo>
                <a:cubicBezTo>
                  <a:pt x="3367755" y="255130"/>
                  <a:pt x="3404448" y="225284"/>
                  <a:pt x="3454840" y="225284"/>
                </a:cubicBezTo>
                <a:close/>
                <a:moveTo>
                  <a:pt x="4997428" y="0"/>
                </a:moveTo>
                <a:cubicBezTo>
                  <a:pt x="4997428" y="0"/>
                  <a:pt x="4997428" y="0"/>
                  <a:pt x="4996450" y="3311432"/>
                </a:cubicBezTo>
                <a:cubicBezTo>
                  <a:pt x="4786715" y="2861007"/>
                  <a:pt x="4449868" y="2413516"/>
                  <a:pt x="4030887" y="1977273"/>
                </a:cubicBezTo>
                <a:cubicBezTo>
                  <a:pt x="4316889" y="1108212"/>
                  <a:pt x="4718759" y="399563"/>
                  <a:pt x="4879116" y="134003"/>
                </a:cubicBezTo>
                <a:cubicBezTo>
                  <a:pt x="4912850" y="80695"/>
                  <a:pt x="4930450" y="52819"/>
                  <a:pt x="4930450" y="52819"/>
                </a:cubicBezTo>
                <a:cubicBezTo>
                  <a:pt x="4962717" y="3912"/>
                  <a:pt x="4989606" y="0"/>
                  <a:pt x="4997428" y="0"/>
                </a:cubicBezTo>
                <a:close/>
              </a:path>
            </a:pathLst>
          </a:custGeom>
          <a:noFill/>
          <a:ln>
            <a:solidFill>
              <a:schemeClr val="bg1">
                <a:alpha val="80000"/>
              </a:schemeClr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7BA48F4-1AFA-43EE-B631-A50D560EF80E}"/>
              </a:ext>
            </a:extLst>
          </p:cNvPr>
          <p:cNvSpPr/>
          <p:nvPr userDrawn="1"/>
        </p:nvSpPr>
        <p:spPr>
          <a:xfrm>
            <a:off x="0" y="3029267"/>
            <a:ext cx="12192000" cy="7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175EE-CBAD-40B8-B774-293E97D267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E757-02F2-4120-86A6-75C9045828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3276" y="2596332"/>
            <a:ext cx="7016892" cy="387798"/>
          </a:xfrm>
        </p:spPr>
        <p:txBody>
          <a:bodyPr wrap="square" anchor="b" anchorCtr="0">
            <a:spAutoFit/>
          </a:bodyPr>
          <a:lstStyle>
            <a:lvl1pPr algn="l">
              <a:spcAft>
                <a:spcPts val="1600"/>
              </a:spcAft>
              <a:defRPr sz="2800" b="0">
                <a:solidFill>
                  <a:schemeClr val="bg1"/>
                </a:solidFill>
              </a:defRPr>
            </a:lvl1pPr>
            <a:lvl2pPr>
              <a:lnSpc>
                <a:spcPct val="80000"/>
              </a:lnSpc>
              <a:spcAft>
                <a:spcPts val="0"/>
              </a:spcAft>
              <a:defRPr sz="4800" b="1">
                <a:solidFill>
                  <a:schemeClr val="bg1"/>
                </a:solidFill>
                <a:latin typeface="Georgia" panose="02040502050405020303" pitchFamily="18" charset="0"/>
              </a:defRPr>
            </a:lvl2pPr>
          </a:lstStyle>
          <a:p>
            <a:pPr lvl="0"/>
            <a:r>
              <a:rPr lang="en-US" dirty="0"/>
              <a:t>First level (Section number)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C9E0324-080F-431B-9D88-038F3A5F17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3275" y="3420798"/>
            <a:ext cx="11010859" cy="664797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>
                <a:latin typeface="Georgia" panose="02040502050405020303" pitchFamily="18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Divider title goes here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095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07407E-6 L -0.03659 -4.07407E-6 " pathEditMode="relative" rAng="0" ptsTypes="AA">
                                      <p:cBhvr>
                                        <p:cTn id="9" dur="1000" spd="-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1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4D1DA5-55F2-40D3-B419-631F81A7BC28}"/>
              </a:ext>
            </a:extLst>
          </p:cNvPr>
          <p:cNvSpPr>
            <a:spLocks noGrp="1"/>
          </p:cNvSpPr>
          <p:nvPr userDrawn="1"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B561EF8-1224-43F9-9074-96C48F6BA22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93275" y="1853988"/>
            <a:ext cx="11010859" cy="3951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EACA4E-069D-4351-A086-47231CC09669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6445CA75-65CF-428D-AAFD-249FBBE0F4CE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CBB9F-C8C0-42D7-BCE5-B450F14705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Insert &gt; Header &amp; Footer &gt; tick Footer box &gt; Apply to all |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572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7F1C82-54C7-44D9-9842-49A859F8B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275" y="553913"/>
            <a:ext cx="11010859" cy="997196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77FDD3-9AB3-432D-8242-8D5DCBB02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3767" y="1844675"/>
            <a:ext cx="11010858" cy="396081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D5D7ED-8994-46DD-BD45-55F4757BFE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1149" y="6498723"/>
            <a:ext cx="4114800" cy="153888"/>
          </a:xfrm>
          <a:prstGeom prst="rect">
            <a:avLst/>
          </a:prstGeom>
        </p:spPr>
        <p:txBody>
          <a:bodyPr vert="horz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AU"/>
              <a:t>Insert &gt; Header &amp; Footer &gt; tick Footer box &gt; Apply to all |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48C10-414B-4AC4-8219-36F310C714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32344" y="6498723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b">
            <a:spAutoFit/>
          </a:bodyPr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5CA75-65CF-428D-AAFD-249FBBE0F4CE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172" name="Group 57" descr="NSW Public Service Commission logo.">
            <a:extLst>
              <a:ext uri="{FF2B5EF4-FFF2-40B4-BE49-F238E27FC236}">
                <a16:creationId xmlns:a16="http://schemas.microsoft.com/office/drawing/2014/main" id="{C4197D26-C3CC-4D5E-824A-8881474D2E85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01541" y="6032500"/>
            <a:ext cx="2032000" cy="595313"/>
            <a:chOff x="390" y="3800"/>
            <a:chExt cx="1280" cy="375"/>
          </a:xfrm>
        </p:grpSpPr>
        <p:sp>
          <p:nvSpPr>
            <p:cNvPr id="173" name="AutoShape 56">
              <a:extLst>
                <a:ext uri="{FF2B5EF4-FFF2-40B4-BE49-F238E27FC236}">
                  <a16:creationId xmlns:a16="http://schemas.microsoft.com/office/drawing/2014/main" id="{90857F4F-6BDD-46BD-A890-6BB06B0208E8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0" y="3800"/>
              <a:ext cx="1280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4" name="Freeform 58">
              <a:extLst>
                <a:ext uri="{FF2B5EF4-FFF2-40B4-BE49-F238E27FC236}">
                  <a16:creationId xmlns:a16="http://schemas.microsoft.com/office/drawing/2014/main" id="{D4ECBC5A-08B1-452B-A670-02F2FADAD1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35" y="3835"/>
              <a:ext cx="7" cy="340"/>
            </a:xfrm>
            <a:custGeom>
              <a:avLst/>
              <a:gdLst>
                <a:gd name="T0" fmla="*/ 2 w 5"/>
                <a:gd name="T1" fmla="*/ 272 h 272"/>
                <a:gd name="T2" fmla="*/ 0 w 5"/>
                <a:gd name="T3" fmla="*/ 269 h 272"/>
                <a:gd name="T4" fmla="*/ 0 w 5"/>
                <a:gd name="T5" fmla="*/ 3 h 272"/>
                <a:gd name="T6" fmla="*/ 2 w 5"/>
                <a:gd name="T7" fmla="*/ 0 h 272"/>
                <a:gd name="T8" fmla="*/ 5 w 5"/>
                <a:gd name="T9" fmla="*/ 3 h 272"/>
                <a:gd name="T10" fmla="*/ 5 w 5"/>
                <a:gd name="T11" fmla="*/ 269 h 272"/>
                <a:gd name="T12" fmla="*/ 2 w 5"/>
                <a:gd name="T13" fmla="*/ 272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" h="272">
                  <a:moveTo>
                    <a:pt x="2" y="272"/>
                  </a:moveTo>
                  <a:cubicBezTo>
                    <a:pt x="1" y="272"/>
                    <a:pt x="0" y="270"/>
                    <a:pt x="0" y="269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2"/>
                    <a:pt x="1" y="0"/>
                    <a:pt x="2" y="0"/>
                  </a:cubicBezTo>
                  <a:cubicBezTo>
                    <a:pt x="4" y="0"/>
                    <a:pt x="5" y="2"/>
                    <a:pt x="5" y="3"/>
                  </a:cubicBezTo>
                  <a:cubicBezTo>
                    <a:pt x="5" y="269"/>
                    <a:pt x="5" y="269"/>
                    <a:pt x="5" y="269"/>
                  </a:cubicBezTo>
                  <a:cubicBezTo>
                    <a:pt x="5" y="270"/>
                    <a:pt x="4" y="272"/>
                    <a:pt x="2" y="272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5" name="Freeform 59">
              <a:extLst>
                <a:ext uri="{FF2B5EF4-FFF2-40B4-BE49-F238E27FC236}">
                  <a16:creationId xmlns:a16="http://schemas.microsoft.com/office/drawing/2014/main" id="{EFC7F508-D64C-45F5-B84D-03873E564A8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07" y="4025"/>
              <a:ext cx="316" cy="101"/>
            </a:xfrm>
            <a:custGeom>
              <a:avLst/>
              <a:gdLst>
                <a:gd name="T0" fmla="*/ 79 w 316"/>
                <a:gd name="T1" fmla="*/ 65 h 101"/>
                <a:gd name="T2" fmla="*/ 24 w 316"/>
                <a:gd name="T3" fmla="*/ 0 h 101"/>
                <a:gd name="T4" fmla="*/ 0 w 316"/>
                <a:gd name="T5" fmla="*/ 0 h 101"/>
                <a:gd name="T6" fmla="*/ 0 w 316"/>
                <a:gd name="T7" fmla="*/ 101 h 101"/>
                <a:gd name="T8" fmla="*/ 23 w 316"/>
                <a:gd name="T9" fmla="*/ 101 h 101"/>
                <a:gd name="T10" fmla="*/ 23 w 316"/>
                <a:gd name="T11" fmla="*/ 36 h 101"/>
                <a:gd name="T12" fmla="*/ 78 w 316"/>
                <a:gd name="T13" fmla="*/ 101 h 101"/>
                <a:gd name="T14" fmla="*/ 101 w 316"/>
                <a:gd name="T15" fmla="*/ 101 h 101"/>
                <a:gd name="T16" fmla="*/ 101 w 316"/>
                <a:gd name="T17" fmla="*/ 0 h 101"/>
                <a:gd name="T18" fmla="*/ 79 w 316"/>
                <a:gd name="T19" fmla="*/ 0 h 101"/>
                <a:gd name="T20" fmla="*/ 79 w 316"/>
                <a:gd name="T21" fmla="*/ 65 h 101"/>
                <a:gd name="T22" fmla="*/ 294 w 316"/>
                <a:gd name="T23" fmla="*/ 0 h 101"/>
                <a:gd name="T24" fmla="*/ 279 w 316"/>
                <a:gd name="T25" fmla="*/ 65 h 101"/>
                <a:gd name="T26" fmla="*/ 263 w 316"/>
                <a:gd name="T27" fmla="*/ 0 h 101"/>
                <a:gd name="T28" fmla="*/ 242 w 316"/>
                <a:gd name="T29" fmla="*/ 0 h 101"/>
                <a:gd name="T30" fmla="*/ 226 w 316"/>
                <a:gd name="T31" fmla="*/ 64 h 101"/>
                <a:gd name="T32" fmla="*/ 212 w 316"/>
                <a:gd name="T33" fmla="*/ 0 h 101"/>
                <a:gd name="T34" fmla="*/ 188 w 316"/>
                <a:gd name="T35" fmla="*/ 0 h 101"/>
                <a:gd name="T36" fmla="*/ 214 w 316"/>
                <a:gd name="T37" fmla="*/ 101 h 101"/>
                <a:gd name="T38" fmla="*/ 237 w 316"/>
                <a:gd name="T39" fmla="*/ 101 h 101"/>
                <a:gd name="T40" fmla="*/ 252 w 316"/>
                <a:gd name="T41" fmla="*/ 38 h 101"/>
                <a:gd name="T42" fmla="*/ 268 w 316"/>
                <a:gd name="T43" fmla="*/ 101 h 101"/>
                <a:gd name="T44" fmla="*/ 290 w 316"/>
                <a:gd name="T45" fmla="*/ 101 h 101"/>
                <a:gd name="T46" fmla="*/ 290 w 316"/>
                <a:gd name="T47" fmla="*/ 100 h 101"/>
                <a:gd name="T48" fmla="*/ 316 w 316"/>
                <a:gd name="T49" fmla="*/ 0 h 101"/>
                <a:gd name="T50" fmla="*/ 294 w 316"/>
                <a:gd name="T5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16" h="101">
                  <a:moveTo>
                    <a:pt x="79" y="65"/>
                  </a:moveTo>
                  <a:lnTo>
                    <a:pt x="24" y="0"/>
                  </a:lnTo>
                  <a:lnTo>
                    <a:pt x="0" y="0"/>
                  </a:lnTo>
                  <a:lnTo>
                    <a:pt x="0" y="101"/>
                  </a:lnTo>
                  <a:lnTo>
                    <a:pt x="23" y="101"/>
                  </a:lnTo>
                  <a:lnTo>
                    <a:pt x="23" y="36"/>
                  </a:lnTo>
                  <a:lnTo>
                    <a:pt x="78" y="101"/>
                  </a:lnTo>
                  <a:lnTo>
                    <a:pt x="101" y="101"/>
                  </a:lnTo>
                  <a:lnTo>
                    <a:pt x="101" y="0"/>
                  </a:lnTo>
                  <a:lnTo>
                    <a:pt x="79" y="0"/>
                  </a:lnTo>
                  <a:lnTo>
                    <a:pt x="79" y="65"/>
                  </a:lnTo>
                  <a:close/>
                  <a:moveTo>
                    <a:pt x="294" y="0"/>
                  </a:moveTo>
                  <a:lnTo>
                    <a:pt x="279" y="65"/>
                  </a:lnTo>
                  <a:lnTo>
                    <a:pt x="263" y="0"/>
                  </a:lnTo>
                  <a:lnTo>
                    <a:pt x="242" y="0"/>
                  </a:lnTo>
                  <a:lnTo>
                    <a:pt x="226" y="64"/>
                  </a:lnTo>
                  <a:lnTo>
                    <a:pt x="212" y="0"/>
                  </a:lnTo>
                  <a:lnTo>
                    <a:pt x="188" y="0"/>
                  </a:lnTo>
                  <a:lnTo>
                    <a:pt x="214" y="101"/>
                  </a:lnTo>
                  <a:lnTo>
                    <a:pt x="237" y="101"/>
                  </a:lnTo>
                  <a:lnTo>
                    <a:pt x="252" y="38"/>
                  </a:lnTo>
                  <a:lnTo>
                    <a:pt x="268" y="101"/>
                  </a:lnTo>
                  <a:lnTo>
                    <a:pt x="290" y="101"/>
                  </a:lnTo>
                  <a:lnTo>
                    <a:pt x="290" y="100"/>
                  </a:lnTo>
                  <a:lnTo>
                    <a:pt x="316" y="0"/>
                  </a:lnTo>
                  <a:lnTo>
                    <a:pt x="294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6" name="Freeform 60">
              <a:extLst>
                <a:ext uri="{FF2B5EF4-FFF2-40B4-BE49-F238E27FC236}">
                  <a16:creationId xmlns:a16="http://schemas.microsoft.com/office/drawing/2014/main" id="{D53D4AA8-54D7-4B60-BEB0-380D182B062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5" y="4140"/>
              <a:ext cx="30" cy="33"/>
            </a:xfrm>
            <a:custGeom>
              <a:avLst/>
              <a:gdLst>
                <a:gd name="T0" fmla="*/ 0 w 24"/>
                <a:gd name="T1" fmla="*/ 13 h 26"/>
                <a:gd name="T2" fmla="*/ 0 w 24"/>
                <a:gd name="T3" fmla="*/ 13 h 26"/>
                <a:gd name="T4" fmla="*/ 13 w 24"/>
                <a:gd name="T5" fmla="*/ 0 h 26"/>
                <a:gd name="T6" fmla="*/ 23 w 24"/>
                <a:gd name="T7" fmla="*/ 4 h 26"/>
                <a:gd name="T8" fmla="*/ 20 w 24"/>
                <a:gd name="T9" fmla="*/ 7 h 26"/>
                <a:gd name="T10" fmla="*/ 13 w 24"/>
                <a:gd name="T11" fmla="*/ 4 h 26"/>
                <a:gd name="T12" fmla="*/ 5 w 24"/>
                <a:gd name="T13" fmla="*/ 13 h 26"/>
                <a:gd name="T14" fmla="*/ 5 w 24"/>
                <a:gd name="T15" fmla="*/ 13 h 26"/>
                <a:gd name="T16" fmla="*/ 13 w 24"/>
                <a:gd name="T17" fmla="*/ 22 h 26"/>
                <a:gd name="T18" fmla="*/ 19 w 24"/>
                <a:gd name="T19" fmla="*/ 20 h 26"/>
                <a:gd name="T20" fmla="*/ 19 w 24"/>
                <a:gd name="T21" fmla="*/ 16 h 26"/>
                <a:gd name="T22" fmla="*/ 13 w 24"/>
                <a:gd name="T23" fmla="*/ 16 h 26"/>
                <a:gd name="T24" fmla="*/ 13 w 24"/>
                <a:gd name="T25" fmla="*/ 12 h 26"/>
                <a:gd name="T26" fmla="*/ 24 w 24"/>
                <a:gd name="T27" fmla="*/ 12 h 26"/>
                <a:gd name="T28" fmla="*/ 24 w 24"/>
                <a:gd name="T29" fmla="*/ 22 h 26"/>
                <a:gd name="T30" fmla="*/ 13 w 24"/>
                <a:gd name="T31" fmla="*/ 26 h 26"/>
                <a:gd name="T32" fmla="*/ 0 w 24"/>
                <a:gd name="T33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26"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18" y="0"/>
                    <a:pt x="20" y="2"/>
                    <a:pt x="23" y="4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5"/>
                    <a:pt x="16" y="4"/>
                    <a:pt x="13" y="4"/>
                  </a:cubicBezTo>
                  <a:cubicBezTo>
                    <a:pt x="8" y="4"/>
                    <a:pt x="5" y="8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8"/>
                    <a:pt x="8" y="22"/>
                    <a:pt x="13" y="22"/>
                  </a:cubicBezTo>
                  <a:cubicBezTo>
                    <a:pt x="16" y="22"/>
                    <a:pt x="18" y="21"/>
                    <a:pt x="19" y="20"/>
                  </a:cubicBezTo>
                  <a:cubicBezTo>
                    <a:pt x="19" y="16"/>
                    <a:pt x="19" y="16"/>
                    <a:pt x="19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24" y="22"/>
                    <a:pt x="24" y="22"/>
                    <a:pt x="24" y="22"/>
                  </a:cubicBezTo>
                  <a:cubicBezTo>
                    <a:pt x="21" y="24"/>
                    <a:pt x="18" y="26"/>
                    <a:pt x="13" y="26"/>
                  </a:cubicBezTo>
                  <a:cubicBezTo>
                    <a:pt x="5" y="26"/>
                    <a:pt x="0" y="21"/>
                    <a:pt x="0" y="13"/>
                  </a:cubicBezTo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7" name="Freeform 61">
              <a:extLst>
                <a:ext uri="{FF2B5EF4-FFF2-40B4-BE49-F238E27FC236}">
                  <a16:creationId xmlns:a16="http://schemas.microsoft.com/office/drawing/2014/main" id="{CB7304D6-910B-4FEB-BBE8-3E897466ACF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437" y="4140"/>
              <a:ext cx="33" cy="33"/>
            </a:xfrm>
            <a:custGeom>
              <a:avLst/>
              <a:gdLst>
                <a:gd name="T0" fmla="*/ 0 w 26"/>
                <a:gd name="T1" fmla="*/ 13 h 26"/>
                <a:gd name="T2" fmla="*/ 0 w 26"/>
                <a:gd name="T3" fmla="*/ 13 h 26"/>
                <a:gd name="T4" fmla="*/ 13 w 26"/>
                <a:gd name="T5" fmla="*/ 0 h 26"/>
                <a:gd name="T6" fmla="*/ 26 w 26"/>
                <a:gd name="T7" fmla="*/ 13 h 26"/>
                <a:gd name="T8" fmla="*/ 26 w 26"/>
                <a:gd name="T9" fmla="*/ 13 h 26"/>
                <a:gd name="T10" fmla="*/ 13 w 26"/>
                <a:gd name="T11" fmla="*/ 26 h 26"/>
                <a:gd name="T12" fmla="*/ 0 w 26"/>
                <a:gd name="T13" fmla="*/ 13 h 26"/>
                <a:gd name="T14" fmla="*/ 22 w 26"/>
                <a:gd name="T15" fmla="*/ 13 h 26"/>
                <a:gd name="T16" fmla="*/ 22 w 26"/>
                <a:gd name="T17" fmla="*/ 13 h 26"/>
                <a:gd name="T18" fmla="*/ 13 w 26"/>
                <a:gd name="T19" fmla="*/ 4 h 26"/>
                <a:gd name="T20" fmla="*/ 5 w 26"/>
                <a:gd name="T21" fmla="*/ 13 h 26"/>
                <a:gd name="T22" fmla="*/ 5 w 26"/>
                <a:gd name="T23" fmla="*/ 13 h 26"/>
                <a:gd name="T24" fmla="*/ 13 w 26"/>
                <a:gd name="T25" fmla="*/ 22 h 26"/>
                <a:gd name="T26" fmla="*/ 22 w 26"/>
                <a:gd name="T27" fmla="*/ 13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6" h="26">
                  <a:moveTo>
                    <a:pt x="0" y="13"/>
                  </a:moveTo>
                  <a:cubicBezTo>
                    <a:pt x="0" y="13"/>
                    <a:pt x="0" y="13"/>
                    <a:pt x="0" y="13"/>
                  </a:cubicBezTo>
                  <a:cubicBezTo>
                    <a:pt x="0" y="6"/>
                    <a:pt x="6" y="0"/>
                    <a:pt x="13" y="0"/>
                  </a:cubicBezTo>
                  <a:cubicBezTo>
                    <a:pt x="21" y="0"/>
                    <a:pt x="26" y="6"/>
                    <a:pt x="26" y="13"/>
                  </a:cubicBezTo>
                  <a:cubicBezTo>
                    <a:pt x="26" y="13"/>
                    <a:pt x="26" y="13"/>
                    <a:pt x="26" y="13"/>
                  </a:cubicBezTo>
                  <a:cubicBezTo>
                    <a:pt x="26" y="20"/>
                    <a:pt x="21" y="26"/>
                    <a:pt x="13" y="26"/>
                  </a:cubicBezTo>
                  <a:cubicBezTo>
                    <a:pt x="6" y="26"/>
                    <a:pt x="0" y="20"/>
                    <a:pt x="0" y="13"/>
                  </a:cubicBezTo>
                  <a:moveTo>
                    <a:pt x="22" y="13"/>
                  </a:moveTo>
                  <a:cubicBezTo>
                    <a:pt x="22" y="13"/>
                    <a:pt x="22" y="13"/>
                    <a:pt x="22" y="13"/>
                  </a:cubicBezTo>
                  <a:cubicBezTo>
                    <a:pt x="22" y="8"/>
                    <a:pt x="18" y="4"/>
                    <a:pt x="13" y="4"/>
                  </a:cubicBezTo>
                  <a:cubicBezTo>
                    <a:pt x="8" y="4"/>
                    <a:pt x="5" y="8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18"/>
                    <a:pt x="8" y="22"/>
                    <a:pt x="13" y="22"/>
                  </a:cubicBezTo>
                  <a:cubicBezTo>
                    <a:pt x="18" y="22"/>
                    <a:pt x="22" y="18"/>
                    <a:pt x="22" y="13"/>
                  </a:cubicBezTo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8" name="Freeform 62">
              <a:extLst>
                <a:ext uri="{FF2B5EF4-FFF2-40B4-BE49-F238E27FC236}">
                  <a16:creationId xmlns:a16="http://schemas.microsoft.com/office/drawing/2014/main" id="{FB464455-60BC-4D88-BA95-145D0FFF5B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0" y="4141"/>
              <a:ext cx="29" cy="32"/>
            </a:xfrm>
            <a:custGeom>
              <a:avLst/>
              <a:gdLst>
                <a:gd name="T0" fmla="*/ 0 w 29"/>
                <a:gd name="T1" fmla="*/ 0 h 32"/>
                <a:gd name="T2" fmla="*/ 6 w 29"/>
                <a:gd name="T3" fmla="*/ 0 h 32"/>
                <a:gd name="T4" fmla="*/ 15 w 29"/>
                <a:gd name="T5" fmla="*/ 24 h 32"/>
                <a:gd name="T6" fmla="*/ 24 w 29"/>
                <a:gd name="T7" fmla="*/ 0 h 32"/>
                <a:gd name="T8" fmla="*/ 29 w 29"/>
                <a:gd name="T9" fmla="*/ 0 h 32"/>
                <a:gd name="T10" fmla="*/ 17 w 29"/>
                <a:gd name="T11" fmla="*/ 32 h 32"/>
                <a:gd name="T12" fmla="*/ 12 w 29"/>
                <a:gd name="T13" fmla="*/ 32 h 32"/>
                <a:gd name="T14" fmla="*/ 0 w 29"/>
                <a:gd name="T1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9" h="32">
                  <a:moveTo>
                    <a:pt x="0" y="0"/>
                  </a:moveTo>
                  <a:lnTo>
                    <a:pt x="6" y="0"/>
                  </a:lnTo>
                  <a:lnTo>
                    <a:pt x="15" y="24"/>
                  </a:lnTo>
                  <a:lnTo>
                    <a:pt x="24" y="0"/>
                  </a:lnTo>
                  <a:lnTo>
                    <a:pt x="29" y="0"/>
                  </a:lnTo>
                  <a:lnTo>
                    <a:pt x="17" y="32"/>
                  </a:lnTo>
                  <a:lnTo>
                    <a:pt x="12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79" name="Freeform 63">
              <a:extLst>
                <a:ext uri="{FF2B5EF4-FFF2-40B4-BE49-F238E27FC236}">
                  <a16:creationId xmlns:a16="http://schemas.microsoft.com/office/drawing/2014/main" id="{5F9E263E-E1E3-4EA9-9984-6EDA52B9953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3" y="4141"/>
              <a:ext cx="24" cy="32"/>
            </a:xfrm>
            <a:custGeom>
              <a:avLst/>
              <a:gdLst>
                <a:gd name="T0" fmla="*/ 0 w 24"/>
                <a:gd name="T1" fmla="*/ 0 h 32"/>
                <a:gd name="T2" fmla="*/ 24 w 24"/>
                <a:gd name="T3" fmla="*/ 0 h 32"/>
                <a:gd name="T4" fmla="*/ 24 w 24"/>
                <a:gd name="T5" fmla="*/ 5 h 32"/>
                <a:gd name="T6" fmla="*/ 6 w 24"/>
                <a:gd name="T7" fmla="*/ 5 h 32"/>
                <a:gd name="T8" fmla="*/ 6 w 24"/>
                <a:gd name="T9" fmla="*/ 13 h 32"/>
                <a:gd name="T10" fmla="*/ 21 w 24"/>
                <a:gd name="T11" fmla="*/ 13 h 32"/>
                <a:gd name="T12" fmla="*/ 21 w 24"/>
                <a:gd name="T13" fmla="*/ 18 h 32"/>
                <a:gd name="T14" fmla="*/ 6 w 24"/>
                <a:gd name="T15" fmla="*/ 18 h 32"/>
                <a:gd name="T16" fmla="*/ 6 w 24"/>
                <a:gd name="T17" fmla="*/ 27 h 32"/>
                <a:gd name="T18" fmla="*/ 24 w 24"/>
                <a:gd name="T19" fmla="*/ 27 h 32"/>
                <a:gd name="T20" fmla="*/ 24 w 24"/>
                <a:gd name="T21" fmla="*/ 32 h 32"/>
                <a:gd name="T22" fmla="*/ 0 w 24"/>
                <a:gd name="T23" fmla="*/ 32 h 32"/>
                <a:gd name="T24" fmla="*/ 0 w 24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2">
                  <a:moveTo>
                    <a:pt x="0" y="0"/>
                  </a:moveTo>
                  <a:lnTo>
                    <a:pt x="24" y="0"/>
                  </a:lnTo>
                  <a:lnTo>
                    <a:pt x="24" y="5"/>
                  </a:lnTo>
                  <a:lnTo>
                    <a:pt x="6" y="5"/>
                  </a:lnTo>
                  <a:lnTo>
                    <a:pt x="6" y="13"/>
                  </a:lnTo>
                  <a:lnTo>
                    <a:pt x="21" y="13"/>
                  </a:lnTo>
                  <a:lnTo>
                    <a:pt x="21" y="18"/>
                  </a:lnTo>
                  <a:lnTo>
                    <a:pt x="6" y="18"/>
                  </a:lnTo>
                  <a:lnTo>
                    <a:pt x="6" y="27"/>
                  </a:lnTo>
                  <a:lnTo>
                    <a:pt x="24" y="27"/>
                  </a:lnTo>
                  <a:lnTo>
                    <a:pt x="24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0" name="Freeform 64">
              <a:extLst>
                <a:ext uri="{FF2B5EF4-FFF2-40B4-BE49-F238E27FC236}">
                  <a16:creationId xmlns:a16="http://schemas.microsoft.com/office/drawing/2014/main" id="{92BAED9C-B3D7-4D8E-B725-F7F3CE07A03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532" y="4141"/>
              <a:ext cx="26" cy="32"/>
            </a:xfrm>
            <a:custGeom>
              <a:avLst/>
              <a:gdLst>
                <a:gd name="T0" fmla="*/ 0 w 21"/>
                <a:gd name="T1" fmla="*/ 0 h 25"/>
                <a:gd name="T2" fmla="*/ 11 w 21"/>
                <a:gd name="T3" fmla="*/ 0 h 25"/>
                <a:gd name="T4" fmla="*/ 19 w 21"/>
                <a:gd name="T5" fmla="*/ 2 h 25"/>
                <a:gd name="T6" fmla="*/ 21 w 21"/>
                <a:gd name="T7" fmla="*/ 8 h 25"/>
                <a:gd name="T8" fmla="*/ 21 w 21"/>
                <a:gd name="T9" fmla="*/ 8 h 25"/>
                <a:gd name="T10" fmla="*/ 15 w 21"/>
                <a:gd name="T11" fmla="*/ 15 h 25"/>
                <a:gd name="T12" fmla="*/ 21 w 21"/>
                <a:gd name="T13" fmla="*/ 25 h 25"/>
                <a:gd name="T14" fmla="*/ 16 w 21"/>
                <a:gd name="T15" fmla="*/ 25 h 25"/>
                <a:gd name="T16" fmla="*/ 10 w 21"/>
                <a:gd name="T17" fmla="*/ 16 h 25"/>
                <a:gd name="T18" fmla="*/ 5 w 21"/>
                <a:gd name="T19" fmla="*/ 16 h 25"/>
                <a:gd name="T20" fmla="*/ 5 w 21"/>
                <a:gd name="T21" fmla="*/ 25 h 25"/>
                <a:gd name="T22" fmla="*/ 0 w 21"/>
                <a:gd name="T23" fmla="*/ 25 h 25"/>
                <a:gd name="T24" fmla="*/ 0 w 21"/>
                <a:gd name="T25" fmla="*/ 0 h 25"/>
                <a:gd name="T26" fmla="*/ 11 w 21"/>
                <a:gd name="T27" fmla="*/ 12 h 25"/>
                <a:gd name="T28" fmla="*/ 16 w 21"/>
                <a:gd name="T29" fmla="*/ 8 h 25"/>
                <a:gd name="T30" fmla="*/ 16 w 21"/>
                <a:gd name="T31" fmla="*/ 8 h 25"/>
                <a:gd name="T32" fmla="*/ 11 w 21"/>
                <a:gd name="T33" fmla="*/ 4 h 25"/>
                <a:gd name="T34" fmla="*/ 5 w 21"/>
                <a:gd name="T35" fmla="*/ 4 h 25"/>
                <a:gd name="T36" fmla="*/ 5 w 21"/>
                <a:gd name="T37" fmla="*/ 12 h 25"/>
                <a:gd name="T38" fmla="*/ 11 w 21"/>
                <a:gd name="T3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1" h="25">
                  <a:moveTo>
                    <a:pt x="0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15" y="0"/>
                    <a:pt x="17" y="1"/>
                    <a:pt x="19" y="2"/>
                  </a:cubicBezTo>
                  <a:cubicBezTo>
                    <a:pt x="20" y="4"/>
                    <a:pt x="21" y="6"/>
                    <a:pt x="21" y="8"/>
                  </a:cubicBezTo>
                  <a:cubicBezTo>
                    <a:pt x="21" y="8"/>
                    <a:pt x="21" y="8"/>
                    <a:pt x="21" y="8"/>
                  </a:cubicBezTo>
                  <a:cubicBezTo>
                    <a:pt x="21" y="12"/>
                    <a:pt x="18" y="14"/>
                    <a:pt x="15" y="15"/>
                  </a:cubicBezTo>
                  <a:cubicBezTo>
                    <a:pt x="21" y="25"/>
                    <a:pt x="21" y="25"/>
                    <a:pt x="21" y="25"/>
                  </a:cubicBezTo>
                  <a:cubicBezTo>
                    <a:pt x="16" y="25"/>
                    <a:pt x="16" y="25"/>
                    <a:pt x="16" y="25"/>
                  </a:cubicBezTo>
                  <a:cubicBezTo>
                    <a:pt x="10" y="16"/>
                    <a:pt x="10" y="16"/>
                    <a:pt x="10" y="16"/>
                  </a:cubicBezTo>
                  <a:cubicBezTo>
                    <a:pt x="5" y="16"/>
                    <a:pt x="5" y="16"/>
                    <a:pt x="5" y="16"/>
                  </a:cubicBezTo>
                  <a:cubicBezTo>
                    <a:pt x="5" y="25"/>
                    <a:pt x="5" y="25"/>
                    <a:pt x="5" y="25"/>
                  </a:cubicBezTo>
                  <a:cubicBezTo>
                    <a:pt x="0" y="25"/>
                    <a:pt x="0" y="25"/>
                    <a:pt x="0" y="25"/>
                  </a:cubicBezTo>
                  <a:lnTo>
                    <a:pt x="0" y="0"/>
                  </a:lnTo>
                  <a:close/>
                  <a:moveTo>
                    <a:pt x="11" y="12"/>
                  </a:moveTo>
                  <a:cubicBezTo>
                    <a:pt x="14" y="12"/>
                    <a:pt x="16" y="11"/>
                    <a:pt x="16" y="8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5"/>
                    <a:pt x="14" y="4"/>
                    <a:pt x="11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12"/>
                    <a:pt x="5" y="12"/>
                    <a:pt x="5" y="12"/>
                  </a:cubicBezTo>
                  <a:lnTo>
                    <a:pt x="11" y="1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1" name="Freeform 65">
              <a:extLst>
                <a:ext uri="{FF2B5EF4-FFF2-40B4-BE49-F238E27FC236}">
                  <a16:creationId xmlns:a16="http://schemas.microsoft.com/office/drawing/2014/main" id="{A57DF6A4-E71E-4080-ACFF-A1D87CBED5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3" y="4141"/>
              <a:ext cx="26" cy="32"/>
            </a:xfrm>
            <a:custGeom>
              <a:avLst/>
              <a:gdLst>
                <a:gd name="T0" fmla="*/ 0 w 26"/>
                <a:gd name="T1" fmla="*/ 0 h 32"/>
                <a:gd name="T2" fmla="*/ 5 w 26"/>
                <a:gd name="T3" fmla="*/ 0 h 32"/>
                <a:gd name="T4" fmla="*/ 21 w 26"/>
                <a:gd name="T5" fmla="*/ 22 h 32"/>
                <a:gd name="T6" fmla="*/ 21 w 26"/>
                <a:gd name="T7" fmla="*/ 0 h 32"/>
                <a:gd name="T8" fmla="*/ 26 w 26"/>
                <a:gd name="T9" fmla="*/ 0 h 32"/>
                <a:gd name="T10" fmla="*/ 26 w 26"/>
                <a:gd name="T11" fmla="*/ 32 h 32"/>
                <a:gd name="T12" fmla="*/ 22 w 26"/>
                <a:gd name="T13" fmla="*/ 32 h 32"/>
                <a:gd name="T14" fmla="*/ 5 w 26"/>
                <a:gd name="T15" fmla="*/ 9 h 32"/>
                <a:gd name="T16" fmla="*/ 5 w 26"/>
                <a:gd name="T17" fmla="*/ 32 h 32"/>
                <a:gd name="T18" fmla="*/ 0 w 26"/>
                <a:gd name="T19" fmla="*/ 32 h 32"/>
                <a:gd name="T20" fmla="*/ 0 w 26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6" h="32">
                  <a:moveTo>
                    <a:pt x="0" y="0"/>
                  </a:moveTo>
                  <a:lnTo>
                    <a:pt x="5" y="0"/>
                  </a:lnTo>
                  <a:lnTo>
                    <a:pt x="21" y="22"/>
                  </a:lnTo>
                  <a:lnTo>
                    <a:pt x="21" y="0"/>
                  </a:lnTo>
                  <a:lnTo>
                    <a:pt x="26" y="0"/>
                  </a:lnTo>
                  <a:lnTo>
                    <a:pt x="26" y="32"/>
                  </a:lnTo>
                  <a:lnTo>
                    <a:pt x="22" y="32"/>
                  </a:lnTo>
                  <a:lnTo>
                    <a:pt x="5" y="9"/>
                  </a:lnTo>
                  <a:lnTo>
                    <a:pt x="5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2" name="Freeform 66">
              <a:extLst>
                <a:ext uri="{FF2B5EF4-FFF2-40B4-BE49-F238E27FC236}">
                  <a16:creationId xmlns:a16="http://schemas.microsoft.com/office/drawing/2014/main" id="{42D788AF-51DA-4874-9CE2-E2C3C9FE73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5" y="4141"/>
              <a:ext cx="30" cy="32"/>
            </a:xfrm>
            <a:custGeom>
              <a:avLst/>
              <a:gdLst>
                <a:gd name="T0" fmla="*/ 0 w 30"/>
                <a:gd name="T1" fmla="*/ 0 h 32"/>
                <a:gd name="T2" fmla="*/ 5 w 30"/>
                <a:gd name="T3" fmla="*/ 0 h 32"/>
                <a:gd name="T4" fmla="*/ 15 w 30"/>
                <a:gd name="T5" fmla="*/ 15 h 32"/>
                <a:gd name="T6" fmla="*/ 24 w 30"/>
                <a:gd name="T7" fmla="*/ 0 h 32"/>
                <a:gd name="T8" fmla="*/ 30 w 30"/>
                <a:gd name="T9" fmla="*/ 0 h 32"/>
                <a:gd name="T10" fmla="*/ 30 w 30"/>
                <a:gd name="T11" fmla="*/ 32 h 32"/>
                <a:gd name="T12" fmla="*/ 25 w 30"/>
                <a:gd name="T13" fmla="*/ 32 h 32"/>
                <a:gd name="T14" fmla="*/ 25 w 30"/>
                <a:gd name="T15" fmla="*/ 9 h 32"/>
                <a:gd name="T16" fmla="*/ 15 w 30"/>
                <a:gd name="T17" fmla="*/ 24 h 32"/>
                <a:gd name="T18" fmla="*/ 15 w 30"/>
                <a:gd name="T19" fmla="*/ 24 h 32"/>
                <a:gd name="T20" fmla="*/ 5 w 30"/>
                <a:gd name="T21" fmla="*/ 9 h 32"/>
                <a:gd name="T22" fmla="*/ 5 w 30"/>
                <a:gd name="T23" fmla="*/ 32 h 32"/>
                <a:gd name="T24" fmla="*/ 0 w 30"/>
                <a:gd name="T25" fmla="*/ 32 h 32"/>
                <a:gd name="T26" fmla="*/ 0 w 30"/>
                <a:gd name="T2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0" h="32">
                  <a:moveTo>
                    <a:pt x="0" y="0"/>
                  </a:moveTo>
                  <a:lnTo>
                    <a:pt x="5" y="0"/>
                  </a:lnTo>
                  <a:lnTo>
                    <a:pt x="15" y="15"/>
                  </a:lnTo>
                  <a:lnTo>
                    <a:pt x="24" y="0"/>
                  </a:lnTo>
                  <a:lnTo>
                    <a:pt x="30" y="0"/>
                  </a:lnTo>
                  <a:lnTo>
                    <a:pt x="30" y="32"/>
                  </a:lnTo>
                  <a:lnTo>
                    <a:pt x="25" y="32"/>
                  </a:lnTo>
                  <a:lnTo>
                    <a:pt x="25" y="9"/>
                  </a:lnTo>
                  <a:lnTo>
                    <a:pt x="15" y="24"/>
                  </a:lnTo>
                  <a:lnTo>
                    <a:pt x="15" y="24"/>
                  </a:lnTo>
                  <a:lnTo>
                    <a:pt x="5" y="9"/>
                  </a:lnTo>
                  <a:lnTo>
                    <a:pt x="5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3" name="Freeform 67">
              <a:extLst>
                <a:ext uri="{FF2B5EF4-FFF2-40B4-BE49-F238E27FC236}">
                  <a16:creationId xmlns:a16="http://schemas.microsoft.com/office/drawing/2014/main" id="{772721B3-6FC9-4B5B-9F19-F048074670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0" y="4141"/>
              <a:ext cx="24" cy="32"/>
            </a:xfrm>
            <a:custGeom>
              <a:avLst/>
              <a:gdLst>
                <a:gd name="T0" fmla="*/ 0 w 24"/>
                <a:gd name="T1" fmla="*/ 0 h 32"/>
                <a:gd name="T2" fmla="*/ 24 w 24"/>
                <a:gd name="T3" fmla="*/ 0 h 32"/>
                <a:gd name="T4" fmla="*/ 24 w 24"/>
                <a:gd name="T5" fmla="*/ 5 h 32"/>
                <a:gd name="T6" fmla="*/ 6 w 24"/>
                <a:gd name="T7" fmla="*/ 5 h 32"/>
                <a:gd name="T8" fmla="*/ 6 w 24"/>
                <a:gd name="T9" fmla="*/ 13 h 32"/>
                <a:gd name="T10" fmla="*/ 21 w 24"/>
                <a:gd name="T11" fmla="*/ 13 h 32"/>
                <a:gd name="T12" fmla="*/ 21 w 24"/>
                <a:gd name="T13" fmla="*/ 18 h 32"/>
                <a:gd name="T14" fmla="*/ 6 w 24"/>
                <a:gd name="T15" fmla="*/ 18 h 32"/>
                <a:gd name="T16" fmla="*/ 6 w 24"/>
                <a:gd name="T17" fmla="*/ 27 h 32"/>
                <a:gd name="T18" fmla="*/ 24 w 24"/>
                <a:gd name="T19" fmla="*/ 27 h 32"/>
                <a:gd name="T20" fmla="*/ 24 w 24"/>
                <a:gd name="T21" fmla="*/ 32 h 32"/>
                <a:gd name="T22" fmla="*/ 0 w 24"/>
                <a:gd name="T23" fmla="*/ 32 h 32"/>
                <a:gd name="T24" fmla="*/ 0 w 24"/>
                <a:gd name="T2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32">
                  <a:moveTo>
                    <a:pt x="0" y="0"/>
                  </a:moveTo>
                  <a:lnTo>
                    <a:pt x="24" y="0"/>
                  </a:lnTo>
                  <a:lnTo>
                    <a:pt x="24" y="5"/>
                  </a:lnTo>
                  <a:lnTo>
                    <a:pt x="6" y="5"/>
                  </a:lnTo>
                  <a:lnTo>
                    <a:pt x="6" y="13"/>
                  </a:lnTo>
                  <a:lnTo>
                    <a:pt x="21" y="13"/>
                  </a:lnTo>
                  <a:lnTo>
                    <a:pt x="21" y="18"/>
                  </a:lnTo>
                  <a:lnTo>
                    <a:pt x="6" y="18"/>
                  </a:lnTo>
                  <a:lnTo>
                    <a:pt x="6" y="27"/>
                  </a:lnTo>
                  <a:lnTo>
                    <a:pt x="24" y="27"/>
                  </a:lnTo>
                  <a:lnTo>
                    <a:pt x="24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4" name="Freeform 68">
              <a:extLst>
                <a:ext uri="{FF2B5EF4-FFF2-40B4-BE49-F238E27FC236}">
                  <a16:creationId xmlns:a16="http://schemas.microsoft.com/office/drawing/2014/main" id="{F8AE0B77-FAB5-4B94-A57A-89A131B824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59" y="4141"/>
              <a:ext cx="27" cy="32"/>
            </a:xfrm>
            <a:custGeom>
              <a:avLst/>
              <a:gdLst>
                <a:gd name="T0" fmla="*/ 0 w 27"/>
                <a:gd name="T1" fmla="*/ 0 h 32"/>
                <a:gd name="T2" fmla="*/ 5 w 27"/>
                <a:gd name="T3" fmla="*/ 0 h 32"/>
                <a:gd name="T4" fmla="*/ 22 w 27"/>
                <a:gd name="T5" fmla="*/ 22 h 32"/>
                <a:gd name="T6" fmla="*/ 22 w 27"/>
                <a:gd name="T7" fmla="*/ 0 h 32"/>
                <a:gd name="T8" fmla="*/ 27 w 27"/>
                <a:gd name="T9" fmla="*/ 0 h 32"/>
                <a:gd name="T10" fmla="*/ 27 w 27"/>
                <a:gd name="T11" fmla="*/ 32 h 32"/>
                <a:gd name="T12" fmla="*/ 22 w 27"/>
                <a:gd name="T13" fmla="*/ 32 h 32"/>
                <a:gd name="T14" fmla="*/ 5 w 27"/>
                <a:gd name="T15" fmla="*/ 9 h 32"/>
                <a:gd name="T16" fmla="*/ 5 w 27"/>
                <a:gd name="T17" fmla="*/ 32 h 32"/>
                <a:gd name="T18" fmla="*/ 0 w 27"/>
                <a:gd name="T19" fmla="*/ 32 h 32"/>
                <a:gd name="T20" fmla="*/ 0 w 27"/>
                <a:gd name="T21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7" h="32">
                  <a:moveTo>
                    <a:pt x="0" y="0"/>
                  </a:moveTo>
                  <a:lnTo>
                    <a:pt x="5" y="0"/>
                  </a:lnTo>
                  <a:lnTo>
                    <a:pt x="22" y="22"/>
                  </a:lnTo>
                  <a:lnTo>
                    <a:pt x="22" y="0"/>
                  </a:lnTo>
                  <a:lnTo>
                    <a:pt x="27" y="0"/>
                  </a:lnTo>
                  <a:lnTo>
                    <a:pt x="27" y="32"/>
                  </a:lnTo>
                  <a:lnTo>
                    <a:pt x="22" y="32"/>
                  </a:lnTo>
                  <a:lnTo>
                    <a:pt x="5" y="9"/>
                  </a:lnTo>
                  <a:lnTo>
                    <a:pt x="5" y="32"/>
                  </a:lnTo>
                  <a:lnTo>
                    <a:pt x="0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5" name="Freeform 69">
              <a:extLst>
                <a:ext uri="{FF2B5EF4-FFF2-40B4-BE49-F238E27FC236}">
                  <a16:creationId xmlns:a16="http://schemas.microsoft.com/office/drawing/2014/main" id="{C4DB2A52-9A83-4DD9-B8E3-72336260E2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90" y="4141"/>
              <a:ext cx="25" cy="32"/>
            </a:xfrm>
            <a:custGeom>
              <a:avLst/>
              <a:gdLst>
                <a:gd name="T0" fmla="*/ 10 w 25"/>
                <a:gd name="T1" fmla="*/ 5 h 32"/>
                <a:gd name="T2" fmla="*/ 0 w 25"/>
                <a:gd name="T3" fmla="*/ 5 h 32"/>
                <a:gd name="T4" fmla="*/ 0 w 25"/>
                <a:gd name="T5" fmla="*/ 0 h 32"/>
                <a:gd name="T6" fmla="*/ 25 w 25"/>
                <a:gd name="T7" fmla="*/ 0 h 32"/>
                <a:gd name="T8" fmla="*/ 25 w 25"/>
                <a:gd name="T9" fmla="*/ 5 h 32"/>
                <a:gd name="T10" fmla="*/ 16 w 25"/>
                <a:gd name="T11" fmla="*/ 5 h 32"/>
                <a:gd name="T12" fmla="*/ 16 w 25"/>
                <a:gd name="T13" fmla="*/ 32 h 32"/>
                <a:gd name="T14" fmla="*/ 10 w 25"/>
                <a:gd name="T15" fmla="*/ 32 h 32"/>
                <a:gd name="T16" fmla="*/ 10 w 25"/>
                <a:gd name="T17" fmla="*/ 5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32">
                  <a:moveTo>
                    <a:pt x="10" y="5"/>
                  </a:moveTo>
                  <a:lnTo>
                    <a:pt x="0" y="5"/>
                  </a:lnTo>
                  <a:lnTo>
                    <a:pt x="0" y="0"/>
                  </a:lnTo>
                  <a:lnTo>
                    <a:pt x="25" y="0"/>
                  </a:lnTo>
                  <a:lnTo>
                    <a:pt x="25" y="5"/>
                  </a:lnTo>
                  <a:lnTo>
                    <a:pt x="16" y="5"/>
                  </a:lnTo>
                  <a:lnTo>
                    <a:pt x="16" y="32"/>
                  </a:lnTo>
                  <a:lnTo>
                    <a:pt x="10" y="32"/>
                  </a:lnTo>
                  <a:lnTo>
                    <a:pt x="10" y="5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6" name="Freeform 70">
              <a:extLst>
                <a:ext uri="{FF2B5EF4-FFF2-40B4-BE49-F238E27FC236}">
                  <a16:creationId xmlns:a16="http://schemas.microsoft.com/office/drawing/2014/main" id="{CD677CFD-86EE-4826-983D-358F67D4299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14" y="4024"/>
              <a:ext cx="80" cy="105"/>
            </a:xfrm>
            <a:custGeom>
              <a:avLst/>
              <a:gdLst>
                <a:gd name="T0" fmla="*/ 0 w 64"/>
                <a:gd name="T1" fmla="*/ 71 h 84"/>
                <a:gd name="T2" fmla="*/ 10 w 64"/>
                <a:gd name="T3" fmla="*/ 58 h 84"/>
                <a:gd name="T4" fmla="*/ 35 w 64"/>
                <a:gd name="T5" fmla="*/ 68 h 84"/>
                <a:gd name="T6" fmla="*/ 46 w 64"/>
                <a:gd name="T7" fmla="*/ 60 h 84"/>
                <a:gd name="T8" fmla="*/ 46 w 64"/>
                <a:gd name="T9" fmla="*/ 60 h 84"/>
                <a:gd name="T10" fmla="*/ 30 w 64"/>
                <a:gd name="T11" fmla="*/ 49 h 84"/>
                <a:gd name="T12" fmla="*/ 3 w 64"/>
                <a:gd name="T13" fmla="*/ 24 h 84"/>
                <a:gd name="T14" fmla="*/ 3 w 64"/>
                <a:gd name="T15" fmla="*/ 24 h 84"/>
                <a:gd name="T16" fmla="*/ 31 w 64"/>
                <a:gd name="T17" fmla="*/ 0 h 84"/>
                <a:gd name="T18" fmla="*/ 62 w 64"/>
                <a:gd name="T19" fmla="*/ 10 h 84"/>
                <a:gd name="T20" fmla="*/ 52 w 64"/>
                <a:gd name="T21" fmla="*/ 24 h 84"/>
                <a:gd name="T22" fmla="*/ 31 w 64"/>
                <a:gd name="T23" fmla="*/ 15 h 84"/>
                <a:gd name="T24" fmla="*/ 21 w 64"/>
                <a:gd name="T25" fmla="*/ 23 h 84"/>
                <a:gd name="T26" fmla="*/ 21 w 64"/>
                <a:gd name="T27" fmla="*/ 23 h 84"/>
                <a:gd name="T28" fmla="*/ 38 w 64"/>
                <a:gd name="T29" fmla="*/ 34 h 84"/>
                <a:gd name="T30" fmla="*/ 64 w 64"/>
                <a:gd name="T31" fmla="*/ 58 h 84"/>
                <a:gd name="T32" fmla="*/ 64 w 64"/>
                <a:gd name="T33" fmla="*/ 58 h 84"/>
                <a:gd name="T34" fmla="*/ 34 w 64"/>
                <a:gd name="T35" fmla="*/ 84 h 84"/>
                <a:gd name="T36" fmla="*/ 0 w 64"/>
                <a:gd name="T37" fmla="*/ 71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4" h="84">
                  <a:moveTo>
                    <a:pt x="0" y="71"/>
                  </a:moveTo>
                  <a:cubicBezTo>
                    <a:pt x="10" y="58"/>
                    <a:pt x="10" y="58"/>
                    <a:pt x="10" y="58"/>
                  </a:cubicBezTo>
                  <a:cubicBezTo>
                    <a:pt x="18" y="64"/>
                    <a:pt x="25" y="68"/>
                    <a:pt x="35" y="68"/>
                  </a:cubicBezTo>
                  <a:cubicBezTo>
                    <a:pt x="42" y="68"/>
                    <a:pt x="46" y="65"/>
                    <a:pt x="46" y="60"/>
                  </a:cubicBezTo>
                  <a:cubicBezTo>
                    <a:pt x="46" y="60"/>
                    <a:pt x="46" y="60"/>
                    <a:pt x="46" y="60"/>
                  </a:cubicBezTo>
                  <a:cubicBezTo>
                    <a:pt x="46" y="55"/>
                    <a:pt x="44" y="53"/>
                    <a:pt x="30" y="49"/>
                  </a:cubicBezTo>
                  <a:cubicBezTo>
                    <a:pt x="13" y="45"/>
                    <a:pt x="3" y="41"/>
                    <a:pt x="3" y="24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3" y="9"/>
                    <a:pt x="15" y="0"/>
                    <a:pt x="31" y="0"/>
                  </a:cubicBezTo>
                  <a:cubicBezTo>
                    <a:pt x="43" y="0"/>
                    <a:pt x="53" y="3"/>
                    <a:pt x="62" y="10"/>
                  </a:cubicBezTo>
                  <a:cubicBezTo>
                    <a:pt x="52" y="24"/>
                    <a:pt x="52" y="24"/>
                    <a:pt x="52" y="24"/>
                  </a:cubicBezTo>
                  <a:cubicBezTo>
                    <a:pt x="45" y="18"/>
                    <a:pt x="38" y="15"/>
                    <a:pt x="31" y="15"/>
                  </a:cubicBezTo>
                  <a:cubicBezTo>
                    <a:pt x="24" y="15"/>
                    <a:pt x="21" y="19"/>
                    <a:pt x="21" y="23"/>
                  </a:cubicBezTo>
                  <a:cubicBezTo>
                    <a:pt x="21" y="23"/>
                    <a:pt x="21" y="23"/>
                    <a:pt x="21" y="23"/>
                  </a:cubicBezTo>
                  <a:cubicBezTo>
                    <a:pt x="21" y="28"/>
                    <a:pt x="24" y="30"/>
                    <a:pt x="38" y="34"/>
                  </a:cubicBezTo>
                  <a:cubicBezTo>
                    <a:pt x="55" y="38"/>
                    <a:pt x="64" y="44"/>
                    <a:pt x="64" y="58"/>
                  </a:cubicBezTo>
                  <a:cubicBezTo>
                    <a:pt x="64" y="58"/>
                    <a:pt x="64" y="58"/>
                    <a:pt x="64" y="58"/>
                  </a:cubicBezTo>
                  <a:cubicBezTo>
                    <a:pt x="64" y="74"/>
                    <a:pt x="52" y="84"/>
                    <a:pt x="34" y="84"/>
                  </a:cubicBezTo>
                  <a:cubicBezTo>
                    <a:pt x="22" y="84"/>
                    <a:pt x="9" y="79"/>
                    <a:pt x="0" y="71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7" name="Freeform 71">
              <a:extLst>
                <a:ext uri="{FF2B5EF4-FFF2-40B4-BE49-F238E27FC236}">
                  <a16:creationId xmlns:a16="http://schemas.microsoft.com/office/drawing/2014/main" id="{5F370F7D-109B-4AE8-92D6-E789A5396AA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0" y="3801"/>
              <a:ext cx="351" cy="217"/>
            </a:xfrm>
            <a:custGeom>
              <a:avLst/>
              <a:gdLst>
                <a:gd name="T0" fmla="*/ 282 w 282"/>
                <a:gd name="T1" fmla="*/ 123 h 173"/>
                <a:gd name="T2" fmla="*/ 278 w 282"/>
                <a:gd name="T3" fmla="*/ 116 h 173"/>
                <a:gd name="T4" fmla="*/ 254 w 282"/>
                <a:gd name="T5" fmla="*/ 100 h 173"/>
                <a:gd name="T6" fmla="*/ 257 w 282"/>
                <a:gd name="T7" fmla="*/ 97 h 173"/>
                <a:gd name="T8" fmla="*/ 269 w 282"/>
                <a:gd name="T9" fmla="*/ 73 h 173"/>
                <a:gd name="T10" fmla="*/ 270 w 282"/>
                <a:gd name="T11" fmla="*/ 64 h 173"/>
                <a:gd name="T12" fmla="*/ 263 w 282"/>
                <a:gd name="T13" fmla="*/ 58 h 173"/>
                <a:gd name="T14" fmla="*/ 234 w 282"/>
                <a:gd name="T15" fmla="*/ 58 h 173"/>
                <a:gd name="T16" fmla="*/ 231 w 282"/>
                <a:gd name="T17" fmla="*/ 30 h 173"/>
                <a:gd name="T18" fmla="*/ 227 w 282"/>
                <a:gd name="T19" fmla="*/ 23 h 173"/>
                <a:gd name="T20" fmla="*/ 213 w 282"/>
                <a:gd name="T21" fmla="*/ 25 h 173"/>
                <a:gd name="T22" fmla="*/ 197 w 282"/>
                <a:gd name="T23" fmla="*/ 33 h 173"/>
                <a:gd name="T24" fmla="*/ 190 w 282"/>
                <a:gd name="T25" fmla="*/ 12 h 173"/>
                <a:gd name="T26" fmla="*/ 185 w 282"/>
                <a:gd name="T27" fmla="*/ 6 h 173"/>
                <a:gd name="T28" fmla="*/ 178 w 282"/>
                <a:gd name="T29" fmla="*/ 8 h 173"/>
                <a:gd name="T30" fmla="*/ 158 w 282"/>
                <a:gd name="T31" fmla="*/ 22 h 173"/>
                <a:gd name="T32" fmla="*/ 151 w 282"/>
                <a:gd name="T33" fmla="*/ 10 h 173"/>
                <a:gd name="T34" fmla="*/ 145 w 282"/>
                <a:gd name="T35" fmla="*/ 2 h 173"/>
                <a:gd name="T36" fmla="*/ 141 w 282"/>
                <a:gd name="T37" fmla="*/ 0 h 173"/>
                <a:gd name="T38" fmla="*/ 137 w 282"/>
                <a:gd name="T39" fmla="*/ 2 h 173"/>
                <a:gd name="T40" fmla="*/ 132 w 282"/>
                <a:gd name="T41" fmla="*/ 10 h 173"/>
                <a:gd name="T42" fmla="*/ 124 w 282"/>
                <a:gd name="T43" fmla="*/ 22 h 173"/>
                <a:gd name="T44" fmla="*/ 105 w 282"/>
                <a:gd name="T45" fmla="*/ 8 h 173"/>
                <a:gd name="T46" fmla="*/ 98 w 282"/>
                <a:gd name="T47" fmla="*/ 6 h 173"/>
                <a:gd name="T48" fmla="*/ 93 w 282"/>
                <a:gd name="T49" fmla="*/ 12 h 173"/>
                <a:gd name="T50" fmla="*/ 86 w 282"/>
                <a:gd name="T51" fmla="*/ 33 h 173"/>
                <a:gd name="T52" fmla="*/ 70 w 282"/>
                <a:gd name="T53" fmla="*/ 25 h 173"/>
                <a:gd name="T54" fmla="*/ 56 w 282"/>
                <a:gd name="T55" fmla="*/ 23 h 173"/>
                <a:gd name="T56" fmla="*/ 52 w 282"/>
                <a:gd name="T57" fmla="*/ 30 h 173"/>
                <a:gd name="T58" fmla="*/ 49 w 282"/>
                <a:gd name="T59" fmla="*/ 58 h 173"/>
                <a:gd name="T60" fmla="*/ 19 w 282"/>
                <a:gd name="T61" fmla="*/ 58 h 173"/>
                <a:gd name="T62" fmla="*/ 13 w 282"/>
                <a:gd name="T63" fmla="*/ 64 h 173"/>
                <a:gd name="T64" fmla="*/ 14 w 282"/>
                <a:gd name="T65" fmla="*/ 73 h 173"/>
                <a:gd name="T66" fmla="*/ 26 w 282"/>
                <a:gd name="T67" fmla="*/ 97 h 173"/>
                <a:gd name="T68" fmla="*/ 29 w 282"/>
                <a:gd name="T69" fmla="*/ 100 h 173"/>
                <a:gd name="T70" fmla="*/ 5 w 282"/>
                <a:gd name="T71" fmla="*/ 116 h 173"/>
                <a:gd name="T72" fmla="*/ 0 w 282"/>
                <a:gd name="T73" fmla="*/ 123 h 173"/>
                <a:gd name="T74" fmla="*/ 2 w 282"/>
                <a:gd name="T75" fmla="*/ 128 h 173"/>
                <a:gd name="T76" fmla="*/ 54 w 282"/>
                <a:gd name="T77" fmla="*/ 152 h 173"/>
                <a:gd name="T78" fmla="*/ 50 w 282"/>
                <a:gd name="T79" fmla="*/ 164 h 173"/>
                <a:gd name="T80" fmla="*/ 56 w 282"/>
                <a:gd name="T81" fmla="*/ 169 h 173"/>
                <a:gd name="T82" fmla="*/ 73 w 282"/>
                <a:gd name="T83" fmla="*/ 173 h 173"/>
                <a:gd name="T84" fmla="*/ 98 w 282"/>
                <a:gd name="T85" fmla="*/ 170 h 173"/>
                <a:gd name="T86" fmla="*/ 121 w 282"/>
                <a:gd name="T87" fmla="*/ 165 h 173"/>
                <a:gd name="T88" fmla="*/ 134 w 282"/>
                <a:gd name="T89" fmla="*/ 165 h 173"/>
                <a:gd name="T90" fmla="*/ 141 w 282"/>
                <a:gd name="T91" fmla="*/ 165 h 173"/>
                <a:gd name="T92" fmla="*/ 149 w 282"/>
                <a:gd name="T93" fmla="*/ 165 h 173"/>
                <a:gd name="T94" fmla="*/ 162 w 282"/>
                <a:gd name="T95" fmla="*/ 165 h 173"/>
                <a:gd name="T96" fmla="*/ 185 w 282"/>
                <a:gd name="T97" fmla="*/ 170 h 173"/>
                <a:gd name="T98" fmla="*/ 209 w 282"/>
                <a:gd name="T99" fmla="*/ 173 h 173"/>
                <a:gd name="T100" fmla="*/ 227 w 282"/>
                <a:gd name="T101" fmla="*/ 169 h 173"/>
                <a:gd name="T102" fmla="*/ 233 w 282"/>
                <a:gd name="T103" fmla="*/ 164 h 173"/>
                <a:gd name="T104" fmla="*/ 229 w 282"/>
                <a:gd name="T105" fmla="*/ 152 h 173"/>
                <a:gd name="T106" fmla="*/ 281 w 282"/>
                <a:gd name="T107" fmla="*/ 128 h 173"/>
                <a:gd name="T108" fmla="*/ 282 w 282"/>
                <a:gd name="T109" fmla="*/ 12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82" h="173">
                  <a:moveTo>
                    <a:pt x="282" y="123"/>
                  </a:moveTo>
                  <a:cubicBezTo>
                    <a:pt x="282" y="119"/>
                    <a:pt x="279" y="117"/>
                    <a:pt x="278" y="116"/>
                  </a:cubicBezTo>
                  <a:cubicBezTo>
                    <a:pt x="276" y="114"/>
                    <a:pt x="269" y="109"/>
                    <a:pt x="254" y="100"/>
                  </a:cubicBezTo>
                  <a:cubicBezTo>
                    <a:pt x="255" y="99"/>
                    <a:pt x="256" y="98"/>
                    <a:pt x="257" y="97"/>
                  </a:cubicBezTo>
                  <a:cubicBezTo>
                    <a:pt x="262" y="89"/>
                    <a:pt x="267" y="82"/>
                    <a:pt x="269" y="73"/>
                  </a:cubicBezTo>
                  <a:cubicBezTo>
                    <a:pt x="270" y="71"/>
                    <a:pt x="271" y="66"/>
                    <a:pt x="270" y="64"/>
                  </a:cubicBezTo>
                  <a:cubicBezTo>
                    <a:pt x="269" y="61"/>
                    <a:pt x="266" y="59"/>
                    <a:pt x="263" y="58"/>
                  </a:cubicBezTo>
                  <a:cubicBezTo>
                    <a:pt x="257" y="57"/>
                    <a:pt x="235" y="58"/>
                    <a:pt x="234" y="58"/>
                  </a:cubicBezTo>
                  <a:cubicBezTo>
                    <a:pt x="234" y="52"/>
                    <a:pt x="233" y="41"/>
                    <a:pt x="231" y="30"/>
                  </a:cubicBezTo>
                  <a:cubicBezTo>
                    <a:pt x="230" y="28"/>
                    <a:pt x="229" y="24"/>
                    <a:pt x="227" y="23"/>
                  </a:cubicBezTo>
                  <a:cubicBezTo>
                    <a:pt x="222" y="21"/>
                    <a:pt x="217" y="23"/>
                    <a:pt x="213" y="25"/>
                  </a:cubicBezTo>
                  <a:cubicBezTo>
                    <a:pt x="207" y="28"/>
                    <a:pt x="203" y="30"/>
                    <a:pt x="197" y="33"/>
                  </a:cubicBezTo>
                  <a:cubicBezTo>
                    <a:pt x="194" y="23"/>
                    <a:pt x="191" y="14"/>
                    <a:pt x="190" y="12"/>
                  </a:cubicBezTo>
                  <a:cubicBezTo>
                    <a:pt x="189" y="10"/>
                    <a:pt x="188" y="7"/>
                    <a:pt x="185" y="6"/>
                  </a:cubicBezTo>
                  <a:cubicBezTo>
                    <a:pt x="181" y="6"/>
                    <a:pt x="180" y="7"/>
                    <a:pt x="178" y="8"/>
                  </a:cubicBezTo>
                  <a:cubicBezTo>
                    <a:pt x="175" y="10"/>
                    <a:pt x="163" y="19"/>
                    <a:pt x="158" y="22"/>
                  </a:cubicBezTo>
                  <a:cubicBezTo>
                    <a:pt x="155" y="17"/>
                    <a:pt x="154" y="14"/>
                    <a:pt x="151" y="10"/>
                  </a:cubicBezTo>
                  <a:cubicBezTo>
                    <a:pt x="150" y="8"/>
                    <a:pt x="147" y="4"/>
                    <a:pt x="145" y="2"/>
                  </a:cubicBezTo>
                  <a:cubicBezTo>
                    <a:pt x="144" y="1"/>
                    <a:pt x="143" y="0"/>
                    <a:pt x="141" y="0"/>
                  </a:cubicBezTo>
                  <a:cubicBezTo>
                    <a:pt x="140" y="0"/>
                    <a:pt x="138" y="1"/>
                    <a:pt x="137" y="2"/>
                  </a:cubicBezTo>
                  <a:cubicBezTo>
                    <a:pt x="135" y="4"/>
                    <a:pt x="133" y="8"/>
                    <a:pt x="132" y="10"/>
                  </a:cubicBezTo>
                  <a:cubicBezTo>
                    <a:pt x="129" y="14"/>
                    <a:pt x="127" y="17"/>
                    <a:pt x="124" y="22"/>
                  </a:cubicBezTo>
                  <a:cubicBezTo>
                    <a:pt x="120" y="19"/>
                    <a:pt x="108" y="10"/>
                    <a:pt x="105" y="8"/>
                  </a:cubicBezTo>
                  <a:cubicBezTo>
                    <a:pt x="103" y="7"/>
                    <a:pt x="101" y="6"/>
                    <a:pt x="98" y="6"/>
                  </a:cubicBezTo>
                  <a:cubicBezTo>
                    <a:pt x="95" y="7"/>
                    <a:pt x="94" y="10"/>
                    <a:pt x="93" y="12"/>
                  </a:cubicBezTo>
                  <a:cubicBezTo>
                    <a:pt x="92" y="14"/>
                    <a:pt x="89" y="23"/>
                    <a:pt x="86" y="33"/>
                  </a:cubicBezTo>
                  <a:cubicBezTo>
                    <a:pt x="80" y="30"/>
                    <a:pt x="76" y="28"/>
                    <a:pt x="70" y="25"/>
                  </a:cubicBezTo>
                  <a:cubicBezTo>
                    <a:pt x="66" y="23"/>
                    <a:pt x="61" y="21"/>
                    <a:pt x="56" y="23"/>
                  </a:cubicBezTo>
                  <a:cubicBezTo>
                    <a:pt x="53" y="24"/>
                    <a:pt x="52" y="28"/>
                    <a:pt x="52" y="30"/>
                  </a:cubicBezTo>
                  <a:cubicBezTo>
                    <a:pt x="49" y="41"/>
                    <a:pt x="49" y="52"/>
                    <a:pt x="49" y="58"/>
                  </a:cubicBezTo>
                  <a:cubicBezTo>
                    <a:pt x="47" y="58"/>
                    <a:pt x="25" y="57"/>
                    <a:pt x="19" y="58"/>
                  </a:cubicBezTo>
                  <a:cubicBezTo>
                    <a:pt x="17" y="59"/>
                    <a:pt x="14" y="61"/>
                    <a:pt x="13" y="64"/>
                  </a:cubicBezTo>
                  <a:cubicBezTo>
                    <a:pt x="12" y="66"/>
                    <a:pt x="13" y="71"/>
                    <a:pt x="14" y="73"/>
                  </a:cubicBezTo>
                  <a:cubicBezTo>
                    <a:pt x="16" y="82"/>
                    <a:pt x="21" y="89"/>
                    <a:pt x="26" y="97"/>
                  </a:cubicBezTo>
                  <a:cubicBezTo>
                    <a:pt x="27" y="98"/>
                    <a:pt x="27" y="99"/>
                    <a:pt x="29" y="100"/>
                  </a:cubicBezTo>
                  <a:cubicBezTo>
                    <a:pt x="14" y="109"/>
                    <a:pt x="7" y="114"/>
                    <a:pt x="5" y="116"/>
                  </a:cubicBezTo>
                  <a:cubicBezTo>
                    <a:pt x="3" y="117"/>
                    <a:pt x="1" y="119"/>
                    <a:pt x="0" y="123"/>
                  </a:cubicBezTo>
                  <a:cubicBezTo>
                    <a:pt x="0" y="125"/>
                    <a:pt x="1" y="126"/>
                    <a:pt x="2" y="128"/>
                  </a:cubicBezTo>
                  <a:cubicBezTo>
                    <a:pt x="5" y="132"/>
                    <a:pt x="20" y="147"/>
                    <a:pt x="54" y="152"/>
                  </a:cubicBezTo>
                  <a:cubicBezTo>
                    <a:pt x="48" y="156"/>
                    <a:pt x="49" y="161"/>
                    <a:pt x="50" y="164"/>
                  </a:cubicBezTo>
                  <a:cubicBezTo>
                    <a:pt x="51" y="165"/>
                    <a:pt x="52" y="167"/>
                    <a:pt x="56" y="169"/>
                  </a:cubicBezTo>
                  <a:cubicBezTo>
                    <a:pt x="61" y="172"/>
                    <a:pt x="68" y="173"/>
                    <a:pt x="73" y="173"/>
                  </a:cubicBezTo>
                  <a:cubicBezTo>
                    <a:pt x="81" y="173"/>
                    <a:pt x="90" y="171"/>
                    <a:pt x="98" y="170"/>
                  </a:cubicBezTo>
                  <a:cubicBezTo>
                    <a:pt x="105" y="168"/>
                    <a:pt x="113" y="165"/>
                    <a:pt x="121" y="165"/>
                  </a:cubicBezTo>
                  <a:cubicBezTo>
                    <a:pt x="125" y="164"/>
                    <a:pt x="130" y="164"/>
                    <a:pt x="134" y="165"/>
                  </a:cubicBezTo>
                  <a:cubicBezTo>
                    <a:pt x="136" y="165"/>
                    <a:pt x="138" y="165"/>
                    <a:pt x="141" y="165"/>
                  </a:cubicBezTo>
                  <a:cubicBezTo>
                    <a:pt x="145" y="165"/>
                    <a:pt x="147" y="165"/>
                    <a:pt x="149" y="165"/>
                  </a:cubicBezTo>
                  <a:cubicBezTo>
                    <a:pt x="153" y="164"/>
                    <a:pt x="158" y="164"/>
                    <a:pt x="162" y="165"/>
                  </a:cubicBezTo>
                  <a:cubicBezTo>
                    <a:pt x="170" y="165"/>
                    <a:pt x="178" y="168"/>
                    <a:pt x="185" y="170"/>
                  </a:cubicBezTo>
                  <a:cubicBezTo>
                    <a:pt x="193" y="171"/>
                    <a:pt x="201" y="173"/>
                    <a:pt x="209" y="173"/>
                  </a:cubicBezTo>
                  <a:cubicBezTo>
                    <a:pt x="215" y="173"/>
                    <a:pt x="222" y="172"/>
                    <a:pt x="227" y="169"/>
                  </a:cubicBezTo>
                  <a:cubicBezTo>
                    <a:pt x="230" y="167"/>
                    <a:pt x="232" y="165"/>
                    <a:pt x="233" y="164"/>
                  </a:cubicBezTo>
                  <a:cubicBezTo>
                    <a:pt x="233" y="161"/>
                    <a:pt x="235" y="156"/>
                    <a:pt x="229" y="152"/>
                  </a:cubicBezTo>
                  <a:cubicBezTo>
                    <a:pt x="263" y="147"/>
                    <a:pt x="278" y="132"/>
                    <a:pt x="281" y="128"/>
                  </a:cubicBezTo>
                  <a:cubicBezTo>
                    <a:pt x="282" y="126"/>
                    <a:pt x="282" y="125"/>
                    <a:pt x="282" y="12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8" name="Freeform 72">
              <a:extLst>
                <a:ext uri="{FF2B5EF4-FFF2-40B4-BE49-F238E27FC236}">
                  <a16:creationId xmlns:a16="http://schemas.microsoft.com/office/drawing/2014/main" id="{32C93341-C8BB-41F8-87AA-A5EE10EF366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10" y="3835"/>
              <a:ext cx="65" cy="155"/>
            </a:xfrm>
            <a:custGeom>
              <a:avLst/>
              <a:gdLst>
                <a:gd name="T0" fmla="*/ 16 w 52"/>
                <a:gd name="T1" fmla="*/ 23 h 124"/>
                <a:gd name="T2" fmla="*/ 21 w 52"/>
                <a:gd name="T3" fmla="*/ 64 h 124"/>
                <a:gd name="T4" fmla="*/ 16 w 52"/>
                <a:gd name="T5" fmla="*/ 102 h 124"/>
                <a:gd name="T6" fmla="*/ 0 w 52"/>
                <a:gd name="T7" fmla="*/ 124 h 124"/>
                <a:gd name="T8" fmla="*/ 36 w 52"/>
                <a:gd name="T9" fmla="*/ 99 h 124"/>
                <a:gd name="T10" fmla="*/ 51 w 52"/>
                <a:gd name="T11" fmla="*/ 32 h 124"/>
                <a:gd name="T12" fmla="*/ 49 w 52"/>
                <a:gd name="T13" fmla="*/ 3 h 124"/>
                <a:gd name="T14" fmla="*/ 46 w 52"/>
                <a:gd name="T15" fmla="*/ 0 h 124"/>
                <a:gd name="T16" fmla="*/ 12 w 52"/>
                <a:gd name="T17" fmla="*/ 17 h 124"/>
                <a:gd name="T18" fmla="*/ 16 w 52"/>
                <a:gd name="T19" fmla="*/ 23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6" y="23"/>
                  </a:moveTo>
                  <a:cubicBezTo>
                    <a:pt x="17" y="26"/>
                    <a:pt x="21" y="45"/>
                    <a:pt x="21" y="64"/>
                  </a:cubicBezTo>
                  <a:cubicBezTo>
                    <a:pt x="21" y="79"/>
                    <a:pt x="19" y="91"/>
                    <a:pt x="16" y="102"/>
                  </a:cubicBezTo>
                  <a:cubicBezTo>
                    <a:pt x="12" y="113"/>
                    <a:pt x="5" y="120"/>
                    <a:pt x="0" y="124"/>
                  </a:cubicBezTo>
                  <a:cubicBezTo>
                    <a:pt x="14" y="124"/>
                    <a:pt x="27" y="115"/>
                    <a:pt x="36" y="99"/>
                  </a:cubicBezTo>
                  <a:cubicBezTo>
                    <a:pt x="48" y="78"/>
                    <a:pt x="51" y="51"/>
                    <a:pt x="51" y="32"/>
                  </a:cubicBezTo>
                  <a:cubicBezTo>
                    <a:pt x="52" y="10"/>
                    <a:pt x="50" y="5"/>
                    <a:pt x="49" y="3"/>
                  </a:cubicBezTo>
                  <a:cubicBezTo>
                    <a:pt x="49" y="1"/>
                    <a:pt x="48" y="0"/>
                    <a:pt x="46" y="0"/>
                  </a:cubicBezTo>
                  <a:cubicBezTo>
                    <a:pt x="42" y="0"/>
                    <a:pt x="27" y="7"/>
                    <a:pt x="12" y="17"/>
                  </a:cubicBezTo>
                  <a:cubicBezTo>
                    <a:pt x="14" y="18"/>
                    <a:pt x="16" y="20"/>
                    <a:pt x="16" y="23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89" name="Freeform 73">
              <a:extLst>
                <a:ext uri="{FF2B5EF4-FFF2-40B4-BE49-F238E27FC236}">
                  <a16:creationId xmlns:a16="http://schemas.microsoft.com/office/drawing/2014/main" id="{243AA541-6759-4706-9BD2-AF040B97D08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2" y="3863"/>
              <a:ext cx="67" cy="131"/>
            </a:xfrm>
            <a:custGeom>
              <a:avLst/>
              <a:gdLst>
                <a:gd name="T0" fmla="*/ 16 w 54"/>
                <a:gd name="T1" fmla="*/ 105 h 105"/>
                <a:gd name="T2" fmla="*/ 49 w 54"/>
                <a:gd name="T3" fmla="*/ 78 h 105"/>
                <a:gd name="T4" fmla="*/ 54 w 54"/>
                <a:gd name="T5" fmla="*/ 42 h 105"/>
                <a:gd name="T6" fmla="*/ 50 w 54"/>
                <a:gd name="T7" fmla="*/ 4 h 105"/>
                <a:gd name="T8" fmla="*/ 48 w 54"/>
                <a:gd name="T9" fmla="*/ 0 h 105"/>
                <a:gd name="T10" fmla="*/ 44 w 54"/>
                <a:gd name="T11" fmla="*/ 3 h 105"/>
                <a:gd name="T12" fmla="*/ 6 w 54"/>
                <a:gd name="T13" fmla="*/ 53 h 105"/>
                <a:gd name="T14" fmla="*/ 0 w 54"/>
                <a:gd name="T15" fmla="*/ 82 h 105"/>
                <a:gd name="T16" fmla="*/ 4 w 54"/>
                <a:gd name="T17" fmla="*/ 100 h 105"/>
                <a:gd name="T18" fmla="*/ 16 w 54"/>
                <a:gd name="T19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105">
                  <a:moveTo>
                    <a:pt x="16" y="105"/>
                  </a:moveTo>
                  <a:cubicBezTo>
                    <a:pt x="26" y="105"/>
                    <a:pt x="43" y="97"/>
                    <a:pt x="49" y="78"/>
                  </a:cubicBezTo>
                  <a:cubicBezTo>
                    <a:pt x="52" y="68"/>
                    <a:pt x="53" y="58"/>
                    <a:pt x="54" y="42"/>
                  </a:cubicBezTo>
                  <a:cubicBezTo>
                    <a:pt x="54" y="24"/>
                    <a:pt x="51" y="5"/>
                    <a:pt x="50" y="4"/>
                  </a:cubicBezTo>
                  <a:cubicBezTo>
                    <a:pt x="50" y="3"/>
                    <a:pt x="50" y="1"/>
                    <a:pt x="48" y="0"/>
                  </a:cubicBezTo>
                  <a:cubicBezTo>
                    <a:pt x="46" y="0"/>
                    <a:pt x="45" y="2"/>
                    <a:pt x="44" y="3"/>
                  </a:cubicBezTo>
                  <a:cubicBezTo>
                    <a:pt x="43" y="4"/>
                    <a:pt x="17" y="26"/>
                    <a:pt x="6" y="53"/>
                  </a:cubicBezTo>
                  <a:cubicBezTo>
                    <a:pt x="4" y="59"/>
                    <a:pt x="1" y="65"/>
                    <a:pt x="0" y="82"/>
                  </a:cubicBezTo>
                  <a:cubicBezTo>
                    <a:pt x="0" y="89"/>
                    <a:pt x="1" y="96"/>
                    <a:pt x="4" y="100"/>
                  </a:cubicBezTo>
                  <a:cubicBezTo>
                    <a:pt x="6" y="102"/>
                    <a:pt x="9" y="105"/>
                    <a:pt x="16" y="105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0" name="Freeform 74">
              <a:extLst>
                <a:ext uri="{FF2B5EF4-FFF2-40B4-BE49-F238E27FC236}">
                  <a16:creationId xmlns:a16="http://schemas.microsoft.com/office/drawing/2014/main" id="{4C1739E5-F14A-47C9-94FF-6058793DA19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90" y="3814"/>
              <a:ext cx="39" cy="52"/>
            </a:xfrm>
            <a:custGeom>
              <a:avLst/>
              <a:gdLst>
                <a:gd name="T0" fmla="*/ 31 w 31"/>
                <a:gd name="T1" fmla="*/ 26 h 42"/>
                <a:gd name="T2" fmla="*/ 25 w 31"/>
                <a:gd name="T3" fmla="*/ 3 h 42"/>
                <a:gd name="T4" fmla="*/ 23 w 31"/>
                <a:gd name="T5" fmla="*/ 0 h 42"/>
                <a:gd name="T6" fmla="*/ 19 w 31"/>
                <a:gd name="T7" fmla="*/ 2 h 42"/>
                <a:gd name="T8" fmla="*/ 0 w 31"/>
                <a:gd name="T9" fmla="*/ 16 h 42"/>
                <a:gd name="T10" fmla="*/ 11 w 31"/>
                <a:gd name="T11" fmla="*/ 42 h 42"/>
                <a:gd name="T12" fmla="*/ 31 w 31"/>
                <a:gd name="T13" fmla="*/ 2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" h="42">
                  <a:moveTo>
                    <a:pt x="31" y="26"/>
                  </a:moveTo>
                  <a:cubicBezTo>
                    <a:pt x="28" y="12"/>
                    <a:pt x="25" y="4"/>
                    <a:pt x="25" y="3"/>
                  </a:cubicBezTo>
                  <a:cubicBezTo>
                    <a:pt x="25" y="2"/>
                    <a:pt x="24" y="1"/>
                    <a:pt x="23" y="0"/>
                  </a:cubicBezTo>
                  <a:cubicBezTo>
                    <a:pt x="21" y="0"/>
                    <a:pt x="20" y="1"/>
                    <a:pt x="19" y="2"/>
                  </a:cubicBezTo>
                  <a:cubicBezTo>
                    <a:pt x="17" y="3"/>
                    <a:pt x="5" y="13"/>
                    <a:pt x="0" y="16"/>
                  </a:cubicBezTo>
                  <a:cubicBezTo>
                    <a:pt x="5" y="24"/>
                    <a:pt x="8" y="34"/>
                    <a:pt x="11" y="42"/>
                  </a:cubicBezTo>
                  <a:cubicBezTo>
                    <a:pt x="17" y="37"/>
                    <a:pt x="21" y="32"/>
                    <a:pt x="31" y="26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1" name="Freeform 75">
              <a:extLst>
                <a:ext uri="{FF2B5EF4-FFF2-40B4-BE49-F238E27FC236}">
                  <a16:creationId xmlns:a16="http://schemas.microsoft.com/office/drawing/2014/main" id="{C7681AA5-8E80-4D24-A05A-87AA01FB92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77" y="3879"/>
              <a:ext cx="43" cy="44"/>
            </a:xfrm>
            <a:custGeom>
              <a:avLst/>
              <a:gdLst>
                <a:gd name="T0" fmla="*/ 34 w 34"/>
                <a:gd name="T1" fmla="*/ 6 h 35"/>
                <a:gd name="T2" fmla="*/ 33 w 34"/>
                <a:gd name="T3" fmla="*/ 2 h 35"/>
                <a:gd name="T4" fmla="*/ 29 w 34"/>
                <a:gd name="T5" fmla="*/ 0 h 35"/>
                <a:gd name="T6" fmla="*/ 3 w 34"/>
                <a:gd name="T7" fmla="*/ 2 h 35"/>
                <a:gd name="T8" fmla="*/ 0 w 34"/>
                <a:gd name="T9" fmla="*/ 27 h 35"/>
                <a:gd name="T10" fmla="*/ 19 w 34"/>
                <a:gd name="T11" fmla="*/ 35 h 35"/>
                <a:gd name="T12" fmla="*/ 34 w 34"/>
                <a:gd name="T13" fmla="*/ 6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35">
                  <a:moveTo>
                    <a:pt x="34" y="6"/>
                  </a:moveTo>
                  <a:cubicBezTo>
                    <a:pt x="34" y="5"/>
                    <a:pt x="34" y="3"/>
                    <a:pt x="33" y="2"/>
                  </a:cubicBezTo>
                  <a:cubicBezTo>
                    <a:pt x="33" y="1"/>
                    <a:pt x="32" y="1"/>
                    <a:pt x="29" y="0"/>
                  </a:cubicBezTo>
                  <a:cubicBezTo>
                    <a:pt x="24" y="0"/>
                    <a:pt x="3" y="2"/>
                    <a:pt x="3" y="2"/>
                  </a:cubicBezTo>
                  <a:cubicBezTo>
                    <a:pt x="2" y="11"/>
                    <a:pt x="2" y="19"/>
                    <a:pt x="0" y="27"/>
                  </a:cubicBezTo>
                  <a:cubicBezTo>
                    <a:pt x="7" y="30"/>
                    <a:pt x="12" y="32"/>
                    <a:pt x="19" y="35"/>
                  </a:cubicBezTo>
                  <a:cubicBezTo>
                    <a:pt x="31" y="19"/>
                    <a:pt x="34" y="9"/>
                    <a:pt x="34" y="6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2" name="Freeform 76">
              <a:extLst>
                <a:ext uri="{FF2B5EF4-FFF2-40B4-BE49-F238E27FC236}">
                  <a16:creationId xmlns:a16="http://schemas.microsoft.com/office/drawing/2014/main" id="{C34F2318-A865-44EB-B9FA-944106341A0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6" y="3920"/>
              <a:ext cx="99" cy="70"/>
            </a:xfrm>
            <a:custGeom>
              <a:avLst/>
              <a:gdLst>
                <a:gd name="T0" fmla="*/ 79 w 79"/>
                <a:gd name="T1" fmla="*/ 28 h 56"/>
                <a:gd name="T2" fmla="*/ 74 w 79"/>
                <a:gd name="T3" fmla="*/ 22 h 56"/>
                <a:gd name="T4" fmla="*/ 32 w 79"/>
                <a:gd name="T5" fmla="*/ 0 h 56"/>
                <a:gd name="T6" fmla="*/ 20 w 79"/>
                <a:gd name="T7" fmla="*/ 34 h 56"/>
                <a:gd name="T8" fmla="*/ 0 w 79"/>
                <a:gd name="T9" fmla="*/ 56 h 56"/>
                <a:gd name="T10" fmla="*/ 60 w 79"/>
                <a:gd name="T11" fmla="*/ 43 h 56"/>
                <a:gd name="T12" fmla="*/ 79 w 79"/>
                <a:gd name="T13" fmla="*/ 28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56">
                  <a:moveTo>
                    <a:pt x="79" y="28"/>
                  </a:moveTo>
                  <a:cubicBezTo>
                    <a:pt x="79" y="26"/>
                    <a:pt x="78" y="24"/>
                    <a:pt x="74" y="22"/>
                  </a:cubicBezTo>
                  <a:cubicBezTo>
                    <a:pt x="68" y="18"/>
                    <a:pt x="52" y="8"/>
                    <a:pt x="32" y="0"/>
                  </a:cubicBezTo>
                  <a:cubicBezTo>
                    <a:pt x="30" y="13"/>
                    <a:pt x="26" y="24"/>
                    <a:pt x="20" y="34"/>
                  </a:cubicBezTo>
                  <a:cubicBezTo>
                    <a:pt x="15" y="43"/>
                    <a:pt x="8" y="51"/>
                    <a:pt x="0" y="56"/>
                  </a:cubicBezTo>
                  <a:cubicBezTo>
                    <a:pt x="24" y="54"/>
                    <a:pt x="45" y="50"/>
                    <a:pt x="60" y="43"/>
                  </a:cubicBezTo>
                  <a:cubicBezTo>
                    <a:pt x="77" y="35"/>
                    <a:pt x="79" y="31"/>
                    <a:pt x="79" y="28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3" name="Freeform 77">
              <a:extLst>
                <a:ext uri="{FF2B5EF4-FFF2-40B4-BE49-F238E27FC236}">
                  <a16:creationId xmlns:a16="http://schemas.microsoft.com/office/drawing/2014/main" id="{73056DA0-838B-42F3-9B90-0289D89D06C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74" y="3995"/>
              <a:ext cx="101" cy="16"/>
            </a:xfrm>
            <a:custGeom>
              <a:avLst/>
              <a:gdLst>
                <a:gd name="T0" fmla="*/ 74 w 81"/>
                <a:gd name="T1" fmla="*/ 0 h 13"/>
                <a:gd name="T2" fmla="*/ 60 w 81"/>
                <a:gd name="T3" fmla="*/ 2 h 13"/>
                <a:gd name="T4" fmla="*/ 46 w 81"/>
                <a:gd name="T5" fmla="*/ 3 h 13"/>
                <a:gd name="T6" fmla="*/ 36 w 81"/>
                <a:gd name="T7" fmla="*/ 3 h 13"/>
                <a:gd name="T8" fmla="*/ 26 w 81"/>
                <a:gd name="T9" fmla="*/ 3 h 13"/>
                <a:gd name="T10" fmla="*/ 26 w 81"/>
                <a:gd name="T11" fmla="*/ 3 h 13"/>
                <a:gd name="T12" fmla="*/ 1 w 81"/>
                <a:gd name="T13" fmla="*/ 5 h 13"/>
                <a:gd name="T14" fmla="*/ 0 w 81"/>
                <a:gd name="T15" fmla="*/ 6 h 13"/>
                <a:gd name="T16" fmla="*/ 1 w 81"/>
                <a:gd name="T17" fmla="*/ 6 h 13"/>
                <a:gd name="T18" fmla="*/ 11 w 81"/>
                <a:gd name="T19" fmla="*/ 6 h 13"/>
                <a:gd name="T20" fmla="*/ 37 w 81"/>
                <a:gd name="T21" fmla="*/ 10 h 13"/>
                <a:gd name="T22" fmla="*/ 59 w 81"/>
                <a:gd name="T23" fmla="*/ 13 h 13"/>
                <a:gd name="T24" fmla="*/ 79 w 81"/>
                <a:gd name="T25" fmla="*/ 8 h 13"/>
                <a:gd name="T26" fmla="*/ 81 w 81"/>
                <a:gd name="T27" fmla="*/ 3 h 13"/>
                <a:gd name="T28" fmla="*/ 74 w 81"/>
                <a:gd name="T29" fmla="*/ 0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" h="13">
                  <a:moveTo>
                    <a:pt x="74" y="0"/>
                  </a:moveTo>
                  <a:cubicBezTo>
                    <a:pt x="70" y="0"/>
                    <a:pt x="67" y="1"/>
                    <a:pt x="60" y="2"/>
                  </a:cubicBezTo>
                  <a:cubicBezTo>
                    <a:pt x="55" y="3"/>
                    <a:pt x="51" y="3"/>
                    <a:pt x="46" y="3"/>
                  </a:cubicBezTo>
                  <a:cubicBezTo>
                    <a:pt x="43" y="3"/>
                    <a:pt x="36" y="3"/>
                    <a:pt x="36" y="3"/>
                  </a:cubicBezTo>
                  <a:cubicBezTo>
                    <a:pt x="33" y="3"/>
                    <a:pt x="30" y="3"/>
                    <a:pt x="26" y="3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19" y="3"/>
                    <a:pt x="9" y="3"/>
                    <a:pt x="1" y="5"/>
                  </a:cubicBezTo>
                  <a:cubicBezTo>
                    <a:pt x="1" y="5"/>
                    <a:pt x="0" y="5"/>
                    <a:pt x="0" y="6"/>
                  </a:cubicBezTo>
                  <a:cubicBezTo>
                    <a:pt x="0" y="6"/>
                    <a:pt x="1" y="6"/>
                    <a:pt x="1" y="6"/>
                  </a:cubicBezTo>
                  <a:cubicBezTo>
                    <a:pt x="2" y="6"/>
                    <a:pt x="8" y="6"/>
                    <a:pt x="11" y="6"/>
                  </a:cubicBezTo>
                  <a:cubicBezTo>
                    <a:pt x="22" y="6"/>
                    <a:pt x="29" y="8"/>
                    <a:pt x="37" y="10"/>
                  </a:cubicBezTo>
                  <a:cubicBezTo>
                    <a:pt x="43" y="11"/>
                    <a:pt x="50" y="13"/>
                    <a:pt x="59" y="13"/>
                  </a:cubicBezTo>
                  <a:cubicBezTo>
                    <a:pt x="68" y="13"/>
                    <a:pt x="76" y="12"/>
                    <a:pt x="79" y="8"/>
                  </a:cubicBezTo>
                  <a:cubicBezTo>
                    <a:pt x="80" y="7"/>
                    <a:pt x="81" y="5"/>
                    <a:pt x="81" y="3"/>
                  </a:cubicBezTo>
                  <a:cubicBezTo>
                    <a:pt x="80" y="1"/>
                    <a:pt x="78" y="0"/>
                    <a:pt x="74" y="0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4" name="Freeform 78">
              <a:extLst>
                <a:ext uri="{FF2B5EF4-FFF2-40B4-BE49-F238E27FC236}">
                  <a16:creationId xmlns:a16="http://schemas.microsoft.com/office/drawing/2014/main" id="{045FB03E-D39B-4872-BCEE-2C706237F6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7" y="3835"/>
              <a:ext cx="65" cy="155"/>
            </a:xfrm>
            <a:custGeom>
              <a:avLst/>
              <a:gdLst>
                <a:gd name="T0" fmla="*/ 15 w 52"/>
                <a:gd name="T1" fmla="*/ 99 h 124"/>
                <a:gd name="T2" fmla="*/ 52 w 52"/>
                <a:gd name="T3" fmla="*/ 124 h 124"/>
                <a:gd name="T4" fmla="*/ 36 w 52"/>
                <a:gd name="T5" fmla="*/ 102 h 124"/>
                <a:gd name="T6" fmla="*/ 31 w 52"/>
                <a:gd name="T7" fmla="*/ 64 h 124"/>
                <a:gd name="T8" fmla="*/ 35 w 52"/>
                <a:gd name="T9" fmla="*/ 23 h 124"/>
                <a:gd name="T10" fmla="*/ 40 w 52"/>
                <a:gd name="T11" fmla="*/ 17 h 124"/>
                <a:gd name="T12" fmla="*/ 6 w 52"/>
                <a:gd name="T13" fmla="*/ 0 h 124"/>
                <a:gd name="T14" fmla="*/ 2 w 52"/>
                <a:gd name="T15" fmla="*/ 3 h 124"/>
                <a:gd name="T16" fmla="*/ 0 w 52"/>
                <a:gd name="T17" fmla="*/ 32 h 124"/>
                <a:gd name="T18" fmla="*/ 15 w 52"/>
                <a:gd name="T19" fmla="*/ 99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" h="124">
                  <a:moveTo>
                    <a:pt x="15" y="99"/>
                  </a:moveTo>
                  <a:cubicBezTo>
                    <a:pt x="25" y="115"/>
                    <a:pt x="38" y="124"/>
                    <a:pt x="52" y="124"/>
                  </a:cubicBezTo>
                  <a:cubicBezTo>
                    <a:pt x="47" y="120"/>
                    <a:pt x="40" y="113"/>
                    <a:pt x="36" y="102"/>
                  </a:cubicBezTo>
                  <a:cubicBezTo>
                    <a:pt x="33" y="91"/>
                    <a:pt x="31" y="79"/>
                    <a:pt x="31" y="64"/>
                  </a:cubicBezTo>
                  <a:cubicBezTo>
                    <a:pt x="31" y="45"/>
                    <a:pt x="35" y="26"/>
                    <a:pt x="35" y="23"/>
                  </a:cubicBezTo>
                  <a:cubicBezTo>
                    <a:pt x="36" y="20"/>
                    <a:pt x="38" y="18"/>
                    <a:pt x="40" y="17"/>
                  </a:cubicBezTo>
                  <a:cubicBezTo>
                    <a:pt x="25" y="6"/>
                    <a:pt x="9" y="0"/>
                    <a:pt x="6" y="0"/>
                  </a:cubicBezTo>
                  <a:cubicBezTo>
                    <a:pt x="4" y="0"/>
                    <a:pt x="3" y="1"/>
                    <a:pt x="2" y="3"/>
                  </a:cubicBezTo>
                  <a:cubicBezTo>
                    <a:pt x="2" y="5"/>
                    <a:pt x="0" y="10"/>
                    <a:pt x="0" y="32"/>
                  </a:cubicBezTo>
                  <a:cubicBezTo>
                    <a:pt x="1" y="51"/>
                    <a:pt x="3" y="78"/>
                    <a:pt x="15" y="99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5" name="Freeform 79">
              <a:extLst>
                <a:ext uri="{FF2B5EF4-FFF2-40B4-BE49-F238E27FC236}">
                  <a16:creationId xmlns:a16="http://schemas.microsoft.com/office/drawing/2014/main" id="{A064FB9F-2989-4E51-A896-1A9732AB238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2" y="3863"/>
              <a:ext cx="61" cy="131"/>
            </a:xfrm>
            <a:custGeom>
              <a:avLst/>
              <a:gdLst>
                <a:gd name="T0" fmla="*/ 11 w 49"/>
                <a:gd name="T1" fmla="*/ 3 h 105"/>
                <a:gd name="T2" fmla="*/ 7 w 49"/>
                <a:gd name="T3" fmla="*/ 0 h 105"/>
                <a:gd name="T4" fmla="*/ 4 w 49"/>
                <a:gd name="T5" fmla="*/ 4 h 105"/>
                <a:gd name="T6" fmla="*/ 1 w 49"/>
                <a:gd name="T7" fmla="*/ 42 h 105"/>
                <a:gd name="T8" fmla="*/ 6 w 49"/>
                <a:gd name="T9" fmla="*/ 78 h 105"/>
                <a:gd name="T10" fmla="*/ 39 w 49"/>
                <a:gd name="T11" fmla="*/ 105 h 105"/>
                <a:gd name="T12" fmla="*/ 45 w 49"/>
                <a:gd name="T13" fmla="*/ 104 h 105"/>
                <a:gd name="T14" fmla="*/ 48 w 49"/>
                <a:gd name="T15" fmla="*/ 103 h 105"/>
                <a:gd name="T16" fmla="*/ 46 w 49"/>
                <a:gd name="T17" fmla="*/ 99 h 105"/>
                <a:gd name="T18" fmla="*/ 43 w 49"/>
                <a:gd name="T19" fmla="*/ 84 h 105"/>
                <a:gd name="T20" fmla="*/ 49 w 49"/>
                <a:gd name="T21" fmla="*/ 52 h 105"/>
                <a:gd name="T22" fmla="*/ 11 w 49"/>
                <a:gd name="T23" fmla="*/ 3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9" h="105">
                  <a:moveTo>
                    <a:pt x="11" y="3"/>
                  </a:moveTo>
                  <a:cubicBezTo>
                    <a:pt x="10" y="2"/>
                    <a:pt x="9" y="0"/>
                    <a:pt x="7" y="0"/>
                  </a:cubicBezTo>
                  <a:cubicBezTo>
                    <a:pt x="5" y="1"/>
                    <a:pt x="5" y="3"/>
                    <a:pt x="4" y="4"/>
                  </a:cubicBezTo>
                  <a:cubicBezTo>
                    <a:pt x="4" y="5"/>
                    <a:pt x="0" y="24"/>
                    <a:pt x="1" y="42"/>
                  </a:cubicBezTo>
                  <a:cubicBezTo>
                    <a:pt x="1" y="58"/>
                    <a:pt x="3" y="68"/>
                    <a:pt x="6" y="78"/>
                  </a:cubicBezTo>
                  <a:cubicBezTo>
                    <a:pt x="12" y="97"/>
                    <a:pt x="29" y="105"/>
                    <a:pt x="39" y="105"/>
                  </a:cubicBezTo>
                  <a:cubicBezTo>
                    <a:pt x="39" y="105"/>
                    <a:pt x="42" y="105"/>
                    <a:pt x="45" y="104"/>
                  </a:cubicBezTo>
                  <a:cubicBezTo>
                    <a:pt x="46" y="104"/>
                    <a:pt x="47" y="103"/>
                    <a:pt x="48" y="103"/>
                  </a:cubicBezTo>
                  <a:cubicBezTo>
                    <a:pt x="47" y="102"/>
                    <a:pt x="46" y="101"/>
                    <a:pt x="46" y="99"/>
                  </a:cubicBezTo>
                  <a:cubicBezTo>
                    <a:pt x="44" y="95"/>
                    <a:pt x="43" y="90"/>
                    <a:pt x="43" y="84"/>
                  </a:cubicBezTo>
                  <a:cubicBezTo>
                    <a:pt x="42" y="66"/>
                    <a:pt x="49" y="53"/>
                    <a:pt x="49" y="52"/>
                  </a:cubicBezTo>
                  <a:cubicBezTo>
                    <a:pt x="38" y="25"/>
                    <a:pt x="12" y="4"/>
                    <a:pt x="11" y="3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6" name="Freeform 80">
              <a:extLst>
                <a:ext uri="{FF2B5EF4-FFF2-40B4-BE49-F238E27FC236}">
                  <a16:creationId xmlns:a16="http://schemas.microsoft.com/office/drawing/2014/main" id="{D9A4ACF3-2A13-4E7A-951F-B9D1E1ACB9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3" y="3806"/>
              <a:ext cx="66" cy="112"/>
            </a:xfrm>
            <a:custGeom>
              <a:avLst/>
              <a:gdLst>
                <a:gd name="T0" fmla="*/ 26 w 53"/>
                <a:gd name="T1" fmla="*/ 89 h 89"/>
                <a:gd name="T2" fmla="*/ 53 w 53"/>
                <a:gd name="T3" fmla="*/ 53 h 89"/>
                <a:gd name="T4" fmla="*/ 28 w 53"/>
                <a:gd name="T5" fmla="*/ 2 h 89"/>
                <a:gd name="T6" fmla="*/ 26 w 53"/>
                <a:gd name="T7" fmla="*/ 0 h 89"/>
                <a:gd name="T8" fmla="*/ 24 w 53"/>
                <a:gd name="T9" fmla="*/ 2 h 89"/>
                <a:gd name="T10" fmla="*/ 0 w 53"/>
                <a:gd name="T11" fmla="*/ 53 h 89"/>
                <a:gd name="T12" fmla="*/ 26 w 53"/>
                <a:gd name="T13" fmla="*/ 89 h 89"/>
                <a:gd name="T14" fmla="*/ 26 w 53"/>
                <a:gd name="T15" fmla="*/ 89 h 89"/>
                <a:gd name="T16" fmla="*/ 26 w 53"/>
                <a:gd name="T17" fmla="*/ 89 h 89"/>
                <a:gd name="T18" fmla="*/ 26 w 53"/>
                <a:gd name="T19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3" h="89">
                  <a:moveTo>
                    <a:pt x="26" y="89"/>
                  </a:moveTo>
                  <a:cubicBezTo>
                    <a:pt x="34" y="74"/>
                    <a:pt x="45" y="62"/>
                    <a:pt x="53" y="53"/>
                  </a:cubicBezTo>
                  <a:cubicBezTo>
                    <a:pt x="48" y="35"/>
                    <a:pt x="33" y="8"/>
                    <a:pt x="28" y="2"/>
                  </a:cubicBezTo>
                  <a:cubicBezTo>
                    <a:pt x="28" y="1"/>
                    <a:pt x="27" y="0"/>
                    <a:pt x="26" y="0"/>
                  </a:cubicBezTo>
                  <a:cubicBezTo>
                    <a:pt x="25" y="0"/>
                    <a:pt x="25" y="1"/>
                    <a:pt x="24" y="2"/>
                  </a:cubicBezTo>
                  <a:cubicBezTo>
                    <a:pt x="20" y="8"/>
                    <a:pt x="5" y="35"/>
                    <a:pt x="0" y="53"/>
                  </a:cubicBezTo>
                  <a:cubicBezTo>
                    <a:pt x="8" y="62"/>
                    <a:pt x="19" y="74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ubicBezTo>
                    <a:pt x="26" y="89"/>
                    <a:pt x="26" y="89"/>
                    <a:pt x="26" y="89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7" name="Freeform 81">
              <a:extLst>
                <a:ext uri="{FF2B5EF4-FFF2-40B4-BE49-F238E27FC236}">
                  <a16:creationId xmlns:a16="http://schemas.microsoft.com/office/drawing/2014/main" id="{F367AC5A-AF50-446D-A8EA-D66D102C39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3" y="3814"/>
              <a:ext cx="38" cy="52"/>
            </a:xfrm>
            <a:custGeom>
              <a:avLst/>
              <a:gdLst>
                <a:gd name="T0" fmla="*/ 30 w 30"/>
                <a:gd name="T1" fmla="*/ 16 h 42"/>
                <a:gd name="T2" fmla="*/ 12 w 30"/>
                <a:gd name="T3" fmla="*/ 2 h 42"/>
                <a:gd name="T4" fmla="*/ 8 w 30"/>
                <a:gd name="T5" fmla="*/ 0 h 42"/>
                <a:gd name="T6" fmla="*/ 5 w 30"/>
                <a:gd name="T7" fmla="*/ 3 h 42"/>
                <a:gd name="T8" fmla="*/ 0 w 30"/>
                <a:gd name="T9" fmla="*/ 26 h 42"/>
                <a:gd name="T10" fmla="*/ 20 w 30"/>
                <a:gd name="T11" fmla="*/ 42 h 42"/>
                <a:gd name="T12" fmla="*/ 30 w 30"/>
                <a:gd name="T13" fmla="*/ 16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42">
                  <a:moveTo>
                    <a:pt x="30" y="16"/>
                  </a:moveTo>
                  <a:cubicBezTo>
                    <a:pt x="26" y="13"/>
                    <a:pt x="14" y="3"/>
                    <a:pt x="12" y="2"/>
                  </a:cubicBezTo>
                  <a:cubicBezTo>
                    <a:pt x="10" y="1"/>
                    <a:pt x="10" y="0"/>
                    <a:pt x="8" y="0"/>
                  </a:cubicBezTo>
                  <a:cubicBezTo>
                    <a:pt x="7" y="1"/>
                    <a:pt x="6" y="2"/>
                    <a:pt x="5" y="3"/>
                  </a:cubicBezTo>
                  <a:cubicBezTo>
                    <a:pt x="5" y="4"/>
                    <a:pt x="3" y="12"/>
                    <a:pt x="0" y="26"/>
                  </a:cubicBezTo>
                  <a:cubicBezTo>
                    <a:pt x="10" y="32"/>
                    <a:pt x="14" y="37"/>
                    <a:pt x="20" y="42"/>
                  </a:cubicBezTo>
                  <a:cubicBezTo>
                    <a:pt x="23" y="34"/>
                    <a:pt x="26" y="24"/>
                    <a:pt x="30" y="16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8" name="Freeform 82">
              <a:extLst>
                <a:ext uri="{FF2B5EF4-FFF2-40B4-BE49-F238E27FC236}">
                  <a16:creationId xmlns:a16="http://schemas.microsoft.com/office/drawing/2014/main" id="{96473CF9-7CC1-4FEF-B00F-641E665F6A8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2" y="3879"/>
              <a:ext cx="41" cy="44"/>
            </a:xfrm>
            <a:custGeom>
              <a:avLst/>
              <a:gdLst>
                <a:gd name="T0" fmla="*/ 15 w 33"/>
                <a:gd name="T1" fmla="*/ 35 h 35"/>
                <a:gd name="T2" fmla="*/ 33 w 33"/>
                <a:gd name="T3" fmla="*/ 27 h 35"/>
                <a:gd name="T4" fmla="*/ 31 w 33"/>
                <a:gd name="T5" fmla="*/ 2 h 35"/>
                <a:gd name="T6" fmla="*/ 5 w 33"/>
                <a:gd name="T7" fmla="*/ 0 h 35"/>
                <a:gd name="T8" fmla="*/ 0 w 33"/>
                <a:gd name="T9" fmla="*/ 2 h 35"/>
                <a:gd name="T10" fmla="*/ 0 w 33"/>
                <a:gd name="T11" fmla="*/ 6 h 35"/>
                <a:gd name="T12" fmla="*/ 15 w 33"/>
                <a:gd name="T13" fmla="*/ 35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35">
                  <a:moveTo>
                    <a:pt x="15" y="35"/>
                  </a:moveTo>
                  <a:cubicBezTo>
                    <a:pt x="21" y="32"/>
                    <a:pt x="27" y="30"/>
                    <a:pt x="33" y="27"/>
                  </a:cubicBezTo>
                  <a:cubicBezTo>
                    <a:pt x="32" y="19"/>
                    <a:pt x="31" y="11"/>
                    <a:pt x="31" y="2"/>
                  </a:cubicBezTo>
                  <a:cubicBezTo>
                    <a:pt x="31" y="2"/>
                    <a:pt x="10" y="0"/>
                    <a:pt x="5" y="0"/>
                  </a:cubicBezTo>
                  <a:cubicBezTo>
                    <a:pt x="2" y="1"/>
                    <a:pt x="1" y="1"/>
                    <a:pt x="0" y="2"/>
                  </a:cubicBezTo>
                  <a:cubicBezTo>
                    <a:pt x="0" y="3"/>
                    <a:pt x="0" y="5"/>
                    <a:pt x="0" y="6"/>
                  </a:cubicBezTo>
                  <a:cubicBezTo>
                    <a:pt x="0" y="9"/>
                    <a:pt x="3" y="19"/>
                    <a:pt x="15" y="35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99" name="Freeform 83">
              <a:extLst>
                <a:ext uri="{FF2B5EF4-FFF2-40B4-BE49-F238E27FC236}">
                  <a16:creationId xmlns:a16="http://schemas.microsoft.com/office/drawing/2014/main" id="{EDB9CDE8-4AD8-4DC8-B687-6747B552898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7" y="3920"/>
              <a:ext cx="99" cy="70"/>
            </a:xfrm>
            <a:custGeom>
              <a:avLst/>
              <a:gdLst>
                <a:gd name="T0" fmla="*/ 58 w 79"/>
                <a:gd name="T1" fmla="*/ 34 h 56"/>
                <a:gd name="T2" fmla="*/ 46 w 79"/>
                <a:gd name="T3" fmla="*/ 0 h 56"/>
                <a:gd name="T4" fmla="*/ 5 w 79"/>
                <a:gd name="T5" fmla="*/ 22 h 56"/>
                <a:gd name="T6" fmla="*/ 0 w 79"/>
                <a:gd name="T7" fmla="*/ 28 h 56"/>
                <a:gd name="T8" fmla="*/ 19 w 79"/>
                <a:gd name="T9" fmla="*/ 43 h 56"/>
                <a:gd name="T10" fmla="*/ 79 w 79"/>
                <a:gd name="T11" fmla="*/ 56 h 56"/>
                <a:gd name="T12" fmla="*/ 58 w 79"/>
                <a:gd name="T13" fmla="*/ 3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56">
                  <a:moveTo>
                    <a:pt x="58" y="34"/>
                  </a:moveTo>
                  <a:cubicBezTo>
                    <a:pt x="53" y="24"/>
                    <a:pt x="49" y="13"/>
                    <a:pt x="46" y="0"/>
                  </a:cubicBezTo>
                  <a:cubicBezTo>
                    <a:pt x="26" y="8"/>
                    <a:pt x="11" y="18"/>
                    <a:pt x="5" y="22"/>
                  </a:cubicBezTo>
                  <a:cubicBezTo>
                    <a:pt x="1" y="24"/>
                    <a:pt x="0" y="26"/>
                    <a:pt x="0" y="28"/>
                  </a:cubicBezTo>
                  <a:cubicBezTo>
                    <a:pt x="0" y="31"/>
                    <a:pt x="2" y="35"/>
                    <a:pt x="19" y="43"/>
                  </a:cubicBezTo>
                  <a:cubicBezTo>
                    <a:pt x="34" y="50"/>
                    <a:pt x="55" y="54"/>
                    <a:pt x="79" y="56"/>
                  </a:cubicBezTo>
                  <a:cubicBezTo>
                    <a:pt x="71" y="51"/>
                    <a:pt x="64" y="43"/>
                    <a:pt x="58" y="34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0" name="Freeform 84">
              <a:extLst>
                <a:ext uri="{FF2B5EF4-FFF2-40B4-BE49-F238E27FC236}">
                  <a16:creationId xmlns:a16="http://schemas.microsoft.com/office/drawing/2014/main" id="{B378D02B-3B24-43CC-A600-333911C253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7" y="3995"/>
              <a:ext cx="101" cy="16"/>
            </a:xfrm>
            <a:custGeom>
              <a:avLst/>
              <a:gdLst>
                <a:gd name="T0" fmla="*/ 80 w 81"/>
                <a:gd name="T1" fmla="*/ 5 h 13"/>
                <a:gd name="T2" fmla="*/ 55 w 81"/>
                <a:gd name="T3" fmla="*/ 3 h 13"/>
                <a:gd name="T4" fmla="*/ 55 w 81"/>
                <a:gd name="T5" fmla="*/ 3 h 13"/>
                <a:gd name="T6" fmla="*/ 45 w 81"/>
                <a:gd name="T7" fmla="*/ 3 h 13"/>
                <a:gd name="T8" fmla="*/ 35 w 81"/>
                <a:gd name="T9" fmla="*/ 3 h 13"/>
                <a:gd name="T10" fmla="*/ 20 w 81"/>
                <a:gd name="T11" fmla="*/ 2 h 13"/>
                <a:gd name="T12" fmla="*/ 6 w 81"/>
                <a:gd name="T13" fmla="*/ 0 h 13"/>
                <a:gd name="T14" fmla="*/ 0 w 81"/>
                <a:gd name="T15" fmla="*/ 3 h 13"/>
                <a:gd name="T16" fmla="*/ 2 w 81"/>
                <a:gd name="T17" fmla="*/ 8 h 13"/>
                <a:gd name="T18" fmla="*/ 22 w 81"/>
                <a:gd name="T19" fmla="*/ 13 h 13"/>
                <a:gd name="T20" fmla="*/ 44 w 81"/>
                <a:gd name="T21" fmla="*/ 10 h 13"/>
                <a:gd name="T22" fmla="*/ 70 w 81"/>
                <a:gd name="T23" fmla="*/ 6 h 13"/>
                <a:gd name="T24" fmla="*/ 79 w 81"/>
                <a:gd name="T25" fmla="*/ 6 h 13"/>
                <a:gd name="T26" fmla="*/ 81 w 81"/>
                <a:gd name="T27" fmla="*/ 6 h 13"/>
                <a:gd name="T28" fmla="*/ 80 w 81"/>
                <a:gd name="T29" fmla="*/ 5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1" h="13">
                  <a:moveTo>
                    <a:pt x="80" y="5"/>
                  </a:moveTo>
                  <a:cubicBezTo>
                    <a:pt x="71" y="3"/>
                    <a:pt x="62" y="3"/>
                    <a:pt x="55" y="3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1" y="3"/>
                    <a:pt x="48" y="3"/>
                    <a:pt x="45" y="3"/>
                  </a:cubicBezTo>
                  <a:cubicBezTo>
                    <a:pt x="45" y="3"/>
                    <a:pt x="38" y="3"/>
                    <a:pt x="35" y="3"/>
                  </a:cubicBezTo>
                  <a:cubicBezTo>
                    <a:pt x="30" y="3"/>
                    <a:pt x="26" y="3"/>
                    <a:pt x="20" y="2"/>
                  </a:cubicBezTo>
                  <a:cubicBezTo>
                    <a:pt x="14" y="1"/>
                    <a:pt x="10" y="0"/>
                    <a:pt x="6" y="0"/>
                  </a:cubicBezTo>
                  <a:cubicBezTo>
                    <a:pt x="3" y="0"/>
                    <a:pt x="1" y="1"/>
                    <a:pt x="0" y="3"/>
                  </a:cubicBezTo>
                  <a:cubicBezTo>
                    <a:pt x="0" y="5"/>
                    <a:pt x="1" y="7"/>
                    <a:pt x="2" y="8"/>
                  </a:cubicBezTo>
                  <a:cubicBezTo>
                    <a:pt x="5" y="12"/>
                    <a:pt x="13" y="13"/>
                    <a:pt x="22" y="13"/>
                  </a:cubicBezTo>
                  <a:cubicBezTo>
                    <a:pt x="31" y="13"/>
                    <a:pt x="37" y="11"/>
                    <a:pt x="44" y="10"/>
                  </a:cubicBezTo>
                  <a:cubicBezTo>
                    <a:pt x="51" y="8"/>
                    <a:pt x="59" y="6"/>
                    <a:pt x="70" y="6"/>
                  </a:cubicBezTo>
                  <a:cubicBezTo>
                    <a:pt x="73" y="6"/>
                    <a:pt x="79" y="6"/>
                    <a:pt x="79" y="6"/>
                  </a:cubicBezTo>
                  <a:cubicBezTo>
                    <a:pt x="80" y="6"/>
                    <a:pt x="81" y="6"/>
                    <a:pt x="81" y="6"/>
                  </a:cubicBezTo>
                  <a:cubicBezTo>
                    <a:pt x="81" y="5"/>
                    <a:pt x="80" y="5"/>
                    <a:pt x="80" y="5"/>
                  </a:cubicBezTo>
                  <a:close/>
                </a:path>
              </a:pathLst>
            </a:custGeom>
            <a:solidFill>
              <a:srgbClr val="D715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1" name="Freeform 85">
              <a:extLst>
                <a:ext uri="{FF2B5EF4-FFF2-40B4-BE49-F238E27FC236}">
                  <a16:creationId xmlns:a16="http://schemas.microsoft.com/office/drawing/2014/main" id="{A5C0829A-B26D-4742-9857-6BEF4ACFE50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942" y="3841"/>
              <a:ext cx="71" cy="90"/>
            </a:xfrm>
            <a:custGeom>
              <a:avLst/>
              <a:gdLst>
                <a:gd name="T0" fmla="*/ 0 w 57"/>
                <a:gd name="T1" fmla="*/ 0 h 72"/>
                <a:gd name="T2" fmla="*/ 29 w 57"/>
                <a:gd name="T3" fmla="*/ 0 h 72"/>
                <a:gd name="T4" fmla="*/ 57 w 57"/>
                <a:gd name="T5" fmla="*/ 24 h 72"/>
                <a:gd name="T6" fmla="*/ 57 w 57"/>
                <a:gd name="T7" fmla="*/ 24 h 72"/>
                <a:gd name="T8" fmla="*/ 27 w 57"/>
                <a:gd name="T9" fmla="*/ 49 h 72"/>
                <a:gd name="T10" fmla="*/ 13 w 57"/>
                <a:gd name="T11" fmla="*/ 49 h 72"/>
                <a:gd name="T12" fmla="*/ 13 w 57"/>
                <a:gd name="T13" fmla="*/ 72 h 72"/>
                <a:gd name="T14" fmla="*/ 0 w 57"/>
                <a:gd name="T15" fmla="*/ 72 h 72"/>
                <a:gd name="T16" fmla="*/ 0 w 57"/>
                <a:gd name="T17" fmla="*/ 0 h 72"/>
                <a:gd name="T18" fmla="*/ 28 w 57"/>
                <a:gd name="T19" fmla="*/ 38 h 72"/>
                <a:gd name="T20" fmla="*/ 44 w 57"/>
                <a:gd name="T21" fmla="*/ 25 h 72"/>
                <a:gd name="T22" fmla="*/ 44 w 57"/>
                <a:gd name="T23" fmla="*/ 24 h 72"/>
                <a:gd name="T24" fmla="*/ 28 w 57"/>
                <a:gd name="T25" fmla="*/ 11 h 72"/>
                <a:gd name="T26" fmla="*/ 13 w 57"/>
                <a:gd name="T27" fmla="*/ 11 h 72"/>
                <a:gd name="T28" fmla="*/ 13 w 57"/>
                <a:gd name="T29" fmla="*/ 38 h 72"/>
                <a:gd name="T30" fmla="*/ 28 w 57"/>
                <a:gd name="T31" fmla="*/ 38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" h="72">
                  <a:moveTo>
                    <a:pt x="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46" y="0"/>
                    <a:pt x="57" y="9"/>
                    <a:pt x="57" y="24"/>
                  </a:cubicBezTo>
                  <a:cubicBezTo>
                    <a:pt x="57" y="24"/>
                    <a:pt x="57" y="24"/>
                    <a:pt x="57" y="24"/>
                  </a:cubicBezTo>
                  <a:cubicBezTo>
                    <a:pt x="57" y="41"/>
                    <a:pt x="43" y="49"/>
                    <a:pt x="27" y="49"/>
                  </a:cubicBezTo>
                  <a:cubicBezTo>
                    <a:pt x="13" y="49"/>
                    <a:pt x="13" y="49"/>
                    <a:pt x="13" y="49"/>
                  </a:cubicBezTo>
                  <a:cubicBezTo>
                    <a:pt x="13" y="72"/>
                    <a:pt x="13" y="72"/>
                    <a:pt x="13" y="72"/>
                  </a:cubicBezTo>
                  <a:cubicBezTo>
                    <a:pt x="0" y="72"/>
                    <a:pt x="0" y="72"/>
                    <a:pt x="0" y="72"/>
                  </a:cubicBezTo>
                  <a:lnTo>
                    <a:pt x="0" y="0"/>
                  </a:lnTo>
                  <a:close/>
                  <a:moveTo>
                    <a:pt x="28" y="38"/>
                  </a:moveTo>
                  <a:cubicBezTo>
                    <a:pt x="38" y="38"/>
                    <a:pt x="44" y="32"/>
                    <a:pt x="44" y="25"/>
                  </a:cubicBezTo>
                  <a:cubicBezTo>
                    <a:pt x="44" y="24"/>
                    <a:pt x="44" y="24"/>
                    <a:pt x="44" y="24"/>
                  </a:cubicBezTo>
                  <a:cubicBezTo>
                    <a:pt x="44" y="16"/>
                    <a:pt x="37" y="11"/>
                    <a:pt x="28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38"/>
                    <a:pt x="13" y="38"/>
                    <a:pt x="13" y="38"/>
                  </a:cubicBezTo>
                  <a:lnTo>
                    <a:pt x="28" y="38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2" name="Freeform 86">
              <a:extLst>
                <a:ext uri="{FF2B5EF4-FFF2-40B4-BE49-F238E27FC236}">
                  <a16:creationId xmlns:a16="http://schemas.microsoft.com/office/drawing/2014/main" id="{0CADB1FD-93FD-46A1-9AC6-085B589541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864"/>
              <a:ext cx="61" cy="70"/>
            </a:xfrm>
            <a:custGeom>
              <a:avLst/>
              <a:gdLst>
                <a:gd name="T0" fmla="*/ 0 w 49"/>
                <a:gd name="T1" fmla="*/ 34 h 56"/>
                <a:gd name="T2" fmla="*/ 0 w 49"/>
                <a:gd name="T3" fmla="*/ 0 h 56"/>
                <a:gd name="T4" fmla="*/ 12 w 49"/>
                <a:gd name="T5" fmla="*/ 0 h 56"/>
                <a:gd name="T6" fmla="*/ 12 w 49"/>
                <a:gd name="T7" fmla="*/ 31 h 56"/>
                <a:gd name="T8" fmla="*/ 24 w 49"/>
                <a:gd name="T9" fmla="*/ 44 h 56"/>
                <a:gd name="T10" fmla="*/ 36 w 49"/>
                <a:gd name="T11" fmla="*/ 31 h 56"/>
                <a:gd name="T12" fmla="*/ 36 w 49"/>
                <a:gd name="T13" fmla="*/ 0 h 56"/>
                <a:gd name="T14" fmla="*/ 49 w 49"/>
                <a:gd name="T15" fmla="*/ 0 h 56"/>
                <a:gd name="T16" fmla="*/ 49 w 49"/>
                <a:gd name="T17" fmla="*/ 54 h 56"/>
                <a:gd name="T18" fmla="*/ 36 w 49"/>
                <a:gd name="T19" fmla="*/ 54 h 56"/>
                <a:gd name="T20" fmla="*/ 36 w 49"/>
                <a:gd name="T21" fmla="*/ 46 h 56"/>
                <a:gd name="T22" fmla="*/ 19 w 49"/>
                <a:gd name="T23" fmla="*/ 56 h 56"/>
                <a:gd name="T24" fmla="*/ 0 w 49"/>
                <a:gd name="T25" fmla="*/ 34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56">
                  <a:moveTo>
                    <a:pt x="0" y="34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31"/>
                    <a:pt x="12" y="31"/>
                    <a:pt x="12" y="31"/>
                  </a:cubicBezTo>
                  <a:cubicBezTo>
                    <a:pt x="12" y="39"/>
                    <a:pt x="17" y="44"/>
                    <a:pt x="24" y="44"/>
                  </a:cubicBezTo>
                  <a:cubicBezTo>
                    <a:pt x="31" y="44"/>
                    <a:pt x="36" y="39"/>
                    <a:pt x="36" y="31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49" y="54"/>
                    <a:pt x="49" y="54"/>
                    <a:pt x="49" y="54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6" y="46"/>
                    <a:pt x="36" y="46"/>
                    <a:pt x="36" y="46"/>
                  </a:cubicBezTo>
                  <a:cubicBezTo>
                    <a:pt x="33" y="51"/>
                    <a:pt x="28" y="56"/>
                    <a:pt x="19" y="56"/>
                  </a:cubicBezTo>
                  <a:cubicBezTo>
                    <a:pt x="7" y="56"/>
                    <a:pt x="0" y="47"/>
                    <a:pt x="0" y="34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3" name="Freeform 87">
              <a:extLst>
                <a:ext uri="{FF2B5EF4-FFF2-40B4-BE49-F238E27FC236}">
                  <a16:creationId xmlns:a16="http://schemas.microsoft.com/office/drawing/2014/main" id="{1C7D9806-9AEF-4C51-8E02-C4A8E2145F2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8" y="3838"/>
              <a:ext cx="71" cy="96"/>
            </a:xfrm>
            <a:custGeom>
              <a:avLst/>
              <a:gdLst>
                <a:gd name="T0" fmla="*/ 13 w 57"/>
                <a:gd name="T1" fmla="*/ 67 h 77"/>
                <a:gd name="T2" fmla="*/ 13 w 57"/>
                <a:gd name="T3" fmla="*/ 75 h 77"/>
                <a:gd name="T4" fmla="*/ 0 w 57"/>
                <a:gd name="T5" fmla="*/ 75 h 77"/>
                <a:gd name="T6" fmla="*/ 0 w 57"/>
                <a:gd name="T7" fmla="*/ 0 h 77"/>
                <a:gd name="T8" fmla="*/ 13 w 57"/>
                <a:gd name="T9" fmla="*/ 0 h 77"/>
                <a:gd name="T10" fmla="*/ 13 w 57"/>
                <a:gd name="T11" fmla="*/ 30 h 77"/>
                <a:gd name="T12" fmla="*/ 31 w 57"/>
                <a:gd name="T13" fmla="*/ 19 h 77"/>
                <a:gd name="T14" fmla="*/ 57 w 57"/>
                <a:gd name="T15" fmla="*/ 48 h 77"/>
                <a:gd name="T16" fmla="*/ 57 w 57"/>
                <a:gd name="T17" fmla="*/ 48 h 77"/>
                <a:gd name="T18" fmla="*/ 31 w 57"/>
                <a:gd name="T19" fmla="*/ 77 h 77"/>
                <a:gd name="T20" fmla="*/ 13 w 57"/>
                <a:gd name="T21" fmla="*/ 67 h 77"/>
                <a:gd name="T22" fmla="*/ 44 w 57"/>
                <a:gd name="T23" fmla="*/ 48 h 77"/>
                <a:gd name="T24" fmla="*/ 44 w 57"/>
                <a:gd name="T25" fmla="*/ 48 h 77"/>
                <a:gd name="T26" fmla="*/ 28 w 57"/>
                <a:gd name="T27" fmla="*/ 30 h 77"/>
                <a:gd name="T28" fmla="*/ 12 w 57"/>
                <a:gd name="T29" fmla="*/ 48 h 77"/>
                <a:gd name="T30" fmla="*/ 12 w 57"/>
                <a:gd name="T31" fmla="*/ 48 h 77"/>
                <a:gd name="T32" fmla="*/ 28 w 57"/>
                <a:gd name="T33" fmla="*/ 66 h 77"/>
                <a:gd name="T34" fmla="*/ 44 w 57"/>
                <a:gd name="T35" fmla="*/ 48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7" h="77">
                  <a:moveTo>
                    <a:pt x="13" y="67"/>
                  </a:moveTo>
                  <a:cubicBezTo>
                    <a:pt x="13" y="75"/>
                    <a:pt x="13" y="75"/>
                    <a:pt x="13" y="75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3" y="0"/>
                    <a:pt x="13" y="0"/>
                    <a:pt x="13" y="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7" y="24"/>
                    <a:pt x="22" y="19"/>
                    <a:pt x="31" y="19"/>
                  </a:cubicBezTo>
                  <a:cubicBezTo>
                    <a:pt x="44" y="19"/>
                    <a:pt x="57" y="30"/>
                    <a:pt x="57" y="48"/>
                  </a:cubicBezTo>
                  <a:cubicBezTo>
                    <a:pt x="57" y="48"/>
                    <a:pt x="57" y="48"/>
                    <a:pt x="57" y="48"/>
                  </a:cubicBezTo>
                  <a:cubicBezTo>
                    <a:pt x="57" y="66"/>
                    <a:pt x="44" y="77"/>
                    <a:pt x="31" y="77"/>
                  </a:cubicBezTo>
                  <a:cubicBezTo>
                    <a:pt x="22" y="77"/>
                    <a:pt x="16" y="72"/>
                    <a:pt x="13" y="67"/>
                  </a:cubicBezTo>
                  <a:close/>
                  <a:moveTo>
                    <a:pt x="44" y="48"/>
                  </a:moveTo>
                  <a:cubicBezTo>
                    <a:pt x="44" y="48"/>
                    <a:pt x="44" y="48"/>
                    <a:pt x="44" y="48"/>
                  </a:cubicBezTo>
                  <a:cubicBezTo>
                    <a:pt x="44" y="37"/>
                    <a:pt x="37" y="30"/>
                    <a:pt x="28" y="30"/>
                  </a:cubicBezTo>
                  <a:cubicBezTo>
                    <a:pt x="20" y="30"/>
                    <a:pt x="12" y="37"/>
                    <a:pt x="12" y="48"/>
                  </a:cubicBezTo>
                  <a:cubicBezTo>
                    <a:pt x="12" y="48"/>
                    <a:pt x="12" y="48"/>
                    <a:pt x="12" y="48"/>
                  </a:cubicBezTo>
                  <a:cubicBezTo>
                    <a:pt x="12" y="59"/>
                    <a:pt x="20" y="66"/>
                    <a:pt x="28" y="66"/>
                  </a:cubicBezTo>
                  <a:cubicBezTo>
                    <a:pt x="37" y="66"/>
                    <a:pt x="44" y="59"/>
                    <a:pt x="44" y="4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4" name="Rectangle 88">
              <a:extLst>
                <a:ext uri="{FF2B5EF4-FFF2-40B4-BE49-F238E27FC236}">
                  <a16:creationId xmlns:a16="http://schemas.microsoft.com/office/drawing/2014/main" id="{5F9A7436-95B0-48BA-B07A-01C32362030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81" y="3838"/>
              <a:ext cx="15" cy="93"/>
            </a:xfrm>
            <a:prstGeom prst="rect">
              <a:avLst/>
            </a:pr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5" name="Freeform 89">
              <a:extLst>
                <a:ext uri="{FF2B5EF4-FFF2-40B4-BE49-F238E27FC236}">
                  <a16:creationId xmlns:a16="http://schemas.microsoft.com/office/drawing/2014/main" id="{36C809A7-7877-4014-B302-A6D08AF669A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12" y="3838"/>
              <a:ext cx="18" cy="93"/>
            </a:xfrm>
            <a:custGeom>
              <a:avLst/>
              <a:gdLst>
                <a:gd name="T0" fmla="*/ 0 w 18"/>
                <a:gd name="T1" fmla="*/ 0 h 93"/>
                <a:gd name="T2" fmla="*/ 18 w 18"/>
                <a:gd name="T3" fmla="*/ 0 h 93"/>
                <a:gd name="T4" fmla="*/ 18 w 18"/>
                <a:gd name="T5" fmla="*/ 15 h 93"/>
                <a:gd name="T6" fmla="*/ 0 w 18"/>
                <a:gd name="T7" fmla="*/ 15 h 93"/>
                <a:gd name="T8" fmla="*/ 0 w 18"/>
                <a:gd name="T9" fmla="*/ 0 h 93"/>
                <a:gd name="T10" fmla="*/ 1 w 18"/>
                <a:gd name="T11" fmla="*/ 26 h 93"/>
                <a:gd name="T12" fmla="*/ 16 w 18"/>
                <a:gd name="T13" fmla="*/ 26 h 93"/>
                <a:gd name="T14" fmla="*/ 16 w 18"/>
                <a:gd name="T15" fmla="*/ 93 h 93"/>
                <a:gd name="T16" fmla="*/ 1 w 18"/>
                <a:gd name="T17" fmla="*/ 93 h 93"/>
                <a:gd name="T18" fmla="*/ 1 w 18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" h="93">
                  <a:moveTo>
                    <a:pt x="0" y="0"/>
                  </a:moveTo>
                  <a:lnTo>
                    <a:pt x="18" y="0"/>
                  </a:lnTo>
                  <a:lnTo>
                    <a:pt x="18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1" y="26"/>
                  </a:moveTo>
                  <a:lnTo>
                    <a:pt x="16" y="26"/>
                  </a:lnTo>
                  <a:lnTo>
                    <a:pt x="16" y="93"/>
                  </a:lnTo>
                  <a:lnTo>
                    <a:pt x="1" y="93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6" name="Freeform 90">
              <a:extLst>
                <a:ext uri="{FF2B5EF4-FFF2-40B4-BE49-F238E27FC236}">
                  <a16:creationId xmlns:a16="http://schemas.microsoft.com/office/drawing/2014/main" id="{3DC88821-E8A6-4BA1-9F79-03378D72B5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" y="3861"/>
              <a:ext cx="63" cy="73"/>
            </a:xfrm>
            <a:custGeom>
              <a:avLst/>
              <a:gdLst>
                <a:gd name="T0" fmla="*/ 0 w 51"/>
                <a:gd name="T1" fmla="*/ 29 h 58"/>
                <a:gd name="T2" fmla="*/ 0 w 51"/>
                <a:gd name="T3" fmla="*/ 29 h 58"/>
                <a:gd name="T4" fmla="*/ 28 w 51"/>
                <a:gd name="T5" fmla="*/ 0 h 58"/>
                <a:gd name="T6" fmla="*/ 50 w 51"/>
                <a:gd name="T7" fmla="*/ 10 h 58"/>
                <a:gd name="T8" fmla="*/ 42 w 51"/>
                <a:gd name="T9" fmla="*/ 18 h 58"/>
                <a:gd name="T10" fmla="*/ 28 w 51"/>
                <a:gd name="T11" fmla="*/ 11 h 58"/>
                <a:gd name="T12" fmla="*/ 12 w 51"/>
                <a:gd name="T13" fmla="*/ 29 h 58"/>
                <a:gd name="T14" fmla="*/ 12 w 51"/>
                <a:gd name="T15" fmla="*/ 29 h 58"/>
                <a:gd name="T16" fmla="*/ 29 w 51"/>
                <a:gd name="T17" fmla="*/ 47 h 58"/>
                <a:gd name="T18" fmla="*/ 43 w 51"/>
                <a:gd name="T19" fmla="*/ 40 h 58"/>
                <a:gd name="T20" fmla="*/ 51 w 51"/>
                <a:gd name="T21" fmla="*/ 47 h 58"/>
                <a:gd name="T22" fmla="*/ 28 w 51"/>
                <a:gd name="T23" fmla="*/ 58 h 58"/>
                <a:gd name="T24" fmla="*/ 0 w 51"/>
                <a:gd name="T2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4"/>
                    <a:pt x="12" y="0"/>
                    <a:pt x="28" y="0"/>
                  </a:cubicBezTo>
                  <a:cubicBezTo>
                    <a:pt x="39" y="0"/>
                    <a:pt x="45" y="4"/>
                    <a:pt x="50" y="10"/>
                  </a:cubicBezTo>
                  <a:cubicBezTo>
                    <a:pt x="42" y="18"/>
                    <a:pt x="42" y="18"/>
                    <a:pt x="42" y="18"/>
                  </a:cubicBezTo>
                  <a:cubicBezTo>
                    <a:pt x="38" y="14"/>
                    <a:pt x="34" y="11"/>
                    <a:pt x="28" y="11"/>
                  </a:cubicBezTo>
                  <a:cubicBezTo>
                    <a:pt x="19" y="11"/>
                    <a:pt x="12" y="19"/>
                    <a:pt x="12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9"/>
                    <a:pt x="19" y="47"/>
                    <a:pt x="29" y="47"/>
                  </a:cubicBezTo>
                  <a:cubicBezTo>
                    <a:pt x="35" y="47"/>
                    <a:pt x="39" y="44"/>
                    <a:pt x="43" y="40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5" y="53"/>
                    <a:pt x="39" y="58"/>
                    <a:pt x="28" y="58"/>
                  </a:cubicBezTo>
                  <a:cubicBezTo>
                    <a:pt x="12" y="58"/>
                    <a:pt x="0" y="45"/>
                    <a:pt x="0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7" name="Freeform 91">
              <a:extLst>
                <a:ext uri="{FF2B5EF4-FFF2-40B4-BE49-F238E27FC236}">
                  <a16:creationId xmlns:a16="http://schemas.microsoft.com/office/drawing/2014/main" id="{08457F28-AC9C-43FA-80D7-2AEA0D0887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6" y="3960"/>
              <a:ext cx="71" cy="94"/>
            </a:xfrm>
            <a:custGeom>
              <a:avLst/>
              <a:gdLst>
                <a:gd name="T0" fmla="*/ 0 w 57"/>
                <a:gd name="T1" fmla="*/ 63 h 75"/>
                <a:gd name="T2" fmla="*/ 8 w 57"/>
                <a:gd name="T3" fmla="*/ 54 h 75"/>
                <a:gd name="T4" fmla="*/ 31 w 57"/>
                <a:gd name="T5" fmla="*/ 63 h 75"/>
                <a:gd name="T6" fmla="*/ 44 w 57"/>
                <a:gd name="T7" fmla="*/ 54 h 75"/>
                <a:gd name="T8" fmla="*/ 44 w 57"/>
                <a:gd name="T9" fmla="*/ 54 h 75"/>
                <a:gd name="T10" fmla="*/ 27 w 57"/>
                <a:gd name="T11" fmla="*/ 43 h 75"/>
                <a:gd name="T12" fmla="*/ 3 w 57"/>
                <a:gd name="T13" fmla="*/ 21 h 75"/>
                <a:gd name="T14" fmla="*/ 3 w 57"/>
                <a:gd name="T15" fmla="*/ 21 h 75"/>
                <a:gd name="T16" fmla="*/ 28 w 57"/>
                <a:gd name="T17" fmla="*/ 0 h 75"/>
                <a:gd name="T18" fmla="*/ 54 w 57"/>
                <a:gd name="T19" fmla="*/ 9 h 75"/>
                <a:gd name="T20" fmla="*/ 48 w 57"/>
                <a:gd name="T21" fmla="*/ 18 h 75"/>
                <a:gd name="T22" fmla="*/ 28 w 57"/>
                <a:gd name="T23" fmla="*/ 11 h 75"/>
                <a:gd name="T24" fmla="*/ 16 w 57"/>
                <a:gd name="T25" fmla="*/ 20 h 75"/>
                <a:gd name="T26" fmla="*/ 16 w 57"/>
                <a:gd name="T27" fmla="*/ 20 h 75"/>
                <a:gd name="T28" fmla="*/ 33 w 57"/>
                <a:gd name="T29" fmla="*/ 31 h 75"/>
                <a:gd name="T30" fmla="*/ 57 w 57"/>
                <a:gd name="T31" fmla="*/ 53 h 75"/>
                <a:gd name="T32" fmla="*/ 57 w 57"/>
                <a:gd name="T33" fmla="*/ 53 h 75"/>
                <a:gd name="T34" fmla="*/ 31 w 57"/>
                <a:gd name="T35" fmla="*/ 75 h 75"/>
                <a:gd name="T36" fmla="*/ 0 w 57"/>
                <a:gd name="T37" fmla="*/ 6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7" h="75">
                  <a:moveTo>
                    <a:pt x="0" y="63"/>
                  </a:moveTo>
                  <a:cubicBezTo>
                    <a:pt x="8" y="54"/>
                    <a:pt x="8" y="54"/>
                    <a:pt x="8" y="54"/>
                  </a:cubicBezTo>
                  <a:cubicBezTo>
                    <a:pt x="15" y="60"/>
                    <a:pt x="22" y="63"/>
                    <a:pt x="31" y="63"/>
                  </a:cubicBezTo>
                  <a:cubicBezTo>
                    <a:pt x="39" y="63"/>
                    <a:pt x="44" y="59"/>
                    <a:pt x="44" y="54"/>
                  </a:cubicBezTo>
                  <a:cubicBezTo>
                    <a:pt x="44" y="54"/>
                    <a:pt x="44" y="54"/>
                    <a:pt x="44" y="54"/>
                  </a:cubicBezTo>
                  <a:cubicBezTo>
                    <a:pt x="44" y="49"/>
                    <a:pt x="41" y="46"/>
                    <a:pt x="27" y="43"/>
                  </a:cubicBezTo>
                  <a:cubicBezTo>
                    <a:pt x="12" y="39"/>
                    <a:pt x="3" y="34"/>
                    <a:pt x="3" y="21"/>
                  </a:cubicBezTo>
                  <a:cubicBezTo>
                    <a:pt x="3" y="21"/>
                    <a:pt x="3" y="21"/>
                    <a:pt x="3" y="21"/>
                  </a:cubicBezTo>
                  <a:cubicBezTo>
                    <a:pt x="3" y="8"/>
                    <a:pt x="14" y="0"/>
                    <a:pt x="28" y="0"/>
                  </a:cubicBezTo>
                  <a:cubicBezTo>
                    <a:pt x="39" y="0"/>
                    <a:pt x="47" y="3"/>
                    <a:pt x="54" y="9"/>
                  </a:cubicBezTo>
                  <a:cubicBezTo>
                    <a:pt x="48" y="18"/>
                    <a:pt x="48" y="18"/>
                    <a:pt x="48" y="18"/>
                  </a:cubicBezTo>
                  <a:cubicBezTo>
                    <a:pt x="41" y="14"/>
                    <a:pt x="35" y="11"/>
                    <a:pt x="28" y="11"/>
                  </a:cubicBezTo>
                  <a:cubicBezTo>
                    <a:pt x="20" y="11"/>
                    <a:pt x="16" y="15"/>
                    <a:pt x="16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25"/>
                    <a:pt x="19" y="28"/>
                    <a:pt x="33" y="31"/>
                  </a:cubicBezTo>
                  <a:cubicBezTo>
                    <a:pt x="49" y="35"/>
                    <a:pt x="57" y="40"/>
                    <a:pt x="57" y="53"/>
                  </a:cubicBezTo>
                  <a:cubicBezTo>
                    <a:pt x="57" y="53"/>
                    <a:pt x="57" y="53"/>
                    <a:pt x="57" y="53"/>
                  </a:cubicBezTo>
                  <a:cubicBezTo>
                    <a:pt x="57" y="66"/>
                    <a:pt x="46" y="75"/>
                    <a:pt x="31" y="75"/>
                  </a:cubicBezTo>
                  <a:cubicBezTo>
                    <a:pt x="20" y="75"/>
                    <a:pt x="9" y="71"/>
                    <a:pt x="0" y="63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8" name="Freeform 92">
              <a:extLst>
                <a:ext uri="{FF2B5EF4-FFF2-40B4-BE49-F238E27FC236}">
                  <a16:creationId xmlns:a16="http://schemas.microsoft.com/office/drawing/2014/main" id="{C5F02A3D-9601-40FF-B5CD-ADEBE388CC6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14" y="3981"/>
              <a:ext cx="68" cy="73"/>
            </a:xfrm>
            <a:custGeom>
              <a:avLst/>
              <a:gdLst>
                <a:gd name="T0" fmla="*/ 0 w 54"/>
                <a:gd name="T1" fmla="*/ 29 h 58"/>
                <a:gd name="T2" fmla="*/ 0 w 54"/>
                <a:gd name="T3" fmla="*/ 29 h 58"/>
                <a:gd name="T4" fmla="*/ 27 w 54"/>
                <a:gd name="T5" fmla="*/ 0 h 58"/>
                <a:gd name="T6" fmla="*/ 54 w 54"/>
                <a:gd name="T7" fmla="*/ 30 h 58"/>
                <a:gd name="T8" fmla="*/ 53 w 54"/>
                <a:gd name="T9" fmla="*/ 33 h 58"/>
                <a:gd name="T10" fmla="*/ 13 w 54"/>
                <a:gd name="T11" fmla="*/ 33 h 58"/>
                <a:gd name="T12" fmla="*/ 29 w 54"/>
                <a:gd name="T13" fmla="*/ 47 h 58"/>
                <a:gd name="T14" fmla="*/ 44 w 54"/>
                <a:gd name="T15" fmla="*/ 41 h 58"/>
                <a:gd name="T16" fmla="*/ 51 w 54"/>
                <a:gd name="T17" fmla="*/ 47 h 58"/>
                <a:gd name="T18" fmla="*/ 29 w 54"/>
                <a:gd name="T19" fmla="*/ 58 h 58"/>
                <a:gd name="T20" fmla="*/ 0 w 54"/>
                <a:gd name="T21" fmla="*/ 29 h 58"/>
                <a:gd name="T22" fmla="*/ 41 w 54"/>
                <a:gd name="T23" fmla="*/ 25 h 58"/>
                <a:gd name="T24" fmla="*/ 27 w 54"/>
                <a:gd name="T25" fmla="*/ 11 h 58"/>
                <a:gd name="T26" fmla="*/ 13 w 54"/>
                <a:gd name="T27" fmla="*/ 25 h 58"/>
                <a:gd name="T28" fmla="*/ 41 w 54"/>
                <a:gd name="T29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45" y="0"/>
                    <a:pt x="54" y="14"/>
                    <a:pt x="54" y="30"/>
                  </a:cubicBezTo>
                  <a:cubicBezTo>
                    <a:pt x="54" y="31"/>
                    <a:pt x="53" y="32"/>
                    <a:pt x="5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4" y="42"/>
                    <a:pt x="21" y="47"/>
                    <a:pt x="29" y="47"/>
                  </a:cubicBezTo>
                  <a:cubicBezTo>
                    <a:pt x="35" y="47"/>
                    <a:pt x="39" y="45"/>
                    <a:pt x="44" y="41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6" y="54"/>
                    <a:pt x="39" y="58"/>
                    <a:pt x="29" y="58"/>
                  </a:cubicBezTo>
                  <a:cubicBezTo>
                    <a:pt x="13" y="58"/>
                    <a:pt x="0" y="46"/>
                    <a:pt x="0" y="29"/>
                  </a:cubicBezTo>
                  <a:close/>
                  <a:moveTo>
                    <a:pt x="41" y="25"/>
                  </a:moveTo>
                  <a:cubicBezTo>
                    <a:pt x="40" y="17"/>
                    <a:pt x="35" y="11"/>
                    <a:pt x="27" y="11"/>
                  </a:cubicBezTo>
                  <a:cubicBezTo>
                    <a:pt x="19" y="11"/>
                    <a:pt x="14" y="17"/>
                    <a:pt x="13" y="25"/>
                  </a:cubicBezTo>
                  <a:lnTo>
                    <a:pt x="41" y="25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09" name="Freeform 93">
              <a:extLst>
                <a:ext uri="{FF2B5EF4-FFF2-40B4-BE49-F238E27FC236}">
                  <a16:creationId xmlns:a16="http://schemas.microsoft.com/office/drawing/2014/main" id="{DA0EE688-F9AE-47E6-8911-BD49C81B2E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2" y="3981"/>
              <a:ext cx="39" cy="70"/>
            </a:xfrm>
            <a:custGeom>
              <a:avLst/>
              <a:gdLst>
                <a:gd name="T0" fmla="*/ 0 w 32"/>
                <a:gd name="T1" fmla="*/ 2 h 56"/>
                <a:gd name="T2" fmla="*/ 13 w 32"/>
                <a:gd name="T3" fmla="*/ 2 h 56"/>
                <a:gd name="T4" fmla="*/ 13 w 32"/>
                <a:gd name="T5" fmla="*/ 14 h 56"/>
                <a:gd name="T6" fmla="*/ 32 w 32"/>
                <a:gd name="T7" fmla="*/ 1 h 56"/>
                <a:gd name="T8" fmla="*/ 32 w 32"/>
                <a:gd name="T9" fmla="*/ 14 h 56"/>
                <a:gd name="T10" fmla="*/ 32 w 32"/>
                <a:gd name="T11" fmla="*/ 14 h 56"/>
                <a:gd name="T12" fmla="*/ 13 w 32"/>
                <a:gd name="T13" fmla="*/ 36 h 56"/>
                <a:gd name="T14" fmla="*/ 13 w 32"/>
                <a:gd name="T15" fmla="*/ 56 h 56"/>
                <a:gd name="T16" fmla="*/ 0 w 32"/>
                <a:gd name="T17" fmla="*/ 56 h 56"/>
                <a:gd name="T18" fmla="*/ 0 w 32"/>
                <a:gd name="T1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" h="56">
                  <a:moveTo>
                    <a:pt x="0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14"/>
                    <a:pt x="13" y="14"/>
                    <a:pt x="13" y="14"/>
                  </a:cubicBezTo>
                  <a:cubicBezTo>
                    <a:pt x="16" y="6"/>
                    <a:pt x="23" y="0"/>
                    <a:pt x="32" y="1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21" y="14"/>
                    <a:pt x="13" y="21"/>
                    <a:pt x="13" y="36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0" name="Freeform 94">
              <a:extLst>
                <a:ext uri="{FF2B5EF4-FFF2-40B4-BE49-F238E27FC236}">
                  <a16:creationId xmlns:a16="http://schemas.microsoft.com/office/drawing/2014/main" id="{13560B4E-926C-4DCF-8FEF-AA93B97E9BC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34" y="3984"/>
              <a:ext cx="71" cy="69"/>
            </a:xfrm>
            <a:custGeom>
              <a:avLst/>
              <a:gdLst>
                <a:gd name="T0" fmla="*/ 0 w 71"/>
                <a:gd name="T1" fmla="*/ 0 h 69"/>
                <a:gd name="T2" fmla="*/ 17 w 71"/>
                <a:gd name="T3" fmla="*/ 0 h 69"/>
                <a:gd name="T4" fmla="*/ 36 w 71"/>
                <a:gd name="T5" fmla="*/ 50 h 69"/>
                <a:gd name="T6" fmla="*/ 53 w 71"/>
                <a:gd name="T7" fmla="*/ 0 h 69"/>
                <a:gd name="T8" fmla="*/ 71 w 71"/>
                <a:gd name="T9" fmla="*/ 0 h 69"/>
                <a:gd name="T10" fmla="*/ 42 w 71"/>
                <a:gd name="T11" fmla="*/ 69 h 69"/>
                <a:gd name="T12" fmla="*/ 28 w 71"/>
                <a:gd name="T13" fmla="*/ 69 h 69"/>
                <a:gd name="T14" fmla="*/ 0 w 71"/>
                <a:gd name="T15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71" h="69">
                  <a:moveTo>
                    <a:pt x="0" y="0"/>
                  </a:moveTo>
                  <a:lnTo>
                    <a:pt x="17" y="0"/>
                  </a:lnTo>
                  <a:lnTo>
                    <a:pt x="36" y="50"/>
                  </a:lnTo>
                  <a:lnTo>
                    <a:pt x="53" y="0"/>
                  </a:lnTo>
                  <a:lnTo>
                    <a:pt x="71" y="0"/>
                  </a:lnTo>
                  <a:lnTo>
                    <a:pt x="42" y="69"/>
                  </a:lnTo>
                  <a:lnTo>
                    <a:pt x="28" y="6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1" name="Freeform 95">
              <a:extLst>
                <a:ext uri="{FF2B5EF4-FFF2-40B4-BE49-F238E27FC236}">
                  <a16:creationId xmlns:a16="http://schemas.microsoft.com/office/drawing/2014/main" id="{3C7330FF-CD91-4E1A-9789-B488A14616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213" y="3958"/>
              <a:ext cx="17" cy="93"/>
            </a:xfrm>
            <a:custGeom>
              <a:avLst/>
              <a:gdLst>
                <a:gd name="T0" fmla="*/ 0 w 17"/>
                <a:gd name="T1" fmla="*/ 0 h 93"/>
                <a:gd name="T2" fmla="*/ 17 w 17"/>
                <a:gd name="T3" fmla="*/ 0 h 93"/>
                <a:gd name="T4" fmla="*/ 17 w 17"/>
                <a:gd name="T5" fmla="*/ 15 h 93"/>
                <a:gd name="T6" fmla="*/ 0 w 17"/>
                <a:gd name="T7" fmla="*/ 15 h 93"/>
                <a:gd name="T8" fmla="*/ 0 w 17"/>
                <a:gd name="T9" fmla="*/ 0 h 93"/>
                <a:gd name="T10" fmla="*/ 0 w 17"/>
                <a:gd name="T11" fmla="*/ 26 h 93"/>
                <a:gd name="T12" fmla="*/ 17 w 17"/>
                <a:gd name="T13" fmla="*/ 26 h 93"/>
                <a:gd name="T14" fmla="*/ 17 w 17"/>
                <a:gd name="T15" fmla="*/ 93 h 93"/>
                <a:gd name="T16" fmla="*/ 0 w 17"/>
                <a:gd name="T17" fmla="*/ 93 h 93"/>
                <a:gd name="T18" fmla="*/ 0 w 17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3">
                  <a:moveTo>
                    <a:pt x="0" y="0"/>
                  </a:moveTo>
                  <a:lnTo>
                    <a:pt x="17" y="0"/>
                  </a:lnTo>
                  <a:lnTo>
                    <a:pt x="17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0" y="26"/>
                  </a:moveTo>
                  <a:lnTo>
                    <a:pt x="17" y="26"/>
                  </a:lnTo>
                  <a:lnTo>
                    <a:pt x="17" y="93"/>
                  </a:lnTo>
                  <a:lnTo>
                    <a:pt x="0" y="9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2" name="Freeform 96">
              <a:extLst>
                <a:ext uri="{FF2B5EF4-FFF2-40B4-BE49-F238E27FC236}">
                  <a16:creationId xmlns:a16="http://schemas.microsoft.com/office/drawing/2014/main" id="{A7A2AB10-7165-4201-9190-A6986678E0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" y="3981"/>
              <a:ext cx="63" cy="73"/>
            </a:xfrm>
            <a:custGeom>
              <a:avLst/>
              <a:gdLst>
                <a:gd name="T0" fmla="*/ 0 w 51"/>
                <a:gd name="T1" fmla="*/ 29 h 58"/>
                <a:gd name="T2" fmla="*/ 0 w 51"/>
                <a:gd name="T3" fmla="*/ 29 h 58"/>
                <a:gd name="T4" fmla="*/ 29 w 51"/>
                <a:gd name="T5" fmla="*/ 0 h 58"/>
                <a:gd name="T6" fmla="*/ 51 w 51"/>
                <a:gd name="T7" fmla="*/ 10 h 58"/>
                <a:gd name="T8" fmla="*/ 43 w 51"/>
                <a:gd name="T9" fmla="*/ 18 h 58"/>
                <a:gd name="T10" fmla="*/ 29 w 51"/>
                <a:gd name="T11" fmla="*/ 11 h 58"/>
                <a:gd name="T12" fmla="*/ 13 w 51"/>
                <a:gd name="T13" fmla="*/ 29 h 58"/>
                <a:gd name="T14" fmla="*/ 13 w 51"/>
                <a:gd name="T15" fmla="*/ 29 h 58"/>
                <a:gd name="T16" fmla="*/ 29 w 51"/>
                <a:gd name="T17" fmla="*/ 47 h 58"/>
                <a:gd name="T18" fmla="*/ 44 w 51"/>
                <a:gd name="T19" fmla="*/ 40 h 58"/>
                <a:gd name="T20" fmla="*/ 51 w 51"/>
                <a:gd name="T21" fmla="*/ 47 h 58"/>
                <a:gd name="T22" fmla="*/ 29 w 51"/>
                <a:gd name="T23" fmla="*/ 58 h 58"/>
                <a:gd name="T24" fmla="*/ 0 w 51"/>
                <a:gd name="T25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1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4"/>
                    <a:pt x="12" y="0"/>
                    <a:pt x="29" y="0"/>
                  </a:cubicBezTo>
                  <a:cubicBezTo>
                    <a:pt x="39" y="0"/>
                    <a:pt x="46" y="4"/>
                    <a:pt x="51" y="10"/>
                  </a:cubicBezTo>
                  <a:cubicBezTo>
                    <a:pt x="43" y="18"/>
                    <a:pt x="43" y="18"/>
                    <a:pt x="43" y="18"/>
                  </a:cubicBezTo>
                  <a:cubicBezTo>
                    <a:pt x="39" y="14"/>
                    <a:pt x="35" y="11"/>
                    <a:pt x="29" y="11"/>
                  </a:cubicBezTo>
                  <a:cubicBezTo>
                    <a:pt x="20" y="11"/>
                    <a:pt x="13" y="1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9"/>
                    <a:pt x="20" y="47"/>
                    <a:pt x="29" y="47"/>
                  </a:cubicBezTo>
                  <a:cubicBezTo>
                    <a:pt x="35" y="47"/>
                    <a:pt x="40" y="44"/>
                    <a:pt x="44" y="40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6" y="53"/>
                    <a:pt x="40" y="58"/>
                    <a:pt x="29" y="58"/>
                  </a:cubicBezTo>
                  <a:cubicBezTo>
                    <a:pt x="12" y="58"/>
                    <a:pt x="0" y="45"/>
                    <a:pt x="0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3" name="Freeform 97">
              <a:extLst>
                <a:ext uri="{FF2B5EF4-FFF2-40B4-BE49-F238E27FC236}">
                  <a16:creationId xmlns:a16="http://schemas.microsoft.com/office/drawing/2014/main" id="{396FB661-9C33-4F3D-9D3B-2770D62368B5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08" y="3981"/>
              <a:ext cx="67" cy="73"/>
            </a:xfrm>
            <a:custGeom>
              <a:avLst/>
              <a:gdLst>
                <a:gd name="T0" fmla="*/ 0 w 54"/>
                <a:gd name="T1" fmla="*/ 29 h 58"/>
                <a:gd name="T2" fmla="*/ 0 w 54"/>
                <a:gd name="T3" fmla="*/ 29 h 58"/>
                <a:gd name="T4" fmla="*/ 27 w 54"/>
                <a:gd name="T5" fmla="*/ 0 h 58"/>
                <a:gd name="T6" fmla="*/ 54 w 54"/>
                <a:gd name="T7" fmla="*/ 30 h 58"/>
                <a:gd name="T8" fmla="*/ 53 w 54"/>
                <a:gd name="T9" fmla="*/ 33 h 58"/>
                <a:gd name="T10" fmla="*/ 13 w 54"/>
                <a:gd name="T11" fmla="*/ 33 h 58"/>
                <a:gd name="T12" fmla="*/ 29 w 54"/>
                <a:gd name="T13" fmla="*/ 47 h 58"/>
                <a:gd name="T14" fmla="*/ 44 w 54"/>
                <a:gd name="T15" fmla="*/ 41 h 58"/>
                <a:gd name="T16" fmla="*/ 51 w 54"/>
                <a:gd name="T17" fmla="*/ 47 h 58"/>
                <a:gd name="T18" fmla="*/ 29 w 54"/>
                <a:gd name="T19" fmla="*/ 58 h 58"/>
                <a:gd name="T20" fmla="*/ 0 w 54"/>
                <a:gd name="T21" fmla="*/ 29 h 58"/>
                <a:gd name="T22" fmla="*/ 41 w 54"/>
                <a:gd name="T23" fmla="*/ 25 h 58"/>
                <a:gd name="T24" fmla="*/ 27 w 54"/>
                <a:gd name="T25" fmla="*/ 11 h 58"/>
                <a:gd name="T26" fmla="*/ 13 w 54"/>
                <a:gd name="T27" fmla="*/ 25 h 58"/>
                <a:gd name="T28" fmla="*/ 41 w 54"/>
                <a:gd name="T29" fmla="*/ 25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7" y="0"/>
                  </a:cubicBezTo>
                  <a:cubicBezTo>
                    <a:pt x="45" y="0"/>
                    <a:pt x="54" y="14"/>
                    <a:pt x="54" y="30"/>
                  </a:cubicBezTo>
                  <a:cubicBezTo>
                    <a:pt x="54" y="31"/>
                    <a:pt x="53" y="32"/>
                    <a:pt x="5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4" y="42"/>
                    <a:pt x="21" y="47"/>
                    <a:pt x="29" y="47"/>
                  </a:cubicBezTo>
                  <a:cubicBezTo>
                    <a:pt x="35" y="47"/>
                    <a:pt x="39" y="45"/>
                    <a:pt x="44" y="41"/>
                  </a:cubicBezTo>
                  <a:cubicBezTo>
                    <a:pt x="51" y="47"/>
                    <a:pt x="51" y="47"/>
                    <a:pt x="51" y="47"/>
                  </a:cubicBezTo>
                  <a:cubicBezTo>
                    <a:pt x="46" y="54"/>
                    <a:pt x="39" y="58"/>
                    <a:pt x="29" y="58"/>
                  </a:cubicBezTo>
                  <a:cubicBezTo>
                    <a:pt x="13" y="58"/>
                    <a:pt x="0" y="46"/>
                    <a:pt x="0" y="29"/>
                  </a:cubicBezTo>
                  <a:close/>
                  <a:moveTo>
                    <a:pt x="41" y="25"/>
                  </a:moveTo>
                  <a:cubicBezTo>
                    <a:pt x="40" y="17"/>
                    <a:pt x="35" y="11"/>
                    <a:pt x="27" y="11"/>
                  </a:cubicBezTo>
                  <a:cubicBezTo>
                    <a:pt x="19" y="11"/>
                    <a:pt x="14" y="17"/>
                    <a:pt x="13" y="25"/>
                  </a:cubicBezTo>
                  <a:lnTo>
                    <a:pt x="41" y="25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4" name="Freeform 98">
              <a:extLst>
                <a:ext uri="{FF2B5EF4-FFF2-40B4-BE49-F238E27FC236}">
                  <a16:creationId xmlns:a16="http://schemas.microsoft.com/office/drawing/2014/main" id="{5D76A39A-E732-4754-A3C0-291B6FF226C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939" y="4079"/>
              <a:ext cx="83" cy="95"/>
            </a:xfrm>
            <a:custGeom>
              <a:avLst/>
              <a:gdLst>
                <a:gd name="T0" fmla="*/ 0 w 67"/>
                <a:gd name="T1" fmla="*/ 38 h 76"/>
                <a:gd name="T2" fmla="*/ 0 w 67"/>
                <a:gd name="T3" fmla="*/ 38 h 76"/>
                <a:gd name="T4" fmla="*/ 38 w 67"/>
                <a:gd name="T5" fmla="*/ 0 h 76"/>
                <a:gd name="T6" fmla="*/ 66 w 67"/>
                <a:gd name="T7" fmla="*/ 12 h 76"/>
                <a:gd name="T8" fmla="*/ 58 w 67"/>
                <a:gd name="T9" fmla="*/ 21 h 76"/>
                <a:gd name="T10" fmla="*/ 37 w 67"/>
                <a:gd name="T11" fmla="*/ 12 h 76"/>
                <a:gd name="T12" fmla="*/ 13 w 67"/>
                <a:gd name="T13" fmla="*/ 38 h 76"/>
                <a:gd name="T14" fmla="*/ 13 w 67"/>
                <a:gd name="T15" fmla="*/ 38 h 76"/>
                <a:gd name="T16" fmla="*/ 37 w 67"/>
                <a:gd name="T17" fmla="*/ 64 h 76"/>
                <a:gd name="T18" fmla="*/ 58 w 67"/>
                <a:gd name="T19" fmla="*/ 54 h 76"/>
                <a:gd name="T20" fmla="*/ 67 w 67"/>
                <a:gd name="T21" fmla="*/ 63 h 76"/>
                <a:gd name="T22" fmla="*/ 37 w 67"/>
                <a:gd name="T23" fmla="*/ 76 h 76"/>
                <a:gd name="T24" fmla="*/ 0 w 67"/>
                <a:gd name="T25" fmla="*/ 38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7" h="76">
                  <a:moveTo>
                    <a:pt x="0" y="38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0" y="17"/>
                    <a:pt x="15" y="0"/>
                    <a:pt x="38" y="0"/>
                  </a:cubicBezTo>
                  <a:cubicBezTo>
                    <a:pt x="51" y="0"/>
                    <a:pt x="59" y="5"/>
                    <a:pt x="66" y="12"/>
                  </a:cubicBezTo>
                  <a:cubicBezTo>
                    <a:pt x="58" y="21"/>
                    <a:pt x="58" y="21"/>
                    <a:pt x="58" y="21"/>
                  </a:cubicBezTo>
                  <a:cubicBezTo>
                    <a:pt x="52" y="16"/>
                    <a:pt x="46" y="12"/>
                    <a:pt x="37" y="12"/>
                  </a:cubicBezTo>
                  <a:cubicBezTo>
                    <a:pt x="24" y="12"/>
                    <a:pt x="13" y="24"/>
                    <a:pt x="13" y="38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13" y="52"/>
                    <a:pt x="23" y="64"/>
                    <a:pt x="37" y="64"/>
                  </a:cubicBezTo>
                  <a:cubicBezTo>
                    <a:pt x="46" y="64"/>
                    <a:pt x="52" y="60"/>
                    <a:pt x="58" y="54"/>
                  </a:cubicBezTo>
                  <a:cubicBezTo>
                    <a:pt x="67" y="63"/>
                    <a:pt x="67" y="63"/>
                    <a:pt x="67" y="63"/>
                  </a:cubicBezTo>
                  <a:cubicBezTo>
                    <a:pt x="59" y="71"/>
                    <a:pt x="51" y="76"/>
                    <a:pt x="37" y="76"/>
                  </a:cubicBezTo>
                  <a:cubicBezTo>
                    <a:pt x="16" y="76"/>
                    <a:pt x="0" y="59"/>
                    <a:pt x="0" y="3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5" name="Freeform 99">
              <a:extLst>
                <a:ext uri="{FF2B5EF4-FFF2-40B4-BE49-F238E27FC236}">
                  <a16:creationId xmlns:a16="http://schemas.microsoft.com/office/drawing/2014/main" id="{D902F62E-EEAE-4FFF-A14E-A49816D4ECC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27" y="4101"/>
              <a:ext cx="72" cy="73"/>
            </a:xfrm>
            <a:custGeom>
              <a:avLst/>
              <a:gdLst>
                <a:gd name="T0" fmla="*/ 0 w 58"/>
                <a:gd name="T1" fmla="*/ 29 h 58"/>
                <a:gd name="T2" fmla="*/ 0 w 58"/>
                <a:gd name="T3" fmla="*/ 29 h 58"/>
                <a:gd name="T4" fmla="*/ 29 w 58"/>
                <a:gd name="T5" fmla="*/ 0 h 58"/>
                <a:gd name="T6" fmla="*/ 58 w 58"/>
                <a:gd name="T7" fmla="*/ 29 h 58"/>
                <a:gd name="T8" fmla="*/ 58 w 58"/>
                <a:gd name="T9" fmla="*/ 29 h 58"/>
                <a:gd name="T10" fmla="*/ 29 w 58"/>
                <a:gd name="T11" fmla="*/ 58 h 58"/>
                <a:gd name="T12" fmla="*/ 0 w 58"/>
                <a:gd name="T13" fmla="*/ 29 h 58"/>
                <a:gd name="T14" fmla="*/ 46 w 58"/>
                <a:gd name="T15" fmla="*/ 29 h 58"/>
                <a:gd name="T16" fmla="*/ 46 w 58"/>
                <a:gd name="T17" fmla="*/ 29 h 58"/>
                <a:gd name="T18" fmla="*/ 29 w 58"/>
                <a:gd name="T19" fmla="*/ 11 h 58"/>
                <a:gd name="T20" fmla="*/ 12 w 58"/>
                <a:gd name="T21" fmla="*/ 29 h 58"/>
                <a:gd name="T22" fmla="*/ 12 w 58"/>
                <a:gd name="T23" fmla="*/ 29 h 58"/>
                <a:gd name="T24" fmla="*/ 29 w 58"/>
                <a:gd name="T25" fmla="*/ 47 h 58"/>
                <a:gd name="T26" fmla="*/ 46 w 58"/>
                <a:gd name="T27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2" y="0"/>
                    <a:pt x="29" y="0"/>
                  </a:cubicBezTo>
                  <a:cubicBezTo>
                    <a:pt x="46" y="0"/>
                    <a:pt x="58" y="13"/>
                    <a:pt x="58" y="29"/>
                  </a:cubicBezTo>
                  <a:cubicBezTo>
                    <a:pt x="58" y="29"/>
                    <a:pt x="58" y="29"/>
                    <a:pt x="58" y="29"/>
                  </a:cubicBezTo>
                  <a:cubicBezTo>
                    <a:pt x="58" y="45"/>
                    <a:pt x="46" y="58"/>
                    <a:pt x="29" y="58"/>
                  </a:cubicBezTo>
                  <a:cubicBezTo>
                    <a:pt x="12" y="58"/>
                    <a:pt x="0" y="45"/>
                    <a:pt x="0" y="29"/>
                  </a:cubicBezTo>
                  <a:close/>
                  <a:moveTo>
                    <a:pt x="46" y="2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39" y="11"/>
                    <a:pt x="29" y="11"/>
                  </a:cubicBezTo>
                  <a:cubicBezTo>
                    <a:pt x="19" y="11"/>
                    <a:pt x="12" y="19"/>
                    <a:pt x="12" y="2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2" y="39"/>
                    <a:pt x="19" y="47"/>
                    <a:pt x="29" y="47"/>
                  </a:cubicBezTo>
                  <a:cubicBezTo>
                    <a:pt x="39" y="47"/>
                    <a:pt x="46" y="39"/>
                    <a:pt x="46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6" name="Freeform 100">
              <a:extLst>
                <a:ext uri="{FF2B5EF4-FFF2-40B4-BE49-F238E27FC236}">
                  <a16:creationId xmlns:a16="http://schemas.microsoft.com/office/drawing/2014/main" id="{70261DE0-9273-4720-9FCF-29C7FA929E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" y="4101"/>
              <a:ext cx="105" cy="70"/>
            </a:xfrm>
            <a:custGeom>
              <a:avLst/>
              <a:gdLst>
                <a:gd name="T0" fmla="*/ 0 w 84"/>
                <a:gd name="T1" fmla="*/ 2 h 56"/>
                <a:gd name="T2" fmla="*/ 13 w 84"/>
                <a:gd name="T3" fmla="*/ 2 h 56"/>
                <a:gd name="T4" fmla="*/ 13 w 84"/>
                <a:gd name="T5" fmla="*/ 10 h 56"/>
                <a:gd name="T6" fmla="*/ 29 w 84"/>
                <a:gd name="T7" fmla="*/ 0 h 56"/>
                <a:gd name="T8" fmla="*/ 46 w 84"/>
                <a:gd name="T9" fmla="*/ 10 h 56"/>
                <a:gd name="T10" fmla="*/ 64 w 84"/>
                <a:gd name="T11" fmla="*/ 0 h 56"/>
                <a:gd name="T12" fmla="*/ 84 w 84"/>
                <a:gd name="T13" fmla="*/ 21 h 56"/>
                <a:gd name="T14" fmla="*/ 84 w 84"/>
                <a:gd name="T15" fmla="*/ 56 h 56"/>
                <a:gd name="T16" fmla="*/ 71 w 84"/>
                <a:gd name="T17" fmla="*/ 56 h 56"/>
                <a:gd name="T18" fmla="*/ 71 w 84"/>
                <a:gd name="T19" fmla="*/ 25 h 56"/>
                <a:gd name="T20" fmla="*/ 60 w 84"/>
                <a:gd name="T21" fmla="*/ 12 h 56"/>
                <a:gd name="T22" fmla="*/ 48 w 84"/>
                <a:gd name="T23" fmla="*/ 25 h 56"/>
                <a:gd name="T24" fmla="*/ 48 w 84"/>
                <a:gd name="T25" fmla="*/ 56 h 56"/>
                <a:gd name="T26" fmla="*/ 36 w 84"/>
                <a:gd name="T27" fmla="*/ 56 h 56"/>
                <a:gd name="T28" fmla="*/ 36 w 84"/>
                <a:gd name="T29" fmla="*/ 25 h 56"/>
                <a:gd name="T30" fmla="*/ 24 w 84"/>
                <a:gd name="T31" fmla="*/ 12 h 56"/>
                <a:gd name="T32" fmla="*/ 13 w 84"/>
                <a:gd name="T33" fmla="*/ 25 h 56"/>
                <a:gd name="T34" fmla="*/ 13 w 84"/>
                <a:gd name="T35" fmla="*/ 56 h 56"/>
                <a:gd name="T36" fmla="*/ 0 w 84"/>
                <a:gd name="T37" fmla="*/ 56 h 56"/>
                <a:gd name="T38" fmla="*/ 0 w 84"/>
                <a:gd name="T3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56">
                  <a:moveTo>
                    <a:pt x="0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6" y="5"/>
                    <a:pt x="21" y="0"/>
                    <a:pt x="29" y="0"/>
                  </a:cubicBezTo>
                  <a:cubicBezTo>
                    <a:pt x="37" y="0"/>
                    <a:pt x="43" y="4"/>
                    <a:pt x="46" y="10"/>
                  </a:cubicBezTo>
                  <a:cubicBezTo>
                    <a:pt x="50" y="4"/>
                    <a:pt x="56" y="0"/>
                    <a:pt x="64" y="0"/>
                  </a:cubicBezTo>
                  <a:cubicBezTo>
                    <a:pt x="76" y="0"/>
                    <a:pt x="84" y="8"/>
                    <a:pt x="84" y="21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17"/>
                    <a:pt x="67" y="12"/>
                    <a:pt x="60" y="12"/>
                  </a:cubicBezTo>
                  <a:cubicBezTo>
                    <a:pt x="53" y="12"/>
                    <a:pt x="48" y="17"/>
                    <a:pt x="48" y="25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17"/>
                    <a:pt x="31" y="12"/>
                    <a:pt x="24" y="12"/>
                  </a:cubicBezTo>
                  <a:cubicBezTo>
                    <a:pt x="17" y="12"/>
                    <a:pt x="13" y="17"/>
                    <a:pt x="13" y="2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7" name="Freeform 101">
              <a:extLst>
                <a:ext uri="{FF2B5EF4-FFF2-40B4-BE49-F238E27FC236}">
                  <a16:creationId xmlns:a16="http://schemas.microsoft.com/office/drawing/2014/main" id="{0C85CE8E-0D87-4813-BED6-C4F989F55D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28" y="4101"/>
              <a:ext cx="105" cy="70"/>
            </a:xfrm>
            <a:custGeom>
              <a:avLst/>
              <a:gdLst>
                <a:gd name="T0" fmla="*/ 0 w 84"/>
                <a:gd name="T1" fmla="*/ 2 h 56"/>
                <a:gd name="T2" fmla="*/ 13 w 84"/>
                <a:gd name="T3" fmla="*/ 2 h 56"/>
                <a:gd name="T4" fmla="*/ 13 w 84"/>
                <a:gd name="T5" fmla="*/ 10 h 56"/>
                <a:gd name="T6" fmla="*/ 29 w 84"/>
                <a:gd name="T7" fmla="*/ 0 h 56"/>
                <a:gd name="T8" fmla="*/ 46 w 84"/>
                <a:gd name="T9" fmla="*/ 10 h 56"/>
                <a:gd name="T10" fmla="*/ 64 w 84"/>
                <a:gd name="T11" fmla="*/ 0 h 56"/>
                <a:gd name="T12" fmla="*/ 84 w 84"/>
                <a:gd name="T13" fmla="*/ 21 h 56"/>
                <a:gd name="T14" fmla="*/ 84 w 84"/>
                <a:gd name="T15" fmla="*/ 56 h 56"/>
                <a:gd name="T16" fmla="*/ 71 w 84"/>
                <a:gd name="T17" fmla="*/ 56 h 56"/>
                <a:gd name="T18" fmla="*/ 71 w 84"/>
                <a:gd name="T19" fmla="*/ 25 h 56"/>
                <a:gd name="T20" fmla="*/ 60 w 84"/>
                <a:gd name="T21" fmla="*/ 12 h 56"/>
                <a:gd name="T22" fmla="*/ 48 w 84"/>
                <a:gd name="T23" fmla="*/ 25 h 56"/>
                <a:gd name="T24" fmla="*/ 48 w 84"/>
                <a:gd name="T25" fmla="*/ 56 h 56"/>
                <a:gd name="T26" fmla="*/ 35 w 84"/>
                <a:gd name="T27" fmla="*/ 56 h 56"/>
                <a:gd name="T28" fmla="*/ 35 w 84"/>
                <a:gd name="T29" fmla="*/ 25 h 56"/>
                <a:gd name="T30" fmla="*/ 24 w 84"/>
                <a:gd name="T31" fmla="*/ 12 h 56"/>
                <a:gd name="T32" fmla="*/ 13 w 84"/>
                <a:gd name="T33" fmla="*/ 25 h 56"/>
                <a:gd name="T34" fmla="*/ 13 w 84"/>
                <a:gd name="T35" fmla="*/ 56 h 56"/>
                <a:gd name="T36" fmla="*/ 0 w 84"/>
                <a:gd name="T37" fmla="*/ 56 h 56"/>
                <a:gd name="T38" fmla="*/ 0 w 84"/>
                <a:gd name="T39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4" h="56">
                  <a:moveTo>
                    <a:pt x="0" y="2"/>
                  </a:moveTo>
                  <a:cubicBezTo>
                    <a:pt x="13" y="2"/>
                    <a:pt x="13" y="2"/>
                    <a:pt x="13" y="2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6" y="5"/>
                    <a:pt x="21" y="0"/>
                    <a:pt x="29" y="0"/>
                  </a:cubicBezTo>
                  <a:cubicBezTo>
                    <a:pt x="37" y="0"/>
                    <a:pt x="43" y="4"/>
                    <a:pt x="46" y="10"/>
                  </a:cubicBezTo>
                  <a:cubicBezTo>
                    <a:pt x="50" y="4"/>
                    <a:pt x="56" y="0"/>
                    <a:pt x="64" y="0"/>
                  </a:cubicBezTo>
                  <a:cubicBezTo>
                    <a:pt x="76" y="0"/>
                    <a:pt x="84" y="8"/>
                    <a:pt x="84" y="21"/>
                  </a:cubicBezTo>
                  <a:cubicBezTo>
                    <a:pt x="84" y="56"/>
                    <a:pt x="84" y="56"/>
                    <a:pt x="84" y="56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71" y="25"/>
                    <a:pt x="71" y="25"/>
                    <a:pt x="71" y="25"/>
                  </a:cubicBezTo>
                  <a:cubicBezTo>
                    <a:pt x="71" y="17"/>
                    <a:pt x="67" y="12"/>
                    <a:pt x="60" y="12"/>
                  </a:cubicBezTo>
                  <a:cubicBezTo>
                    <a:pt x="53" y="12"/>
                    <a:pt x="48" y="17"/>
                    <a:pt x="48" y="25"/>
                  </a:cubicBezTo>
                  <a:cubicBezTo>
                    <a:pt x="48" y="56"/>
                    <a:pt x="48" y="56"/>
                    <a:pt x="48" y="56"/>
                  </a:cubicBezTo>
                  <a:cubicBezTo>
                    <a:pt x="35" y="56"/>
                    <a:pt x="35" y="56"/>
                    <a:pt x="35" y="56"/>
                  </a:cubicBezTo>
                  <a:cubicBezTo>
                    <a:pt x="35" y="25"/>
                    <a:pt x="35" y="25"/>
                    <a:pt x="35" y="25"/>
                  </a:cubicBezTo>
                  <a:cubicBezTo>
                    <a:pt x="35" y="17"/>
                    <a:pt x="31" y="12"/>
                    <a:pt x="24" y="12"/>
                  </a:cubicBezTo>
                  <a:cubicBezTo>
                    <a:pt x="17" y="12"/>
                    <a:pt x="13" y="17"/>
                    <a:pt x="13" y="25"/>
                  </a:cubicBezTo>
                  <a:cubicBezTo>
                    <a:pt x="13" y="56"/>
                    <a:pt x="13" y="56"/>
                    <a:pt x="13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8" name="Freeform 102">
              <a:extLst>
                <a:ext uri="{FF2B5EF4-FFF2-40B4-BE49-F238E27FC236}">
                  <a16:creationId xmlns:a16="http://schemas.microsoft.com/office/drawing/2014/main" id="{2AA5751B-B076-428C-B181-7F8625462C2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347" y="4078"/>
              <a:ext cx="17" cy="93"/>
            </a:xfrm>
            <a:custGeom>
              <a:avLst/>
              <a:gdLst>
                <a:gd name="T0" fmla="*/ 0 w 17"/>
                <a:gd name="T1" fmla="*/ 0 h 93"/>
                <a:gd name="T2" fmla="*/ 17 w 17"/>
                <a:gd name="T3" fmla="*/ 0 h 93"/>
                <a:gd name="T4" fmla="*/ 17 w 17"/>
                <a:gd name="T5" fmla="*/ 15 h 93"/>
                <a:gd name="T6" fmla="*/ 0 w 17"/>
                <a:gd name="T7" fmla="*/ 15 h 93"/>
                <a:gd name="T8" fmla="*/ 0 w 17"/>
                <a:gd name="T9" fmla="*/ 0 h 93"/>
                <a:gd name="T10" fmla="*/ 1 w 17"/>
                <a:gd name="T11" fmla="*/ 26 h 93"/>
                <a:gd name="T12" fmla="*/ 16 w 17"/>
                <a:gd name="T13" fmla="*/ 26 h 93"/>
                <a:gd name="T14" fmla="*/ 16 w 17"/>
                <a:gd name="T15" fmla="*/ 93 h 93"/>
                <a:gd name="T16" fmla="*/ 1 w 17"/>
                <a:gd name="T17" fmla="*/ 93 h 93"/>
                <a:gd name="T18" fmla="*/ 1 w 17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" h="93">
                  <a:moveTo>
                    <a:pt x="0" y="0"/>
                  </a:moveTo>
                  <a:lnTo>
                    <a:pt x="17" y="0"/>
                  </a:lnTo>
                  <a:lnTo>
                    <a:pt x="17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1" y="26"/>
                  </a:moveTo>
                  <a:lnTo>
                    <a:pt x="16" y="26"/>
                  </a:lnTo>
                  <a:lnTo>
                    <a:pt x="16" y="93"/>
                  </a:lnTo>
                  <a:lnTo>
                    <a:pt x="1" y="93"/>
                  </a:lnTo>
                  <a:lnTo>
                    <a:pt x="1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19" name="Freeform 103">
              <a:extLst>
                <a:ext uri="{FF2B5EF4-FFF2-40B4-BE49-F238E27FC236}">
                  <a16:creationId xmlns:a16="http://schemas.microsoft.com/office/drawing/2014/main" id="{28D45AD7-35AE-41A3-848B-7EB774574C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73" y="4103"/>
              <a:ext cx="54" cy="71"/>
            </a:xfrm>
            <a:custGeom>
              <a:avLst/>
              <a:gdLst>
                <a:gd name="T0" fmla="*/ 0 w 44"/>
                <a:gd name="T1" fmla="*/ 48 h 57"/>
                <a:gd name="T2" fmla="*/ 6 w 44"/>
                <a:gd name="T3" fmla="*/ 40 h 57"/>
                <a:gd name="T4" fmla="*/ 24 w 44"/>
                <a:gd name="T5" fmla="*/ 47 h 57"/>
                <a:gd name="T6" fmla="*/ 33 w 44"/>
                <a:gd name="T7" fmla="*/ 41 h 57"/>
                <a:gd name="T8" fmla="*/ 33 w 44"/>
                <a:gd name="T9" fmla="*/ 40 h 57"/>
                <a:gd name="T10" fmla="*/ 20 w 44"/>
                <a:gd name="T11" fmla="*/ 33 h 57"/>
                <a:gd name="T12" fmla="*/ 3 w 44"/>
                <a:gd name="T13" fmla="*/ 17 h 57"/>
                <a:gd name="T14" fmla="*/ 3 w 44"/>
                <a:gd name="T15" fmla="*/ 16 h 57"/>
                <a:gd name="T16" fmla="*/ 23 w 44"/>
                <a:gd name="T17" fmla="*/ 0 h 57"/>
                <a:gd name="T18" fmla="*/ 43 w 44"/>
                <a:gd name="T19" fmla="*/ 6 h 57"/>
                <a:gd name="T20" fmla="*/ 38 w 44"/>
                <a:gd name="T21" fmla="*/ 15 h 57"/>
                <a:gd name="T22" fmla="*/ 22 w 44"/>
                <a:gd name="T23" fmla="*/ 10 h 57"/>
                <a:gd name="T24" fmla="*/ 15 w 44"/>
                <a:gd name="T25" fmla="*/ 15 h 57"/>
                <a:gd name="T26" fmla="*/ 15 w 44"/>
                <a:gd name="T27" fmla="*/ 15 h 57"/>
                <a:gd name="T28" fmla="*/ 27 w 44"/>
                <a:gd name="T29" fmla="*/ 23 h 57"/>
                <a:gd name="T30" fmla="*/ 44 w 44"/>
                <a:gd name="T31" fmla="*/ 39 h 57"/>
                <a:gd name="T32" fmla="*/ 44 w 44"/>
                <a:gd name="T33" fmla="*/ 39 h 57"/>
                <a:gd name="T34" fmla="*/ 24 w 44"/>
                <a:gd name="T35" fmla="*/ 57 h 57"/>
                <a:gd name="T36" fmla="*/ 0 w 44"/>
                <a:gd name="T37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4" h="57">
                  <a:moveTo>
                    <a:pt x="0" y="48"/>
                  </a:moveTo>
                  <a:cubicBezTo>
                    <a:pt x="6" y="40"/>
                    <a:pt x="6" y="40"/>
                    <a:pt x="6" y="40"/>
                  </a:cubicBezTo>
                  <a:cubicBezTo>
                    <a:pt x="12" y="44"/>
                    <a:pt x="18" y="47"/>
                    <a:pt x="24" y="47"/>
                  </a:cubicBezTo>
                  <a:cubicBezTo>
                    <a:pt x="29" y="47"/>
                    <a:pt x="33" y="44"/>
                    <a:pt x="33" y="41"/>
                  </a:cubicBezTo>
                  <a:cubicBezTo>
                    <a:pt x="33" y="40"/>
                    <a:pt x="33" y="40"/>
                    <a:pt x="33" y="40"/>
                  </a:cubicBezTo>
                  <a:cubicBezTo>
                    <a:pt x="33" y="36"/>
                    <a:pt x="27" y="35"/>
                    <a:pt x="20" y="33"/>
                  </a:cubicBezTo>
                  <a:cubicBezTo>
                    <a:pt x="12" y="30"/>
                    <a:pt x="3" y="27"/>
                    <a:pt x="3" y="17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6"/>
                    <a:pt x="12" y="0"/>
                    <a:pt x="23" y="0"/>
                  </a:cubicBezTo>
                  <a:cubicBezTo>
                    <a:pt x="30" y="0"/>
                    <a:pt x="37" y="2"/>
                    <a:pt x="43" y="6"/>
                  </a:cubicBezTo>
                  <a:cubicBezTo>
                    <a:pt x="38" y="15"/>
                    <a:pt x="38" y="15"/>
                    <a:pt x="38" y="15"/>
                  </a:cubicBezTo>
                  <a:cubicBezTo>
                    <a:pt x="33" y="12"/>
                    <a:pt x="27" y="10"/>
                    <a:pt x="22" y="10"/>
                  </a:cubicBezTo>
                  <a:cubicBezTo>
                    <a:pt x="17" y="10"/>
                    <a:pt x="15" y="12"/>
                    <a:pt x="15" y="15"/>
                  </a:cubicBezTo>
                  <a:cubicBezTo>
                    <a:pt x="15" y="15"/>
                    <a:pt x="15" y="15"/>
                    <a:pt x="15" y="15"/>
                  </a:cubicBezTo>
                  <a:cubicBezTo>
                    <a:pt x="15" y="19"/>
                    <a:pt x="21" y="21"/>
                    <a:pt x="27" y="23"/>
                  </a:cubicBezTo>
                  <a:cubicBezTo>
                    <a:pt x="35" y="26"/>
                    <a:pt x="44" y="29"/>
                    <a:pt x="44" y="39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4" y="51"/>
                    <a:pt x="35" y="57"/>
                    <a:pt x="24" y="57"/>
                  </a:cubicBezTo>
                  <a:cubicBezTo>
                    <a:pt x="16" y="57"/>
                    <a:pt x="7" y="54"/>
                    <a:pt x="0" y="4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0" name="Freeform 104">
              <a:extLst>
                <a:ext uri="{FF2B5EF4-FFF2-40B4-BE49-F238E27FC236}">
                  <a16:creationId xmlns:a16="http://schemas.microsoft.com/office/drawing/2014/main" id="{542B090B-D862-42BF-AB6D-4495CEC679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32" y="4103"/>
              <a:ext cx="54" cy="71"/>
            </a:xfrm>
            <a:custGeom>
              <a:avLst/>
              <a:gdLst>
                <a:gd name="T0" fmla="*/ 0 w 43"/>
                <a:gd name="T1" fmla="*/ 48 h 57"/>
                <a:gd name="T2" fmla="*/ 5 w 43"/>
                <a:gd name="T3" fmla="*/ 40 h 57"/>
                <a:gd name="T4" fmla="*/ 23 w 43"/>
                <a:gd name="T5" fmla="*/ 47 h 57"/>
                <a:gd name="T6" fmla="*/ 32 w 43"/>
                <a:gd name="T7" fmla="*/ 41 h 57"/>
                <a:gd name="T8" fmla="*/ 32 w 43"/>
                <a:gd name="T9" fmla="*/ 40 h 57"/>
                <a:gd name="T10" fmla="*/ 19 w 43"/>
                <a:gd name="T11" fmla="*/ 33 h 57"/>
                <a:gd name="T12" fmla="*/ 2 w 43"/>
                <a:gd name="T13" fmla="*/ 17 h 57"/>
                <a:gd name="T14" fmla="*/ 2 w 43"/>
                <a:gd name="T15" fmla="*/ 16 h 57"/>
                <a:gd name="T16" fmla="*/ 22 w 43"/>
                <a:gd name="T17" fmla="*/ 0 h 57"/>
                <a:gd name="T18" fmla="*/ 42 w 43"/>
                <a:gd name="T19" fmla="*/ 6 h 57"/>
                <a:gd name="T20" fmla="*/ 37 w 43"/>
                <a:gd name="T21" fmla="*/ 15 h 57"/>
                <a:gd name="T22" fmla="*/ 22 w 43"/>
                <a:gd name="T23" fmla="*/ 10 h 57"/>
                <a:gd name="T24" fmla="*/ 14 w 43"/>
                <a:gd name="T25" fmla="*/ 15 h 57"/>
                <a:gd name="T26" fmla="*/ 14 w 43"/>
                <a:gd name="T27" fmla="*/ 15 h 57"/>
                <a:gd name="T28" fmla="*/ 26 w 43"/>
                <a:gd name="T29" fmla="*/ 23 h 57"/>
                <a:gd name="T30" fmla="*/ 43 w 43"/>
                <a:gd name="T31" fmla="*/ 39 h 57"/>
                <a:gd name="T32" fmla="*/ 43 w 43"/>
                <a:gd name="T33" fmla="*/ 39 h 57"/>
                <a:gd name="T34" fmla="*/ 23 w 43"/>
                <a:gd name="T35" fmla="*/ 57 h 57"/>
                <a:gd name="T36" fmla="*/ 0 w 43"/>
                <a:gd name="T37" fmla="*/ 48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" h="57">
                  <a:moveTo>
                    <a:pt x="0" y="48"/>
                  </a:moveTo>
                  <a:cubicBezTo>
                    <a:pt x="5" y="40"/>
                    <a:pt x="5" y="40"/>
                    <a:pt x="5" y="40"/>
                  </a:cubicBezTo>
                  <a:cubicBezTo>
                    <a:pt x="11" y="44"/>
                    <a:pt x="18" y="47"/>
                    <a:pt x="23" y="47"/>
                  </a:cubicBezTo>
                  <a:cubicBezTo>
                    <a:pt x="29" y="47"/>
                    <a:pt x="32" y="44"/>
                    <a:pt x="32" y="41"/>
                  </a:cubicBezTo>
                  <a:cubicBezTo>
                    <a:pt x="32" y="40"/>
                    <a:pt x="32" y="40"/>
                    <a:pt x="32" y="40"/>
                  </a:cubicBezTo>
                  <a:cubicBezTo>
                    <a:pt x="32" y="36"/>
                    <a:pt x="26" y="35"/>
                    <a:pt x="19" y="33"/>
                  </a:cubicBezTo>
                  <a:cubicBezTo>
                    <a:pt x="11" y="30"/>
                    <a:pt x="2" y="27"/>
                    <a:pt x="2" y="17"/>
                  </a:cubicBezTo>
                  <a:cubicBezTo>
                    <a:pt x="2" y="16"/>
                    <a:pt x="2" y="16"/>
                    <a:pt x="2" y="16"/>
                  </a:cubicBezTo>
                  <a:cubicBezTo>
                    <a:pt x="2" y="6"/>
                    <a:pt x="11" y="0"/>
                    <a:pt x="22" y="0"/>
                  </a:cubicBezTo>
                  <a:cubicBezTo>
                    <a:pt x="29" y="0"/>
                    <a:pt x="36" y="2"/>
                    <a:pt x="42" y="6"/>
                  </a:cubicBezTo>
                  <a:cubicBezTo>
                    <a:pt x="37" y="15"/>
                    <a:pt x="37" y="15"/>
                    <a:pt x="37" y="15"/>
                  </a:cubicBezTo>
                  <a:cubicBezTo>
                    <a:pt x="32" y="12"/>
                    <a:pt x="26" y="10"/>
                    <a:pt x="22" y="10"/>
                  </a:cubicBezTo>
                  <a:cubicBezTo>
                    <a:pt x="17" y="10"/>
                    <a:pt x="14" y="12"/>
                    <a:pt x="14" y="15"/>
                  </a:cubicBezTo>
                  <a:cubicBezTo>
                    <a:pt x="14" y="15"/>
                    <a:pt x="14" y="15"/>
                    <a:pt x="14" y="15"/>
                  </a:cubicBezTo>
                  <a:cubicBezTo>
                    <a:pt x="14" y="19"/>
                    <a:pt x="20" y="21"/>
                    <a:pt x="26" y="23"/>
                  </a:cubicBezTo>
                  <a:cubicBezTo>
                    <a:pt x="34" y="26"/>
                    <a:pt x="43" y="29"/>
                    <a:pt x="43" y="39"/>
                  </a:cubicBezTo>
                  <a:cubicBezTo>
                    <a:pt x="43" y="39"/>
                    <a:pt x="43" y="39"/>
                    <a:pt x="43" y="39"/>
                  </a:cubicBezTo>
                  <a:cubicBezTo>
                    <a:pt x="43" y="51"/>
                    <a:pt x="34" y="57"/>
                    <a:pt x="23" y="57"/>
                  </a:cubicBezTo>
                  <a:cubicBezTo>
                    <a:pt x="15" y="57"/>
                    <a:pt x="6" y="54"/>
                    <a:pt x="0" y="48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1" name="Freeform 105">
              <a:extLst>
                <a:ext uri="{FF2B5EF4-FFF2-40B4-BE49-F238E27FC236}">
                  <a16:creationId xmlns:a16="http://schemas.microsoft.com/office/drawing/2014/main" id="{CA74F1D1-7580-44FD-8871-2300333CA35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98" y="4078"/>
              <a:ext cx="16" cy="93"/>
            </a:xfrm>
            <a:custGeom>
              <a:avLst/>
              <a:gdLst>
                <a:gd name="T0" fmla="*/ 0 w 16"/>
                <a:gd name="T1" fmla="*/ 0 h 93"/>
                <a:gd name="T2" fmla="*/ 16 w 16"/>
                <a:gd name="T3" fmla="*/ 0 h 93"/>
                <a:gd name="T4" fmla="*/ 16 w 16"/>
                <a:gd name="T5" fmla="*/ 15 h 93"/>
                <a:gd name="T6" fmla="*/ 0 w 16"/>
                <a:gd name="T7" fmla="*/ 15 h 93"/>
                <a:gd name="T8" fmla="*/ 0 w 16"/>
                <a:gd name="T9" fmla="*/ 0 h 93"/>
                <a:gd name="T10" fmla="*/ 0 w 16"/>
                <a:gd name="T11" fmla="*/ 26 h 93"/>
                <a:gd name="T12" fmla="*/ 16 w 16"/>
                <a:gd name="T13" fmla="*/ 26 h 93"/>
                <a:gd name="T14" fmla="*/ 16 w 16"/>
                <a:gd name="T15" fmla="*/ 93 h 93"/>
                <a:gd name="T16" fmla="*/ 0 w 16"/>
                <a:gd name="T17" fmla="*/ 93 h 93"/>
                <a:gd name="T18" fmla="*/ 0 w 16"/>
                <a:gd name="T19" fmla="*/ 26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6" h="93">
                  <a:moveTo>
                    <a:pt x="0" y="0"/>
                  </a:moveTo>
                  <a:lnTo>
                    <a:pt x="16" y="0"/>
                  </a:lnTo>
                  <a:lnTo>
                    <a:pt x="16" y="15"/>
                  </a:lnTo>
                  <a:lnTo>
                    <a:pt x="0" y="15"/>
                  </a:lnTo>
                  <a:lnTo>
                    <a:pt x="0" y="0"/>
                  </a:lnTo>
                  <a:close/>
                  <a:moveTo>
                    <a:pt x="0" y="26"/>
                  </a:moveTo>
                  <a:lnTo>
                    <a:pt x="16" y="26"/>
                  </a:lnTo>
                  <a:lnTo>
                    <a:pt x="16" y="93"/>
                  </a:lnTo>
                  <a:lnTo>
                    <a:pt x="0" y="93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2" name="Freeform 106">
              <a:extLst>
                <a:ext uri="{FF2B5EF4-FFF2-40B4-BE49-F238E27FC236}">
                  <a16:creationId xmlns:a16="http://schemas.microsoft.com/office/drawing/2014/main" id="{A19F3B0B-A007-4B12-902A-05501E1786D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526" y="4101"/>
              <a:ext cx="73" cy="73"/>
            </a:xfrm>
            <a:custGeom>
              <a:avLst/>
              <a:gdLst>
                <a:gd name="T0" fmla="*/ 0 w 59"/>
                <a:gd name="T1" fmla="*/ 29 h 58"/>
                <a:gd name="T2" fmla="*/ 0 w 59"/>
                <a:gd name="T3" fmla="*/ 29 h 58"/>
                <a:gd name="T4" fmla="*/ 30 w 59"/>
                <a:gd name="T5" fmla="*/ 0 h 58"/>
                <a:gd name="T6" fmla="*/ 59 w 59"/>
                <a:gd name="T7" fmla="*/ 29 h 58"/>
                <a:gd name="T8" fmla="*/ 59 w 59"/>
                <a:gd name="T9" fmla="*/ 29 h 58"/>
                <a:gd name="T10" fmla="*/ 29 w 59"/>
                <a:gd name="T11" fmla="*/ 58 h 58"/>
                <a:gd name="T12" fmla="*/ 0 w 59"/>
                <a:gd name="T13" fmla="*/ 29 h 58"/>
                <a:gd name="T14" fmla="*/ 46 w 59"/>
                <a:gd name="T15" fmla="*/ 29 h 58"/>
                <a:gd name="T16" fmla="*/ 46 w 59"/>
                <a:gd name="T17" fmla="*/ 29 h 58"/>
                <a:gd name="T18" fmla="*/ 29 w 59"/>
                <a:gd name="T19" fmla="*/ 11 h 58"/>
                <a:gd name="T20" fmla="*/ 13 w 59"/>
                <a:gd name="T21" fmla="*/ 29 h 58"/>
                <a:gd name="T22" fmla="*/ 13 w 59"/>
                <a:gd name="T23" fmla="*/ 29 h 58"/>
                <a:gd name="T24" fmla="*/ 30 w 59"/>
                <a:gd name="T25" fmla="*/ 47 h 58"/>
                <a:gd name="T26" fmla="*/ 46 w 59"/>
                <a:gd name="T27" fmla="*/ 29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9" h="58">
                  <a:moveTo>
                    <a:pt x="0" y="29"/>
                  </a:moveTo>
                  <a:cubicBezTo>
                    <a:pt x="0" y="29"/>
                    <a:pt x="0" y="29"/>
                    <a:pt x="0" y="29"/>
                  </a:cubicBezTo>
                  <a:cubicBezTo>
                    <a:pt x="0" y="13"/>
                    <a:pt x="13" y="0"/>
                    <a:pt x="30" y="0"/>
                  </a:cubicBezTo>
                  <a:cubicBezTo>
                    <a:pt x="46" y="0"/>
                    <a:pt x="59" y="13"/>
                    <a:pt x="59" y="29"/>
                  </a:cubicBezTo>
                  <a:cubicBezTo>
                    <a:pt x="59" y="29"/>
                    <a:pt x="59" y="29"/>
                    <a:pt x="59" y="29"/>
                  </a:cubicBezTo>
                  <a:cubicBezTo>
                    <a:pt x="59" y="45"/>
                    <a:pt x="46" y="58"/>
                    <a:pt x="29" y="58"/>
                  </a:cubicBezTo>
                  <a:cubicBezTo>
                    <a:pt x="13" y="58"/>
                    <a:pt x="0" y="45"/>
                    <a:pt x="0" y="29"/>
                  </a:cubicBezTo>
                  <a:close/>
                  <a:moveTo>
                    <a:pt x="46" y="29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39" y="11"/>
                    <a:pt x="29" y="11"/>
                  </a:cubicBezTo>
                  <a:cubicBezTo>
                    <a:pt x="19" y="11"/>
                    <a:pt x="13" y="19"/>
                    <a:pt x="13" y="29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39"/>
                    <a:pt x="20" y="47"/>
                    <a:pt x="30" y="47"/>
                  </a:cubicBezTo>
                  <a:cubicBezTo>
                    <a:pt x="40" y="47"/>
                    <a:pt x="46" y="39"/>
                    <a:pt x="46" y="29"/>
                  </a:cubicBez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23" name="Freeform 107">
              <a:extLst>
                <a:ext uri="{FF2B5EF4-FFF2-40B4-BE49-F238E27FC236}">
                  <a16:creationId xmlns:a16="http://schemas.microsoft.com/office/drawing/2014/main" id="{4137C7F6-3E3B-4370-9E42-4F469C909C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10" y="4101"/>
              <a:ext cx="61" cy="70"/>
            </a:xfrm>
            <a:custGeom>
              <a:avLst/>
              <a:gdLst>
                <a:gd name="T0" fmla="*/ 0 w 49"/>
                <a:gd name="T1" fmla="*/ 2 h 56"/>
                <a:gd name="T2" fmla="*/ 12 w 49"/>
                <a:gd name="T3" fmla="*/ 2 h 56"/>
                <a:gd name="T4" fmla="*/ 12 w 49"/>
                <a:gd name="T5" fmla="*/ 10 h 56"/>
                <a:gd name="T6" fmla="*/ 29 w 49"/>
                <a:gd name="T7" fmla="*/ 0 h 56"/>
                <a:gd name="T8" fmla="*/ 49 w 49"/>
                <a:gd name="T9" fmla="*/ 21 h 56"/>
                <a:gd name="T10" fmla="*/ 49 w 49"/>
                <a:gd name="T11" fmla="*/ 56 h 56"/>
                <a:gd name="T12" fmla="*/ 36 w 49"/>
                <a:gd name="T13" fmla="*/ 56 h 56"/>
                <a:gd name="T14" fmla="*/ 36 w 49"/>
                <a:gd name="T15" fmla="*/ 25 h 56"/>
                <a:gd name="T16" fmla="*/ 25 w 49"/>
                <a:gd name="T17" fmla="*/ 12 h 56"/>
                <a:gd name="T18" fmla="*/ 12 w 49"/>
                <a:gd name="T19" fmla="*/ 25 h 56"/>
                <a:gd name="T20" fmla="*/ 12 w 49"/>
                <a:gd name="T21" fmla="*/ 56 h 56"/>
                <a:gd name="T22" fmla="*/ 0 w 49"/>
                <a:gd name="T23" fmla="*/ 56 h 56"/>
                <a:gd name="T24" fmla="*/ 0 w 49"/>
                <a:gd name="T25" fmla="*/ 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56">
                  <a:moveTo>
                    <a:pt x="0" y="2"/>
                  </a:moveTo>
                  <a:cubicBezTo>
                    <a:pt x="12" y="2"/>
                    <a:pt x="12" y="2"/>
                    <a:pt x="12" y="2"/>
                  </a:cubicBezTo>
                  <a:cubicBezTo>
                    <a:pt x="12" y="10"/>
                    <a:pt x="12" y="10"/>
                    <a:pt x="12" y="10"/>
                  </a:cubicBezTo>
                  <a:cubicBezTo>
                    <a:pt x="16" y="5"/>
                    <a:pt x="21" y="0"/>
                    <a:pt x="29" y="0"/>
                  </a:cubicBezTo>
                  <a:cubicBezTo>
                    <a:pt x="42" y="0"/>
                    <a:pt x="49" y="9"/>
                    <a:pt x="49" y="21"/>
                  </a:cubicBezTo>
                  <a:cubicBezTo>
                    <a:pt x="49" y="56"/>
                    <a:pt x="49" y="56"/>
                    <a:pt x="49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36" y="17"/>
                    <a:pt x="32" y="12"/>
                    <a:pt x="25" y="12"/>
                  </a:cubicBezTo>
                  <a:cubicBezTo>
                    <a:pt x="17" y="12"/>
                    <a:pt x="12" y="17"/>
                    <a:pt x="12" y="25"/>
                  </a:cubicBezTo>
                  <a:cubicBezTo>
                    <a:pt x="12" y="56"/>
                    <a:pt x="12" y="56"/>
                    <a:pt x="12" y="56"/>
                  </a:cubicBezTo>
                  <a:cubicBezTo>
                    <a:pt x="0" y="56"/>
                    <a:pt x="0" y="56"/>
                    <a:pt x="0" y="56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0026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2155517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1" r:id="rId2"/>
    <p:sldLayoutId id="2147483669" r:id="rId3"/>
    <p:sldLayoutId id="2147483670" r:id="rId4"/>
    <p:sldLayoutId id="2147483679" r:id="rId5"/>
    <p:sldLayoutId id="2147483671" r:id="rId6"/>
    <p:sldLayoutId id="2147483672" r:id="rId7"/>
    <p:sldLayoutId id="2147483673" r:id="rId8"/>
    <p:sldLayoutId id="2147483680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800"/>
        </a:spcAft>
        <a:buFont typeface="Arial" panose="020B0604020202020204" pitchFamily="34" charset="0"/>
        <a:buNone/>
        <a:defRPr sz="1600" b="0" kern="1200">
          <a:solidFill>
            <a:schemeClr val="tx2"/>
          </a:solidFill>
          <a:latin typeface="+mn-lt"/>
          <a:ea typeface="+mn-ea"/>
          <a:cs typeface="+mn-cs"/>
        </a:defRPr>
      </a:lvl2pPr>
      <a:lvl3pPr marL="144000" indent="-144000" algn="l" defTabSz="914400" rtl="0" eaLnBrk="1" latinLnBrk="0" hangingPunct="1">
        <a:lnSpc>
          <a:spcPct val="90000"/>
        </a:lnSpc>
        <a:spcBef>
          <a:spcPts val="0"/>
        </a:spcBef>
        <a:spcAft>
          <a:spcPts val="80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288000" indent="-144000" algn="l" defTabSz="914400" rtl="0" eaLnBrk="1" latinLnBrk="0" hangingPunct="1">
        <a:lnSpc>
          <a:spcPct val="90000"/>
        </a:lnSpc>
        <a:spcBef>
          <a:spcPts val="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396000" indent="-108000" algn="l" defTabSz="914400" rtl="0" eaLnBrk="1" latinLnBrk="0" hangingPunct="1">
        <a:lnSpc>
          <a:spcPct val="90000"/>
        </a:lnSpc>
        <a:spcBef>
          <a:spcPts val="0"/>
        </a:spcBef>
        <a:spcAft>
          <a:spcPts val="400"/>
        </a:spcAft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70">
          <p15:clr>
            <a:srgbClr val="F26B43"/>
          </p15:clr>
        </p15:guide>
        <p15:guide id="2" orient="horz" pos="346">
          <p15:clr>
            <a:srgbClr val="F26B43"/>
          </p15:clr>
        </p15:guide>
        <p15:guide id="3" pos="7310">
          <p15:clr>
            <a:srgbClr val="F26B43"/>
          </p15:clr>
        </p15:guide>
        <p15:guide id="5" orient="horz" pos="4178">
          <p15:clr>
            <a:srgbClr val="F26B43"/>
          </p15:clr>
        </p15:guide>
        <p15:guide id="6" orient="horz" pos="3657">
          <p15:clr>
            <a:srgbClr val="F26B43"/>
          </p15:clr>
        </p15:guide>
        <p15:guide id="7" orient="horz" pos="116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c.nsw.gov.au/employment-portal/joining/awards-conditions-of-employment" TargetMode="External"/><Relationship Id="rId2" Type="http://schemas.openxmlformats.org/officeDocument/2006/relationships/hyperlink" Target="https://www.legislation.nsw.gov.au/#/view/regulation/2014/60/sch2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industrialrelations.nsw.gov.au/nsw/public-sector/public-service-industrial-relations-guide/" TargetMode="External"/><Relationship Id="rId4" Type="http://schemas.openxmlformats.org/officeDocument/2006/relationships/hyperlink" Target="mailto:enquiries_psc@psc.nsw.gov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7D050-D197-4D6E-9A76-4918C12BE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159" y="596747"/>
            <a:ext cx="11010859" cy="581698"/>
          </a:xfrm>
        </p:spPr>
        <p:txBody>
          <a:bodyPr/>
          <a:lstStyle/>
          <a:p>
            <a:pPr algn="r"/>
            <a:r>
              <a:rPr lang="en-AU" sz="2800" dirty="0">
                <a:solidFill>
                  <a:srgbClr val="752F8A"/>
                </a:solidFill>
                <a:latin typeface="Montserrat"/>
              </a:rPr>
              <a:t>Commonwealth or Interstate Agency</a:t>
            </a:r>
            <a:br>
              <a:rPr lang="en-AU" sz="2800" dirty="0">
                <a:solidFill>
                  <a:srgbClr val="752F8A"/>
                </a:solidFill>
                <a:latin typeface="Montserrat"/>
              </a:rPr>
            </a:br>
            <a:r>
              <a:rPr lang="en-AU" sz="1400" dirty="0">
                <a:solidFill>
                  <a:srgbClr val="752F8A"/>
                </a:solidFill>
                <a:latin typeface="Montserrat"/>
              </a:rPr>
              <a:t>Recognition of prior service for the purpose of extended leave</a:t>
            </a:r>
            <a:r>
              <a:rPr lang="en-AU" sz="1400" baseline="30000" dirty="0">
                <a:solidFill>
                  <a:srgbClr val="6D1E6A"/>
                </a:solidFill>
                <a:latin typeface="Montserrat"/>
              </a:rPr>
              <a:t>#</a:t>
            </a:r>
            <a:endParaRPr lang="en-AU" sz="1400" b="0" baseline="30000" dirty="0">
              <a:solidFill>
                <a:srgbClr val="6D1E6A"/>
              </a:solidFill>
              <a:latin typeface="Montserrat"/>
            </a:endParaRPr>
          </a:p>
        </p:txBody>
      </p:sp>
      <p:sp>
        <p:nvSpPr>
          <p:cNvPr id="217" name="Rectangle: Rounded Corners 216">
            <a:extLst>
              <a:ext uri="{FF2B5EF4-FFF2-40B4-BE49-F238E27FC236}">
                <a16:creationId xmlns:a16="http://schemas.microsoft.com/office/drawing/2014/main" id="{5E1B6389-BD30-4947-BC64-5D83D108691E}"/>
              </a:ext>
            </a:extLst>
          </p:cNvPr>
          <p:cNvSpPr/>
          <p:nvPr/>
        </p:nvSpPr>
        <p:spPr>
          <a:xfrm>
            <a:off x="124917" y="533059"/>
            <a:ext cx="1620000" cy="1980000"/>
          </a:xfrm>
          <a:prstGeom prst="roundRect">
            <a:avLst/>
          </a:prstGeom>
          <a:solidFill>
            <a:srgbClr val="3E2C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latin typeface="Montserrat"/>
              </a:rPr>
              <a:t>Commonwealth Agency</a:t>
            </a:r>
          </a:p>
        </p:txBody>
      </p:sp>
      <p:cxnSp>
        <p:nvCxnSpPr>
          <p:cNvPr id="169" name="Straight Arrow Connector 168">
            <a:extLst>
              <a:ext uri="{FF2B5EF4-FFF2-40B4-BE49-F238E27FC236}">
                <a16:creationId xmlns:a16="http://schemas.microsoft.com/office/drawing/2014/main" id="{88D48C43-B10A-41E6-BB10-8A8DC67F4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17" idx="3"/>
            <a:endCxn id="52" idx="1"/>
          </p:cNvCxnSpPr>
          <p:nvPr/>
        </p:nvCxnSpPr>
        <p:spPr>
          <a:xfrm>
            <a:off x="1744917" y="1523059"/>
            <a:ext cx="971039" cy="1399637"/>
          </a:xfrm>
          <a:prstGeom prst="straightConnector1">
            <a:avLst/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D5956B2-6A6C-4D01-A1B3-C3A25D92015B}"/>
              </a:ext>
            </a:extLst>
          </p:cNvPr>
          <p:cNvSpPr/>
          <p:nvPr/>
        </p:nvSpPr>
        <p:spPr>
          <a:xfrm>
            <a:off x="2715956" y="1842696"/>
            <a:ext cx="1800000" cy="2160000"/>
          </a:xfrm>
          <a:prstGeom prst="roundRect">
            <a:avLst/>
          </a:prstGeom>
          <a:solidFill>
            <a:srgbClr val="008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AU" sz="1400" dirty="0">
                <a:solidFill>
                  <a:schemeClr val="bg1"/>
                </a:solidFill>
                <a:latin typeface="Montserrat"/>
              </a:rPr>
              <a:t>Meets the ‘continuous’ and ‘immediately follows’ provisions as per cl. 3 and 4 of Schedule 2 of the </a:t>
            </a:r>
            <a:r>
              <a:rPr lang="en-AU" sz="1400" i="1" dirty="0">
                <a:solidFill>
                  <a:schemeClr val="bg1"/>
                </a:solidFill>
                <a:latin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Government Sector Employment Regulation 2014 </a:t>
            </a:r>
            <a:endParaRPr lang="en-AU" sz="1400" i="1" dirty="0">
              <a:solidFill>
                <a:schemeClr val="bg1"/>
              </a:solidFill>
              <a:latin typeface="Montserrat"/>
            </a:endParaRPr>
          </a:p>
          <a:p>
            <a:pPr algn="ctr" defTabSz="685800"/>
            <a:r>
              <a:rPr lang="en-AU" sz="1400" dirty="0">
                <a:solidFill>
                  <a:schemeClr val="bg1"/>
                </a:solidFill>
                <a:latin typeface="Montserrat"/>
              </a:rPr>
              <a:t>(GSE Reg)</a:t>
            </a:r>
            <a:r>
              <a:rPr lang="en-AU" sz="1400" i="1" dirty="0">
                <a:solidFill>
                  <a:schemeClr val="bg1"/>
                </a:solidFill>
                <a:latin typeface="Montserrat"/>
              </a:rPr>
              <a:t>?</a:t>
            </a:r>
            <a:endParaRPr lang="en-AU" sz="1400" i="1" baseline="30000" dirty="0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F459190-5C8B-49BC-8580-609E58F043A6}"/>
              </a:ext>
            </a:extLst>
          </p:cNvPr>
          <p:cNvSpPr txBox="1"/>
          <p:nvPr/>
        </p:nvSpPr>
        <p:spPr>
          <a:xfrm>
            <a:off x="3530881" y="4606056"/>
            <a:ext cx="421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AU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/>
              </a:rPr>
              <a:t>No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5896E2C5-45C6-4C47-9213-E38675FBF5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2" idx="2"/>
            <a:endCxn id="60" idx="1"/>
          </p:cNvCxnSpPr>
          <p:nvPr/>
        </p:nvCxnSpPr>
        <p:spPr>
          <a:xfrm>
            <a:off x="3615956" y="4002696"/>
            <a:ext cx="760515" cy="1379864"/>
          </a:xfrm>
          <a:prstGeom prst="straightConnector1">
            <a:avLst/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8EE65F6C-0F5F-41CC-9928-527817D1FC98}"/>
              </a:ext>
            </a:extLst>
          </p:cNvPr>
          <p:cNvSpPr/>
          <p:nvPr/>
        </p:nvSpPr>
        <p:spPr>
          <a:xfrm>
            <a:off x="4376471" y="4842560"/>
            <a:ext cx="1440000" cy="1080000"/>
          </a:xfrm>
          <a:prstGeom prst="roundRect">
            <a:avLst/>
          </a:prstGeom>
          <a:solidFill>
            <a:srgbClr val="CE4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latin typeface="Montserrat"/>
              </a:rPr>
              <a:t>Not recognised for prior service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8461C4B6-847F-4933-BF43-B71950E60F3B}"/>
              </a:ext>
            </a:extLst>
          </p:cNvPr>
          <p:cNvSpPr txBox="1"/>
          <p:nvPr/>
        </p:nvSpPr>
        <p:spPr>
          <a:xfrm>
            <a:off x="4672862" y="2479532"/>
            <a:ext cx="425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/>
              </a:rPr>
              <a:t>Yes</a:t>
            </a:r>
          </a:p>
        </p:txBody>
      </p: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6B03B663-D5A0-4096-A0BB-A2A9906BA6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2" idx="3"/>
            <a:endCxn id="9" idx="1"/>
          </p:cNvCxnSpPr>
          <p:nvPr/>
        </p:nvCxnSpPr>
        <p:spPr>
          <a:xfrm>
            <a:off x="4515956" y="2922696"/>
            <a:ext cx="699647" cy="0"/>
          </a:xfrm>
          <a:prstGeom prst="straightConnector1">
            <a:avLst/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2B5B6E7-71C6-48C9-9CE3-41411A0A4E44}"/>
              </a:ext>
            </a:extLst>
          </p:cNvPr>
          <p:cNvSpPr/>
          <p:nvPr/>
        </p:nvSpPr>
        <p:spPr>
          <a:xfrm>
            <a:off x="5215603" y="1842696"/>
            <a:ext cx="1800000" cy="2160000"/>
          </a:xfrm>
          <a:prstGeom prst="roundRect">
            <a:avLst/>
          </a:prstGeom>
          <a:solidFill>
            <a:srgbClr val="008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AU" sz="1400" dirty="0">
                <a:solidFill>
                  <a:schemeClr val="bg1"/>
                </a:solidFill>
                <a:latin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Has been declared by the Public Service Commissioner </a:t>
            </a:r>
            <a:r>
              <a:rPr lang="en-AU" sz="1400">
                <a:solidFill>
                  <a:schemeClr val="bg1"/>
                </a:solidFill>
                <a:latin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 previously listed </a:t>
            </a:r>
            <a:r>
              <a:rPr lang="en-AU" sz="1400" dirty="0">
                <a:solidFill>
                  <a:schemeClr val="bg1"/>
                </a:solidFill>
                <a:latin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 recognised for prior service</a:t>
            </a:r>
            <a:r>
              <a:rPr lang="en-AU" sz="1400" dirty="0">
                <a:solidFill>
                  <a:prstClr val="white"/>
                </a:solidFill>
                <a:latin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</a:t>
            </a:r>
            <a:endParaRPr lang="en-AU" sz="1400" dirty="0">
              <a:solidFill>
                <a:prstClr val="white"/>
              </a:solidFill>
              <a:latin typeface="Montserrat"/>
            </a:endParaRPr>
          </a:p>
          <a:p>
            <a:pPr algn="ctr"/>
            <a:endParaRPr lang="en-AU" sz="1200" dirty="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A92BD4A-7E1A-4718-B3F0-A717B47E0486}"/>
              </a:ext>
            </a:extLst>
          </p:cNvPr>
          <p:cNvSpPr txBox="1"/>
          <p:nvPr/>
        </p:nvSpPr>
        <p:spPr>
          <a:xfrm>
            <a:off x="7094624" y="2507195"/>
            <a:ext cx="421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AU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/>
              </a:rPr>
              <a:t>No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3E13E9C-BD77-4014-A9E8-A6A12118C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7015603" y="2922694"/>
            <a:ext cx="751372" cy="2"/>
          </a:xfrm>
          <a:prstGeom prst="straightConnector1">
            <a:avLst/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556AC8C-88B8-4B0F-A005-C83E659A4353}"/>
              </a:ext>
            </a:extLst>
          </p:cNvPr>
          <p:cNvSpPr/>
          <p:nvPr/>
        </p:nvSpPr>
        <p:spPr>
          <a:xfrm>
            <a:off x="7766975" y="1842694"/>
            <a:ext cx="1800000" cy="2160000"/>
          </a:xfrm>
          <a:prstGeom prst="roundRect">
            <a:avLst/>
          </a:prstGeom>
          <a:solidFill>
            <a:srgbClr val="008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AU" sz="1400" dirty="0">
                <a:solidFill>
                  <a:prstClr val="white"/>
                </a:solidFill>
                <a:latin typeface="Montserrat"/>
              </a:rPr>
              <a:t>Meets all 4 criteria of the definition of </a:t>
            </a:r>
            <a:r>
              <a:rPr lang="en-AU" sz="1400" dirty="0">
                <a:solidFill>
                  <a:schemeClr val="bg1"/>
                </a:solidFill>
                <a:latin typeface="Montserrat"/>
              </a:rPr>
              <a:t>‘Commonwealth or Interstate Agency’ as provided by cl.1(a) of Schedule 2 of the </a:t>
            </a:r>
            <a:r>
              <a:rPr lang="en-AU" sz="1400" i="1" dirty="0">
                <a:solidFill>
                  <a:schemeClr val="bg1"/>
                </a:solidFill>
                <a:latin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GSE Regulation</a:t>
            </a:r>
            <a:r>
              <a:rPr lang="en-AU" sz="1400" dirty="0">
                <a:solidFill>
                  <a:schemeClr val="bg1"/>
                </a:solidFill>
                <a:latin typeface="Montserrat"/>
              </a:rPr>
              <a:t>?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788EE7A-2F03-4A8D-8D77-A64D52B08022}"/>
              </a:ext>
            </a:extLst>
          </p:cNvPr>
          <p:cNvSpPr txBox="1"/>
          <p:nvPr/>
        </p:nvSpPr>
        <p:spPr>
          <a:xfrm>
            <a:off x="9553428" y="2513059"/>
            <a:ext cx="443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AU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/>
              </a:rPr>
              <a:t>No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3CD59248-964B-4FA6-B05F-01D16F7761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0" idx="3"/>
            <a:endCxn id="18" idx="1"/>
          </p:cNvCxnSpPr>
          <p:nvPr/>
        </p:nvCxnSpPr>
        <p:spPr>
          <a:xfrm>
            <a:off x="9566975" y="2922694"/>
            <a:ext cx="599135" cy="0"/>
          </a:xfrm>
          <a:prstGeom prst="straightConnector1">
            <a:avLst/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F29E6C5-1723-4175-A9A6-144C0B6C0596}"/>
              </a:ext>
            </a:extLst>
          </p:cNvPr>
          <p:cNvSpPr/>
          <p:nvPr/>
        </p:nvSpPr>
        <p:spPr>
          <a:xfrm>
            <a:off x="10166110" y="1842694"/>
            <a:ext cx="1800000" cy="2160000"/>
          </a:xfrm>
          <a:prstGeom prst="roundRect">
            <a:avLst/>
          </a:prstGeom>
          <a:solidFill>
            <a:srgbClr val="0056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AU" sz="1400" dirty="0">
                <a:solidFill>
                  <a:prstClr val="white"/>
                </a:solidFill>
                <a:latin typeface="Montserrat"/>
              </a:rPr>
              <a:t>If an agency considers that there is a case for recognition, it may be referred to the Public Service Commission: </a:t>
            </a:r>
            <a:r>
              <a:rPr lang="en-AU" sz="1400" dirty="0">
                <a:solidFill>
                  <a:schemeClr val="bg1"/>
                </a:solidFill>
                <a:latin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enquiries_psc@psc.nsw.gov.au</a:t>
            </a:r>
            <a:r>
              <a:rPr lang="en-AU" sz="1400" dirty="0">
                <a:solidFill>
                  <a:schemeClr val="bg1"/>
                </a:solidFill>
                <a:latin typeface="Montserrat"/>
              </a:rPr>
              <a:t> 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04F701DE-087E-4F7B-841B-D541DB3F32D0}"/>
              </a:ext>
            </a:extLst>
          </p:cNvPr>
          <p:cNvSpPr txBox="1"/>
          <p:nvPr/>
        </p:nvSpPr>
        <p:spPr>
          <a:xfrm>
            <a:off x="6042114" y="4698989"/>
            <a:ext cx="425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/>
              </a:rPr>
              <a:t>Yes</a:t>
            </a:r>
          </a:p>
        </p:txBody>
      </p: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6E458A43-CB8A-40A5-AF50-19295A1203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9" idx="2"/>
            <a:endCxn id="21" idx="1"/>
          </p:cNvCxnSpPr>
          <p:nvPr/>
        </p:nvCxnSpPr>
        <p:spPr>
          <a:xfrm rot="16200000" flipH="1">
            <a:off x="6312018" y="3806281"/>
            <a:ext cx="1430117" cy="1822946"/>
          </a:xfrm>
          <a:prstGeom prst="curvedConnector2">
            <a:avLst/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EF44D608-0757-4595-AFD8-11AF10C8F391}"/>
              </a:ext>
            </a:extLst>
          </p:cNvPr>
          <p:cNvSpPr txBox="1"/>
          <p:nvPr/>
        </p:nvSpPr>
        <p:spPr>
          <a:xfrm>
            <a:off x="7525221" y="4254060"/>
            <a:ext cx="425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/>
              </a:rPr>
              <a:t>Yes</a:t>
            </a:r>
          </a:p>
        </p:txBody>
      </p:sp>
      <p:cxnSp>
        <p:nvCxnSpPr>
          <p:cNvPr id="126" name="Straight Arrow Connector 192">
            <a:extLst>
              <a:ext uri="{FF2B5EF4-FFF2-40B4-BE49-F238E27FC236}">
                <a16:creationId xmlns:a16="http://schemas.microsoft.com/office/drawing/2014/main" id="{DBA0261D-3A0F-43E3-8480-EC574A675A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10" idx="2"/>
            <a:endCxn id="21" idx="1"/>
          </p:cNvCxnSpPr>
          <p:nvPr/>
        </p:nvCxnSpPr>
        <p:spPr>
          <a:xfrm rot="5400000">
            <a:off x="7587703" y="4353540"/>
            <a:ext cx="1430119" cy="728426"/>
          </a:xfrm>
          <a:prstGeom prst="curvedConnector4">
            <a:avLst>
              <a:gd name="adj1" fmla="val 31120"/>
              <a:gd name="adj2" fmla="val 131383"/>
            </a:avLst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0B487899-D8BE-485B-B626-0F8BCD57A47C}"/>
              </a:ext>
            </a:extLst>
          </p:cNvPr>
          <p:cNvSpPr/>
          <p:nvPr/>
        </p:nvSpPr>
        <p:spPr>
          <a:xfrm>
            <a:off x="7938549" y="4892813"/>
            <a:ext cx="1440000" cy="1080000"/>
          </a:xfrm>
          <a:prstGeom prst="roundRect">
            <a:avLst/>
          </a:prstGeom>
          <a:solidFill>
            <a:srgbClr val="0056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latin typeface="Montserrat"/>
              </a:rPr>
              <a:t>Recognised for prior service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EA8D6854-B201-47F5-8EC9-7EBB4C103F1E}"/>
              </a:ext>
            </a:extLst>
          </p:cNvPr>
          <p:cNvSpPr/>
          <p:nvPr/>
        </p:nvSpPr>
        <p:spPr>
          <a:xfrm>
            <a:off x="124917" y="3354942"/>
            <a:ext cx="1620000" cy="1980000"/>
          </a:xfrm>
          <a:prstGeom prst="roundRect">
            <a:avLst/>
          </a:prstGeom>
          <a:solidFill>
            <a:srgbClr val="752F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b="1" dirty="0">
                <a:latin typeface="Montserrat"/>
              </a:rPr>
              <a:t>Interstate Agency</a:t>
            </a:r>
          </a:p>
        </p:txBody>
      </p:sp>
      <p:cxnSp>
        <p:nvCxnSpPr>
          <p:cNvPr id="172" name="Straight Arrow Connector 171">
            <a:extLst>
              <a:ext uri="{FF2B5EF4-FFF2-40B4-BE49-F238E27FC236}">
                <a16:creationId xmlns:a16="http://schemas.microsoft.com/office/drawing/2014/main" id="{7431DC86-F563-4939-A18E-F4E04F32E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58" idx="3"/>
            <a:endCxn id="52" idx="1"/>
          </p:cNvCxnSpPr>
          <p:nvPr/>
        </p:nvCxnSpPr>
        <p:spPr>
          <a:xfrm flipV="1">
            <a:off x="1744917" y="2922696"/>
            <a:ext cx="971039" cy="1422246"/>
          </a:xfrm>
          <a:prstGeom prst="straightConnector1">
            <a:avLst/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40878481-BF17-43D2-BBC7-EDF3A6FE9521}"/>
              </a:ext>
            </a:extLst>
          </p:cNvPr>
          <p:cNvSpPr/>
          <p:nvPr/>
        </p:nvSpPr>
        <p:spPr>
          <a:xfrm>
            <a:off x="2715956" y="1842695"/>
            <a:ext cx="1800000" cy="2160000"/>
          </a:xfrm>
          <a:prstGeom prst="roundRect">
            <a:avLst/>
          </a:prstGeom>
          <a:solidFill>
            <a:srgbClr val="008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AU" sz="1400" dirty="0">
                <a:solidFill>
                  <a:schemeClr val="bg1"/>
                </a:solidFill>
                <a:latin typeface="Montserrat"/>
              </a:rPr>
              <a:t>Meets the ‘continuous’ and ‘immediately follows’ provisions as per cl. 3 and 4 of Schedule 2 of the </a:t>
            </a:r>
            <a:r>
              <a:rPr lang="en-AU" sz="1400" i="1" dirty="0">
                <a:solidFill>
                  <a:schemeClr val="bg1"/>
                </a:solidFill>
                <a:latin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Government Sector Employment Regulation 2014 </a:t>
            </a:r>
            <a:endParaRPr lang="en-AU" sz="1400" i="1" dirty="0">
              <a:solidFill>
                <a:schemeClr val="bg1"/>
              </a:solidFill>
              <a:latin typeface="Montserrat"/>
            </a:endParaRPr>
          </a:p>
          <a:p>
            <a:pPr algn="ctr" defTabSz="685800"/>
            <a:r>
              <a:rPr lang="en-AU" sz="1400" dirty="0">
                <a:solidFill>
                  <a:schemeClr val="bg1"/>
                </a:solidFill>
                <a:latin typeface="Montserrat"/>
              </a:rPr>
              <a:t>(GSE Reg)</a:t>
            </a:r>
            <a:r>
              <a:rPr lang="en-AU" sz="1400" i="1" dirty="0">
                <a:solidFill>
                  <a:schemeClr val="bg1"/>
                </a:solidFill>
                <a:latin typeface="Montserrat"/>
              </a:rPr>
              <a:t>?</a:t>
            </a:r>
            <a:endParaRPr lang="en-AU" sz="1400" i="1" baseline="30000" dirty="0">
              <a:solidFill>
                <a:schemeClr val="bg1"/>
              </a:solidFill>
              <a:latin typeface="Montserra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F7064B9-AD1B-4A72-A0F9-2546712886D3}"/>
              </a:ext>
            </a:extLst>
          </p:cNvPr>
          <p:cNvSpPr txBox="1"/>
          <p:nvPr/>
        </p:nvSpPr>
        <p:spPr>
          <a:xfrm>
            <a:off x="3530881" y="4606055"/>
            <a:ext cx="421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AU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/>
              </a:rPr>
              <a:t>No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EE1AE27-1089-42D8-999E-9399EDB47E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6" idx="2"/>
            <a:endCxn id="29" idx="1"/>
          </p:cNvCxnSpPr>
          <p:nvPr/>
        </p:nvCxnSpPr>
        <p:spPr>
          <a:xfrm>
            <a:off x="3615956" y="4002695"/>
            <a:ext cx="760515" cy="1379864"/>
          </a:xfrm>
          <a:prstGeom prst="straightConnector1">
            <a:avLst/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D3B5FF5-6270-462D-9397-C1BCC7335C23}"/>
              </a:ext>
            </a:extLst>
          </p:cNvPr>
          <p:cNvSpPr/>
          <p:nvPr/>
        </p:nvSpPr>
        <p:spPr>
          <a:xfrm>
            <a:off x="4376471" y="4842559"/>
            <a:ext cx="1440000" cy="1080000"/>
          </a:xfrm>
          <a:prstGeom prst="roundRect">
            <a:avLst/>
          </a:prstGeom>
          <a:solidFill>
            <a:srgbClr val="CE49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latin typeface="Montserrat"/>
              </a:rPr>
              <a:t>Not recognised for prior service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361F05-423B-4506-B44C-732F359E8516}"/>
              </a:ext>
            </a:extLst>
          </p:cNvPr>
          <p:cNvSpPr txBox="1"/>
          <p:nvPr/>
        </p:nvSpPr>
        <p:spPr>
          <a:xfrm>
            <a:off x="4672862" y="2479531"/>
            <a:ext cx="425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/>
              </a:rPr>
              <a:t>Yes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A5326D7D-F6BF-4AD2-B5C0-BA89F1796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6" idx="3"/>
            <a:endCxn id="32" idx="1"/>
          </p:cNvCxnSpPr>
          <p:nvPr/>
        </p:nvCxnSpPr>
        <p:spPr>
          <a:xfrm>
            <a:off x="4515956" y="2922695"/>
            <a:ext cx="699647" cy="0"/>
          </a:xfrm>
          <a:prstGeom prst="straightConnector1">
            <a:avLst/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5435FAD-1ECE-4722-A99D-C4F0D5BF2A06}"/>
              </a:ext>
            </a:extLst>
          </p:cNvPr>
          <p:cNvSpPr/>
          <p:nvPr/>
        </p:nvSpPr>
        <p:spPr>
          <a:xfrm>
            <a:off x="5215603" y="1842695"/>
            <a:ext cx="1800000" cy="2160000"/>
          </a:xfrm>
          <a:prstGeom prst="roundRect">
            <a:avLst/>
          </a:prstGeom>
          <a:solidFill>
            <a:srgbClr val="008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AU" sz="1400" dirty="0">
                <a:solidFill>
                  <a:schemeClr val="bg1"/>
                </a:solidFill>
                <a:latin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Has been declared by the Public Service Commissioner </a:t>
            </a:r>
            <a:r>
              <a:rPr lang="en-AU" sz="1400">
                <a:solidFill>
                  <a:schemeClr val="bg1"/>
                </a:solidFill>
                <a:latin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 previously listed </a:t>
            </a:r>
            <a:r>
              <a:rPr lang="en-AU" sz="1400" dirty="0">
                <a:solidFill>
                  <a:schemeClr val="bg1"/>
                </a:solidFill>
                <a:latin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 recognised for prior service</a:t>
            </a:r>
            <a:r>
              <a:rPr lang="en-AU" sz="1400" dirty="0">
                <a:solidFill>
                  <a:prstClr val="white"/>
                </a:solidFill>
                <a:latin typeface="Montserra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</a:t>
            </a:r>
            <a:endParaRPr lang="en-AU" sz="1400" dirty="0">
              <a:solidFill>
                <a:prstClr val="white"/>
              </a:solidFill>
              <a:latin typeface="Montserrat"/>
            </a:endParaRPr>
          </a:p>
          <a:p>
            <a:pPr algn="ctr"/>
            <a:endParaRPr lang="en-AU" sz="1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3B10D4B-B2F7-4F0B-9E87-82D7263A4B7A}"/>
              </a:ext>
            </a:extLst>
          </p:cNvPr>
          <p:cNvSpPr txBox="1"/>
          <p:nvPr/>
        </p:nvSpPr>
        <p:spPr>
          <a:xfrm>
            <a:off x="7094624" y="2507194"/>
            <a:ext cx="421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AU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/>
              </a:rPr>
              <a:t>No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5C306252-4A4C-4B3F-BC2E-F98C1C7A9C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2" idx="3"/>
            <a:endCxn id="35" idx="1"/>
          </p:cNvCxnSpPr>
          <p:nvPr/>
        </p:nvCxnSpPr>
        <p:spPr>
          <a:xfrm flipV="1">
            <a:off x="7015603" y="2922693"/>
            <a:ext cx="751372" cy="2"/>
          </a:xfrm>
          <a:prstGeom prst="straightConnector1">
            <a:avLst/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3F866D3-A774-4EBB-9D60-8AA176EA3840}"/>
              </a:ext>
            </a:extLst>
          </p:cNvPr>
          <p:cNvSpPr/>
          <p:nvPr/>
        </p:nvSpPr>
        <p:spPr>
          <a:xfrm>
            <a:off x="7766975" y="1842693"/>
            <a:ext cx="1800000" cy="2160000"/>
          </a:xfrm>
          <a:prstGeom prst="roundRect">
            <a:avLst/>
          </a:prstGeom>
          <a:solidFill>
            <a:srgbClr val="0085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AU" sz="1400" dirty="0">
                <a:solidFill>
                  <a:prstClr val="white"/>
                </a:solidFill>
                <a:latin typeface="Montserrat"/>
              </a:rPr>
              <a:t>Meets all 4 criteria of the definition of </a:t>
            </a:r>
            <a:r>
              <a:rPr lang="en-AU" sz="1400" dirty="0">
                <a:solidFill>
                  <a:schemeClr val="bg1"/>
                </a:solidFill>
                <a:latin typeface="Montserrat"/>
              </a:rPr>
              <a:t>‘Commonwealth or Interstate Agency’ as provided by cl.1(a) of Schedule 2 of the </a:t>
            </a:r>
            <a:r>
              <a:rPr lang="en-AU" sz="1400" i="1" dirty="0">
                <a:solidFill>
                  <a:schemeClr val="bg1"/>
                </a:solidFill>
                <a:latin typeface="Montserra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GSE Regulation</a:t>
            </a:r>
            <a:r>
              <a:rPr lang="en-AU" sz="1400" dirty="0">
                <a:solidFill>
                  <a:schemeClr val="bg1"/>
                </a:solidFill>
                <a:latin typeface="Montserrat"/>
              </a:rPr>
              <a:t>?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F7D80DA-D471-4176-8CF8-E37BECDE2CAB}"/>
              </a:ext>
            </a:extLst>
          </p:cNvPr>
          <p:cNvSpPr txBox="1"/>
          <p:nvPr/>
        </p:nvSpPr>
        <p:spPr>
          <a:xfrm>
            <a:off x="9553428" y="2513058"/>
            <a:ext cx="4438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r>
              <a:rPr lang="en-AU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/>
              </a:rPr>
              <a:t>No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11A1FBF-EB3D-44A8-8C41-4F4C990E13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5" idx="3"/>
            <a:endCxn id="39" idx="1"/>
          </p:cNvCxnSpPr>
          <p:nvPr/>
        </p:nvCxnSpPr>
        <p:spPr>
          <a:xfrm>
            <a:off x="9566975" y="2922693"/>
            <a:ext cx="599135" cy="0"/>
          </a:xfrm>
          <a:prstGeom prst="straightConnector1">
            <a:avLst/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91177C84-D3F1-44B5-8084-FEA6C0572FBB}"/>
              </a:ext>
            </a:extLst>
          </p:cNvPr>
          <p:cNvSpPr/>
          <p:nvPr/>
        </p:nvSpPr>
        <p:spPr>
          <a:xfrm>
            <a:off x="10166110" y="1842693"/>
            <a:ext cx="1800000" cy="2160000"/>
          </a:xfrm>
          <a:prstGeom prst="roundRect">
            <a:avLst/>
          </a:prstGeom>
          <a:solidFill>
            <a:srgbClr val="0056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AU" sz="1400" dirty="0">
                <a:solidFill>
                  <a:prstClr val="white"/>
                </a:solidFill>
                <a:latin typeface="Montserrat"/>
              </a:rPr>
              <a:t>If an agency considers that there is a case for recognition, it may be referred to the Public Service Commission: </a:t>
            </a:r>
            <a:r>
              <a:rPr lang="en-AU" sz="1400" dirty="0">
                <a:solidFill>
                  <a:schemeClr val="bg1"/>
                </a:solidFill>
                <a:latin typeface="Montserra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enquiries_psc@psc.nsw.gov.au</a:t>
            </a:r>
            <a:r>
              <a:rPr lang="en-AU" sz="1400" dirty="0">
                <a:solidFill>
                  <a:schemeClr val="bg1"/>
                </a:solidFill>
                <a:latin typeface="Montserrat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55031B4-002A-488B-B938-70567405C511}"/>
              </a:ext>
            </a:extLst>
          </p:cNvPr>
          <p:cNvSpPr txBox="1"/>
          <p:nvPr/>
        </p:nvSpPr>
        <p:spPr>
          <a:xfrm>
            <a:off x="6042114" y="4698988"/>
            <a:ext cx="425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/>
              </a:rPr>
              <a:t>Yes</a:t>
            </a:r>
          </a:p>
        </p:txBody>
      </p:sp>
      <p:cxnSp>
        <p:nvCxnSpPr>
          <p:cNvPr id="41" name="Straight Arrow Connector 192">
            <a:extLst>
              <a:ext uri="{FF2B5EF4-FFF2-40B4-BE49-F238E27FC236}">
                <a16:creationId xmlns:a16="http://schemas.microsoft.com/office/drawing/2014/main" id="{404E08E7-5650-4252-BC7E-C54E0088E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2" idx="2"/>
            <a:endCxn id="44" idx="1"/>
          </p:cNvCxnSpPr>
          <p:nvPr/>
        </p:nvCxnSpPr>
        <p:spPr>
          <a:xfrm rot="16200000" flipH="1">
            <a:off x="6312018" y="3806280"/>
            <a:ext cx="1430117" cy="1822946"/>
          </a:xfrm>
          <a:prstGeom prst="curvedConnector2">
            <a:avLst/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B036F73-FC61-42DA-9E96-38AE3C4B71FD}"/>
              </a:ext>
            </a:extLst>
          </p:cNvPr>
          <p:cNvSpPr txBox="1"/>
          <p:nvPr/>
        </p:nvSpPr>
        <p:spPr>
          <a:xfrm>
            <a:off x="7525221" y="4254059"/>
            <a:ext cx="4251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ntserrat"/>
              </a:rPr>
              <a:t>Yes</a:t>
            </a:r>
          </a:p>
        </p:txBody>
      </p:sp>
      <p:cxnSp>
        <p:nvCxnSpPr>
          <p:cNvPr id="43" name="Straight Arrow Connector 192">
            <a:extLst>
              <a:ext uri="{FF2B5EF4-FFF2-40B4-BE49-F238E27FC236}">
                <a16:creationId xmlns:a16="http://schemas.microsoft.com/office/drawing/2014/main" id="{4533ACE7-1C1C-4CD5-BA11-332CEDA10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35" idx="2"/>
            <a:endCxn id="44" idx="1"/>
          </p:cNvCxnSpPr>
          <p:nvPr/>
        </p:nvCxnSpPr>
        <p:spPr>
          <a:xfrm rot="5400000">
            <a:off x="7587703" y="4353539"/>
            <a:ext cx="1430119" cy="728426"/>
          </a:xfrm>
          <a:prstGeom prst="curvedConnector4">
            <a:avLst>
              <a:gd name="adj1" fmla="val 31120"/>
              <a:gd name="adj2" fmla="val 131383"/>
            </a:avLst>
          </a:prstGeom>
          <a:ln w="31750">
            <a:solidFill>
              <a:srgbClr val="0056B8"/>
            </a:solidFill>
            <a:prstDash val="sysDash"/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0F53C8F2-31F3-491A-929F-5BB8562C80C4}"/>
              </a:ext>
            </a:extLst>
          </p:cNvPr>
          <p:cNvSpPr/>
          <p:nvPr/>
        </p:nvSpPr>
        <p:spPr>
          <a:xfrm>
            <a:off x="7938549" y="4892812"/>
            <a:ext cx="1440000" cy="1080000"/>
          </a:xfrm>
          <a:prstGeom prst="roundRect">
            <a:avLst/>
          </a:prstGeom>
          <a:solidFill>
            <a:srgbClr val="0056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400" dirty="0">
                <a:latin typeface="Montserrat"/>
              </a:rPr>
              <a:t>Recognised for prior service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EE3641-AACE-451C-AE68-586B9CE0B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8366" y="6344834"/>
            <a:ext cx="8687583" cy="307777"/>
          </a:xfrm>
        </p:spPr>
        <p:txBody>
          <a:bodyPr/>
          <a:lstStyle/>
          <a:p>
            <a:r>
              <a:rPr lang="en-AU" i="1" baseline="30000" dirty="0">
                <a:solidFill>
                  <a:schemeClr val="tx1"/>
                </a:solidFill>
                <a:latin typeface="Montserrat"/>
              </a:rPr>
              <a:t>#</a:t>
            </a:r>
            <a:r>
              <a:rPr lang="en-AU" i="1" dirty="0">
                <a:solidFill>
                  <a:schemeClr val="tx1"/>
                </a:solidFill>
                <a:latin typeface="Montserrat"/>
              </a:rPr>
              <a:t>Further information on extended leave is available in the Public Service Industrial Relations Guide: </a:t>
            </a:r>
          </a:p>
          <a:p>
            <a:r>
              <a:rPr lang="en-AU" i="1" dirty="0">
                <a:solidFill>
                  <a:schemeClr val="tx1"/>
                </a:solidFill>
                <a:latin typeface="Montserra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https://www.industrialrelations.nsw.gov.au/nsw/public-sector/public-service-industrial-relations-guide/</a:t>
            </a:r>
            <a:endParaRPr lang="en-AU" i="1" dirty="0">
              <a:solidFill>
                <a:schemeClr val="tx1"/>
              </a:solidFill>
              <a:latin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8781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SC_PPT Template 2018">
  <a:themeElements>
    <a:clrScheme name="DPC">
      <a:dk1>
        <a:sysClr val="windowText" lastClr="000000"/>
      </a:dk1>
      <a:lt1>
        <a:sysClr val="window" lastClr="FFFFFF"/>
      </a:lt1>
      <a:dk2>
        <a:srgbClr val="4F4F4F"/>
      </a:dk2>
      <a:lt2>
        <a:srgbClr val="E7E6E6"/>
      </a:lt2>
      <a:accent1>
        <a:srgbClr val="D7153A"/>
      </a:accent1>
      <a:accent2>
        <a:srgbClr val="002664"/>
      </a:accent2>
      <a:accent3>
        <a:srgbClr val="0A7CB9"/>
      </a:accent3>
      <a:accent4>
        <a:srgbClr val="84BDDC"/>
      </a:accent4>
      <a:accent5>
        <a:srgbClr val="00ABE6"/>
      </a:accent5>
      <a:accent6>
        <a:srgbClr val="4F4F4F"/>
      </a:accent6>
      <a:hlink>
        <a:srgbClr val="D7153A"/>
      </a:hlink>
      <a:folHlink>
        <a:srgbClr val="D7153A"/>
      </a:folHlink>
    </a:clrScheme>
    <a:fontScheme name="NSW Governm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lnSpc>
            <a:spcPct val="90000"/>
          </a:lnSpc>
          <a:spcAft>
            <a:spcPts val="800"/>
          </a:spcAft>
          <a:defRPr sz="16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3" id="{8ECB0732-7065-43BC-936A-432817467F63}" vid="{ABDF759C-797C-4775-AFFE-BA378E9384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metadata xmlns="http://www.objective.com/ecm/document/metadata/4E3871FEBC3EDC3EE0531950520A6160" version="1.0.0">
  <systemFields>
    <field name="Objective-Id">
      <value order="0">A2396615</value>
    </field>
    <field name="Objective-Title">
      <value order="0">DPC_PPT Template 2018</value>
    </field>
    <field name="Objective-Description">
      <value order="0"/>
    </field>
    <field name="Objective-CreationStamp">
      <value order="0">2018-01-22T04:52:06Z</value>
    </field>
    <field name="Objective-IsApproved">
      <value order="0">false</value>
    </field>
    <field name="Objective-IsPublished">
      <value order="0">true</value>
    </field>
    <field name="Objective-DatePublished">
      <value order="0">2018-01-22T04:58:28Z</value>
    </field>
    <field name="Objective-ModificationStamp">
      <value order="0">2018-01-22T04:58:28Z</value>
    </field>
    <field name="Objective-Owner">
      <value order="0">Grace Hyne</value>
    </field>
    <field name="Objective-Path">
      <value order="0">Objective Global Folder:10. Templates:Branding, Templates and Style Guides</value>
    </field>
    <field name="Objective-Parent">
      <value order="0">Branding, Templates and Style Guides</value>
    </field>
    <field name="Objective-State">
      <value order="0">Published</value>
    </field>
    <field name="Objective-VersionId">
      <value order="0">vA4458817</value>
    </field>
    <field name="Objective-Version">
      <value order="0">1.0</value>
    </field>
    <field name="Objective-VersionNumber">
      <value order="0">1</value>
    </field>
    <field name="Objective-VersionComment">
      <value order="0"/>
    </field>
    <field name="Objective-FileNumber">
      <value order="0">qA332719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17">
      <field name="Objective-Approval Status">
        <value order="0">Never Submitted</value>
      </field>
      <field name="Objective-Document Type">
        <value order="0">Standard Document / Other (SD)</value>
      </field>
      <field name="Objective-Sensitivity Label">
        <value order="0">None</value>
      </field>
      <field name="Objective-Approval History">
        <value order="0"/>
      </field>
      <field name="Objective-Print and Dispatch Instructions">
        <value order="0"/>
      </field>
      <field name="Objective-Submitted By">
        <value order="0"/>
      </field>
      <field name="Objective-Approval Due">
        <value order="0"/>
      </field>
      <field name="Objective-Current Approver">
        <value order="0"/>
      </field>
      <field name="Objective-Document Tag(s)">
        <value order="0"/>
      </field>
      <field name="Objective-Print and Dispatch Approach">
        <value order="0"/>
      </field>
      <field name="Objective-Approval Date">
        <value order="0"/>
      </field>
    </catalogue>
  </catalogues>
</metadata>
</file>

<file path=customXml/item3.xml><?xml version="1.0" encoding="utf-8"?>
<metadata xmlns="http://www.objective.com/ecm/document/metadata/A8F43476EB784464BFCC994945052FE7" version="1.0.0">
  <systemFields>
    <field name="Objective-Id">
      <value order="0">A4451737</value>
    </field>
    <field name="Objective-Title">
      <value order="0">Commonwealth or Interstate Agency Flowchart - Accessible</value>
    </field>
    <field name="Objective-Description">
      <value order="0"/>
    </field>
    <field name="Objective-CreationStamp">
      <value order="0">2019-10-10T05:23:28Z</value>
    </field>
    <field name="Objective-IsApproved">
      <value order="0">false</value>
    </field>
    <field name="Objective-IsPublished">
      <value order="0">true</value>
    </field>
    <field name="Objective-DatePublished">
      <value order="0">2020-07-23T00:37:14Z</value>
    </field>
    <field name="Objective-ModificationStamp">
      <value order="0">2020-07-23T00:37:24Z</value>
    </field>
    <field name="Objective-Owner">
      <value order="0">Catherine Barnes</value>
    </field>
    <field name="Objective-Path">
      <value order="0">Objective Global Folder:1. Public Service Commission (PSC):1. Public Service Commission File Plan (PSC):WORKFORCE STRATEGY:Employment Policy &amp; Advice:Workplace Relations Policy &amp; Projects:Recognition of Service:1. Internal PSC Process - Recognition or declaration of a Commonwealth or Interstate Agency for prior service</value>
    </field>
    <field name="Objective-Parent">
      <value order="0">1. Internal PSC Process - Recognition or declaration of a Commonwealth or Interstate Agency for prior service</value>
    </field>
    <field name="Objective-State">
      <value order="0">Published</value>
    </field>
    <field name="Objective-VersionId">
      <value order="0">vA8277843</value>
    </field>
    <field name="Objective-Version">
      <value order="0">11.0</value>
    </field>
    <field name="Objective-VersionNumber">
      <value order="0">11</value>
    </field>
    <field name="Objective-VersionComment">
      <value order="0"/>
    </field>
    <field name="Objective-FileNumber">
      <value order="0">PSC08209</value>
    </field>
    <field name="Objective-Classification">
      <value order="0"/>
    </field>
    <field name="Objective-Caveats">
      <value order="0"/>
    </field>
  </systemFields>
  <catalogues>
    <catalogue name="Document Type Catalogue" type="type" ori="id:cA63">
      <field name="Objective-Security Classification">
        <value order="0">UNCLASSIFIED</value>
      </field>
      <field name="Objective-DLM">
        <value order="0">Sensitive:  NSW Government</value>
      </field>
      <field name="Objective-Vital Record">
        <value order="0">No</value>
      </field>
      <field name="Objective-Current Approver">
        <value order="0"/>
      </field>
      <field name="Objective-Approval Status">
        <value order="0"/>
      </field>
      <field name="Objective-Approval History">
        <value order="0"/>
      </field>
      <field name="Objective-Document Tag(s)">
        <value order="0"/>
      </field>
      <field name="Objective-Connect Creator">
        <value order="0"/>
      </field>
      <field name="Objective-Shared By">
        <value order="0"/>
      </field>
    </catalogue>
  </catalogues>
</metadata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E8FECDE6E7A843A7A3C075ADD8084B" ma:contentTypeVersion="11" ma:contentTypeDescription="Create a new document." ma:contentTypeScope="" ma:versionID="3e00dfb63976f87a9b7719cb6b73cf1c">
  <xsd:schema xmlns:xsd="http://www.w3.org/2001/XMLSchema" xmlns:xs="http://www.w3.org/2001/XMLSchema" xmlns:p="http://schemas.microsoft.com/office/2006/metadata/properties" xmlns:ns3="2a1ef511-8396-4bed-bb27-eaa1776c1797" xmlns:ns4="9c1b4883-efe7-4189-9c18-069dd3075d48" targetNamespace="http://schemas.microsoft.com/office/2006/metadata/properties" ma:root="true" ma:fieldsID="6e14dff15a28d4f54cd33a6edd39ba48" ns3:_="" ns4:_="">
    <xsd:import namespace="2a1ef511-8396-4bed-bb27-eaa1776c1797"/>
    <xsd:import namespace="9c1b4883-efe7-4189-9c18-069dd3075d4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1ef511-8396-4bed-bb27-eaa1776c17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1b4883-efe7-4189-9c18-069dd3075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2A6CB0F-8180-4E9F-85EE-426CC300EED7}">
  <ds:schemaRefs>
    <ds:schemaRef ds:uri="http://schemas.microsoft.com/office/infopath/2007/PartnerControls"/>
    <ds:schemaRef ds:uri="9c1b4883-efe7-4189-9c18-069dd3075d48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2a1ef511-8396-4bed-bb27-eaa1776c1797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4E3871FEBC3EDC3EE0531950520A6160"/>
  </ds:schemaRefs>
</ds:datastoreItem>
</file>

<file path=customXml/itemProps3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A8F43476EB784464BFCC994945052FE7"/>
  </ds:schemaRefs>
</ds:datastoreItem>
</file>

<file path=customXml/itemProps4.xml><?xml version="1.0" encoding="utf-8"?>
<ds:datastoreItem xmlns:ds="http://schemas.openxmlformats.org/officeDocument/2006/customXml" ds:itemID="{58EA563E-0CD7-482E-BB24-45550F7A24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1ef511-8396-4bed-bb27-eaa1776c1797"/>
    <ds:schemaRef ds:uri="9c1b4883-efe7-4189-9c18-069dd3075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D5AA16FD-6D57-418E-BE9D-EF2BDBB01C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DPC_PPT Template 2018</Template>
  <TotalTime>3284</TotalTime>
  <Words>310</Words>
  <Application>Microsoft Office PowerPoint</Application>
  <PresentationFormat>Widescreen</PresentationFormat>
  <Paragraphs>31</Paragraphs>
  <Slides>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Montserrat</vt:lpstr>
      <vt:lpstr>PSC_PPT Template 2018</vt:lpstr>
      <vt:lpstr>Commonwealth or Interstate Agency Recognition of prior service for the purpose of extended leave#</vt:lpstr>
    </vt:vector>
  </TitlesOfParts>
  <Company>Public Service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Inserting a new layout</dc:title>
  <dc:creator>Sarah Mourney</dc:creator>
  <cp:lastModifiedBy>Catherine Barnes</cp:lastModifiedBy>
  <cp:revision>279</cp:revision>
  <cp:lastPrinted>2019-06-21T04:12:48Z</cp:lastPrinted>
  <dcterms:created xsi:type="dcterms:W3CDTF">2018-02-01T02:39:07Z</dcterms:created>
  <dcterms:modified xsi:type="dcterms:W3CDTF">2020-12-24T00:00:33Z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A4451737</vt:lpwstr>
  </property>
  <property fmtid="{D5CDD505-2E9C-101B-9397-08002B2CF9AE}" pid="4" name="Objective-Title">
    <vt:lpwstr>Commonwealth or Interstate Agency Flowchart - Accessible</vt:lpwstr>
  </property>
  <property fmtid="{D5CDD505-2E9C-101B-9397-08002B2CF9AE}" pid="5" name="Objective-Description">
    <vt:lpwstr/>
  </property>
  <property fmtid="{D5CDD505-2E9C-101B-9397-08002B2CF9AE}" pid="6" name="Objective-CreationStamp">
    <vt:filetime>2019-10-10T05:24:03Z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2020-07-23T00:37:14Z</vt:filetime>
  </property>
  <property fmtid="{D5CDD505-2E9C-101B-9397-08002B2CF9AE}" pid="10" name="Objective-ModificationStamp">
    <vt:filetime>2020-07-23T00:37:24Z</vt:filetime>
  </property>
  <property fmtid="{D5CDD505-2E9C-101B-9397-08002B2CF9AE}" pid="11" name="Objective-Owner">
    <vt:lpwstr>Catherine Barnes</vt:lpwstr>
  </property>
  <property fmtid="{D5CDD505-2E9C-101B-9397-08002B2CF9AE}" pid="12" name="Objective-Path">
    <vt:lpwstr>Objective Global Folder:1. Public Service Commission (PSC):1. Public Service Commission File Plan (PSC):WORKFORCE STRATEGY:Employment Policy &amp; Advice:Workplace Relations Policy &amp; Projects:Recognition of Service:1. Internal PSC Process - Recognition or dec</vt:lpwstr>
  </property>
  <property fmtid="{D5CDD505-2E9C-101B-9397-08002B2CF9AE}" pid="13" name="Objective-Parent">
    <vt:lpwstr>1. Internal PSC Process - Recognition or declaration of a Commonwealth or Interstate Agency for prior service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vA8277843</vt:lpwstr>
  </property>
  <property fmtid="{D5CDD505-2E9C-101B-9397-08002B2CF9AE}" pid="16" name="Objective-Version">
    <vt:lpwstr>11.0</vt:lpwstr>
  </property>
  <property fmtid="{D5CDD505-2E9C-101B-9397-08002B2CF9AE}" pid="17" name="Objective-VersionNumber">
    <vt:r8>11</vt:r8>
  </property>
  <property fmtid="{D5CDD505-2E9C-101B-9397-08002B2CF9AE}" pid="18" name="Objective-VersionComment">
    <vt:lpwstr/>
  </property>
  <property fmtid="{D5CDD505-2E9C-101B-9397-08002B2CF9AE}" pid="19" name="Objective-FileNumber">
    <vt:lpwstr>PSC08209</vt:lpwstr>
  </property>
  <property fmtid="{D5CDD505-2E9C-101B-9397-08002B2CF9AE}" pid="20" name="Objective-Classification">
    <vt:lpwstr>[Inherited - none]</vt:lpwstr>
  </property>
  <property fmtid="{D5CDD505-2E9C-101B-9397-08002B2CF9AE}" pid="21" name="Objective-Caveats">
    <vt:lpwstr/>
  </property>
  <property fmtid="{D5CDD505-2E9C-101B-9397-08002B2CF9AE}" pid="22" name="Objective-Approval Status">
    <vt:lpwstr/>
  </property>
  <property fmtid="{D5CDD505-2E9C-101B-9397-08002B2CF9AE}" pid="23" name="Objective-Document Type">
    <vt:lpwstr>Standard Document / Other (SD)</vt:lpwstr>
  </property>
  <property fmtid="{D5CDD505-2E9C-101B-9397-08002B2CF9AE}" pid="24" name="Objective-Sensitivity Label">
    <vt:lpwstr>None</vt:lpwstr>
  </property>
  <property fmtid="{D5CDD505-2E9C-101B-9397-08002B2CF9AE}" pid="25" name="Objective-Approval History">
    <vt:lpwstr/>
  </property>
  <property fmtid="{D5CDD505-2E9C-101B-9397-08002B2CF9AE}" pid="26" name="Objective-Print and Dispatch Instructions">
    <vt:lpwstr/>
  </property>
  <property fmtid="{D5CDD505-2E9C-101B-9397-08002B2CF9AE}" pid="27" name="Objective-Submitted By">
    <vt:lpwstr/>
  </property>
  <property fmtid="{D5CDD505-2E9C-101B-9397-08002B2CF9AE}" pid="28" name="Objective-Approval Due">
    <vt:lpwstr/>
  </property>
  <property fmtid="{D5CDD505-2E9C-101B-9397-08002B2CF9AE}" pid="29" name="Objective-Current Approver">
    <vt:lpwstr/>
  </property>
  <property fmtid="{D5CDD505-2E9C-101B-9397-08002B2CF9AE}" pid="30" name="Objective-Document Tag(s)">
    <vt:lpwstr/>
  </property>
  <property fmtid="{D5CDD505-2E9C-101B-9397-08002B2CF9AE}" pid="31" name="Objective-Print and Dispatch Approach">
    <vt:lpwstr/>
  </property>
  <property fmtid="{D5CDD505-2E9C-101B-9397-08002B2CF9AE}" pid="32" name="Objective-Approval Date">
    <vt:lpwstr/>
  </property>
  <property fmtid="{D5CDD505-2E9C-101B-9397-08002B2CF9AE}" pid="33" name="Objective-Comment">
    <vt:lpwstr/>
  </property>
  <property fmtid="{D5CDD505-2E9C-101B-9397-08002B2CF9AE}" pid="34" name="Objective-Sensitivity Label [system]">
    <vt:lpwstr>None</vt:lpwstr>
  </property>
  <property fmtid="{D5CDD505-2E9C-101B-9397-08002B2CF9AE}" pid="35" name="Objective-Document Type [system]">
    <vt:lpwstr>Standard Document / Other (SD)</vt:lpwstr>
  </property>
  <property fmtid="{D5CDD505-2E9C-101B-9397-08002B2CF9AE}" pid="36" name="Objective-Approval Status [system]">
    <vt:lpwstr/>
  </property>
  <property fmtid="{D5CDD505-2E9C-101B-9397-08002B2CF9AE}" pid="37" name="Objective-Approval Due [system]">
    <vt:lpwstr/>
  </property>
  <property fmtid="{D5CDD505-2E9C-101B-9397-08002B2CF9AE}" pid="38" name="Objective-Approval Date [system]">
    <vt:lpwstr/>
  </property>
  <property fmtid="{D5CDD505-2E9C-101B-9397-08002B2CF9AE}" pid="39" name="Objective-Submitted By [system]">
    <vt:lpwstr/>
  </property>
  <property fmtid="{D5CDD505-2E9C-101B-9397-08002B2CF9AE}" pid="40" name="Objective-Current Approver [system]">
    <vt:lpwstr/>
  </property>
  <property fmtid="{D5CDD505-2E9C-101B-9397-08002B2CF9AE}" pid="41" name="Objective-Approval History [system]">
    <vt:lpwstr/>
  </property>
  <property fmtid="{D5CDD505-2E9C-101B-9397-08002B2CF9AE}" pid="42" name="Objective-Print and Dispatch Approach [system]">
    <vt:lpwstr/>
  </property>
  <property fmtid="{D5CDD505-2E9C-101B-9397-08002B2CF9AE}" pid="43" name="Objective-Print and Dispatch Instructions [system]">
    <vt:lpwstr/>
  </property>
  <property fmtid="{D5CDD505-2E9C-101B-9397-08002B2CF9AE}" pid="44" name="Objective-Document Tag(s) [system]">
    <vt:lpwstr/>
  </property>
  <property fmtid="{D5CDD505-2E9C-101B-9397-08002B2CF9AE}" pid="45" name="Objective-Vital Record">
    <vt:lpwstr>No</vt:lpwstr>
  </property>
  <property fmtid="{D5CDD505-2E9C-101B-9397-08002B2CF9AE}" pid="46" name="Objective-DLM">
    <vt:lpwstr>Sensitive:  NSW Government</vt:lpwstr>
  </property>
  <property fmtid="{D5CDD505-2E9C-101B-9397-08002B2CF9AE}" pid="47" name="Objective-Security Classification">
    <vt:lpwstr>UNCLASSIFIED</vt:lpwstr>
  </property>
  <property fmtid="{D5CDD505-2E9C-101B-9397-08002B2CF9AE}" pid="48" name="Objective-Connect Creator">
    <vt:lpwstr/>
  </property>
  <property fmtid="{D5CDD505-2E9C-101B-9397-08002B2CF9AE}" pid="49" name="Objective-Shared By">
    <vt:lpwstr/>
  </property>
  <property fmtid="{D5CDD505-2E9C-101B-9397-08002B2CF9AE}" pid="50" name="Objective-Security Classification [system]">
    <vt:lpwstr>UNCLASSIFIED</vt:lpwstr>
  </property>
  <property fmtid="{D5CDD505-2E9C-101B-9397-08002B2CF9AE}" pid="51" name="Objective-DLM [system]">
    <vt:lpwstr>Sensitive:  NSW Government</vt:lpwstr>
  </property>
  <property fmtid="{D5CDD505-2E9C-101B-9397-08002B2CF9AE}" pid="52" name="Objective-Vital Record [system]">
    <vt:lpwstr>No</vt:lpwstr>
  </property>
  <property fmtid="{D5CDD505-2E9C-101B-9397-08002B2CF9AE}" pid="53" name="Objective-Connect Creator [system]">
    <vt:lpwstr/>
  </property>
  <property fmtid="{D5CDD505-2E9C-101B-9397-08002B2CF9AE}" pid="54" name="Objective-Shared By [system]">
    <vt:lpwstr/>
  </property>
  <property fmtid="{D5CDD505-2E9C-101B-9397-08002B2CF9AE}" pid="55" name="ContentTypeId">
    <vt:lpwstr>0x0101002BE8FECDE6E7A843A7A3C075ADD8084B</vt:lpwstr>
  </property>
</Properties>
</file>