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2"/>
    <p:sldMasterId id="2147483703" r:id="rId3"/>
  </p:sldMasterIdLst>
  <p:notesMasterIdLst>
    <p:notesMasterId r:id="rId27"/>
  </p:notesMasterIdLst>
  <p:sldIdLst>
    <p:sldId id="256" r:id="rId4"/>
    <p:sldId id="470" r:id="rId5"/>
    <p:sldId id="398" r:id="rId6"/>
    <p:sldId id="452" r:id="rId7"/>
    <p:sldId id="504" r:id="rId8"/>
    <p:sldId id="508" r:id="rId9"/>
    <p:sldId id="450" r:id="rId10"/>
    <p:sldId id="509" r:id="rId11"/>
    <p:sldId id="475" r:id="rId12"/>
    <p:sldId id="476" r:id="rId13"/>
    <p:sldId id="510" r:id="rId14"/>
    <p:sldId id="477" r:id="rId15"/>
    <p:sldId id="461" r:id="rId16"/>
    <p:sldId id="482" r:id="rId17"/>
    <p:sldId id="479" r:id="rId18"/>
    <p:sldId id="480" r:id="rId19"/>
    <p:sldId id="487" r:id="rId20"/>
    <p:sldId id="488" r:id="rId21"/>
    <p:sldId id="490" r:id="rId22"/>
    <p:sldId id="491" r:id="rId23"/>
    <p:sldId id="492" r:id="rId24"/>
    <p:sldId id="493" r:id="rId25"/>
    <p:sldId id="495" r:id="rId26"/>
  </p:sldIdLst>
  <p:sldSz cx="10693400" cy="7561263"/>
  <p:notesSz cx="6805613" cy="9939338"/>
  <p:defaultTextStyle>
    <a:defPPr>
      <a:defRPr lang="en-AU"/>
    </a:defPPr>
    <a:lvl1pPr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95300" indent="49213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93775" indent="95250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490663" indent="144463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989138" indent="192088" algn="l" defTabSz="993775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Davis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752F8A"/>
    <a:srgbClr val="E81267"/>
    <a:srgbClr val="2FAA2B"/>
    <a:srgbClr val="05A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5" autoAdjust="0"/>
  </p:normalViewPr>
  <p:slideViewPr>
    <p:cSldViewPr>
      <p:cViewPr varScale="1">
        <p:scale>
          <a:sx n="114" d="100"/>
          <a:sy n="114" d="100"/>
        </p:scale>
        <p:origin x="1008" y="102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9512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95125">
              <a:defRPr sz="1200"/>
            </a:lvl1pPr>
          </a:lstStyle>
          <a:p>
            <a:pPr>
              <a:defRPr/>
            </a:pPr>
            <a:fld id="{E685B84E-AA9D-4EF5-93A8-95365011A13A}" type="datetimeFigureOut">
              <a:rPr lang="en-AU"/>
              <a:pPr>
                <a:defRPr/>
              </a:pPr>
              <a:t>30/10/2020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9512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95125">
              <a:defRPr sz="1200"/>
            </a:lvl1pPr>
          </a:lstStyle>
          <a:p>
            <a:pPr>
              <a:defRPr/>
            </a:pPr>
            <a:fld id="{15775936-C664-4C53-A885-A27A2BC24BA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444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5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06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67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82813" algn="l" defTabSz="109061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9484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75381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21278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67174" algn="l" defTabSz="109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824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80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Formal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This is where you have a formal agreement, approved both by your immediate manager and HR, that usually involves changes in your job contract and working conditions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part-time work; working from home one day a week on a regular basis).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(ii) Informal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This is where you have an agreement with your immediate manager and/or your team that, when business and team needs are met, you engage in a particular type of flexible work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varying your start and finish times, working from home) on an irregular basis.  A key aspect of this arrangement is that you have control over when you engage in flexible working, given that: (a) you follow agreed guidelines for both when you do this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taking account of work demands), and (b) who and how you need to communicate your change in work to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notifying your team). 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(iii) Ad hoc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You access flexible working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vary your start time) when something happens unexpectedly or your needs change on short notice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because of a personal need).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482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45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Summarise</a:t>
            </a:r>
            <a:r>
              <a:rPr lang="en-US" dirty="0"/>
              <a:t> on a white board or flip chart</a:t>
            </a:r>
            <a:r>
              <a:rPr lang="en-US" baseline="0" dirty="0"/>
              <a:t> the suggestions for added flexibility for all team members using the categories of when, where, how and who.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593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needed to generate ideas, present</a:t>
            </a:r>
            <a:r>
              <a:rPr lang="en-US" baseline="0" dirty="0"/>
              <a:t> the examples on the following two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70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694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0805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106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25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770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28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helps to be open about and share the concerns and questions we all experience in relation to flexibility and work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part of the 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reality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to consider when navigating new ways of working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us to challenge possible assumptions,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 about ideal workers, ideal work.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 mindful of these dilemmas will also ensure that we craft more innovative and effective flexibility and work solutions</a:t>
            </a:r>
          </a:p>
          <a:p>
            <a:pPr lvl="0"/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useful to summarise these questions and to reflect on them in three-six months time (however long </a:t>
            </a: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trial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 is).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7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7180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 into three or four groups</a:t>
            </a:r>
            <a:r>
              <a:rPr lang="en-US" baseline="0" dirty="0"/>
              <a:t> depending on the size of your team.</a:t>
            </a:r>
          </a:p>
          <a:p>
            <a:r>
              <a:rPr lang="en-US" baseline="0" dirty="0"/>
              <a:t>Have groups work independently and then share their ideas.</a:t>
            </a:r>
          </a:p>
          <a:p>
            <a:r>
              <a:rPr lang="en-US" baseline="0" dirty="0"/>
              <a:t>Use the following slide showing an example, as needed to prompt ideas within the group</a:t>
            </a:r>
          </a:p>
          <a:p>
            <a:r>
              <a:rPr lang="en-US" baseline="0" dirty="0"/>
              <a:t>Discuss and agree on the critical outcomes that the team needs to maintain and could be enhanced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81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4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of doing this</a:t>
            </a:r>
            <a:r>
              <a:rPr lang="en-US" baseline="0" dirty="0"/>
              <a:t> is to have team members list the outcomes that might be enhanced and then generate ideas about how this could happen, </a:t>
            </a:r>
            <a:r>
              <a:rPr lang="en-US" baseline="0" dirty="0" err="1"/>
              <a:t>eg</a:t>
            </a:r>
            <a:r>
              <a:rPr lang="en-US" baseline="0" dirty="0"/>
              <a:t>., by changes in job and work design in terms of how the work is done and who does the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26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03BA2-AE6A-4C87-8CB0-4CB1672594D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05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82604" y="2106000"/>
            <a:ext cx="5669396" cy="4914000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2438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9013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581D-6EA6-4570-82DB-AEE83FF911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2" y="180230"/>
            <a:ext cx="2970436" cy="168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b="14937"/>
          <a:stretch/>
        </p:blipFill>
        <p:spPr>
          <a:xfrm>
            <a:off x="0" y="-1"/>
            <a:ext cx="3787306" cy="75612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5" t="9414"/>
          <a:stretch/>
        </p:blipFill>
        <p:spPr>
          <a:xfrm>
            <a:off x="0" y="0"/>
            <a:ext cx="3400927" cy="5797121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05A6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10618" b="-1"/>
          <a:stretch/>
        </p:blipFill>
        <p:spPr>
          <a:xfrm>
            <a:off x="0" y="0"/>
            <a:ext cx="3400927" cy="5592717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E812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t="8000"/>
          <a:stretch/>
        </p:blipFill>
        <p:spPr>
          <a:xfrm>
            <a:off x="0" y="0"/>
            <a:ext cx="3400927" cy="5096572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2FAA2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9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"/>
          <a:stretch/>
        </p:blipFill>
        <p:spPr>
          <a:xfrm>
            <a:off x="0" y="0"/>
            <a:ext cx="3400927" cy="5581816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05A6A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400927" cy="5101391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FF6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03158" cy="5104737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752F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88"/>
            <a:ext cx="3400926" cy="5101390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E812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15536"/>
          <a:stretch/>
        </p:blipFill>
        <p:spPr>
          <a:xfrm>
            <a:off x="0" y="1"/>
            <a:ext cx="3400927" cy="5462370"/>
          </a:xfrm>
          <a:prstGeom prst="rect">
            <a:avLst/>
          </a:prstGeom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FF64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b="15028"/>
          <a:stretch/>
        </p:blipFill>
        <p:spPr bwMode="auto">
          <a:xfrm>
            <a:off x="-1" y="0"/>
            <a:ext cx="10691813" cy="145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74"/>
          <a:stretch/>
        </p:blipFill>
        <p:spPr bwMode="auto">
          <a:xfrm>
            <a:off x="-1" y="96"/>
            <a:ext cx="10692000" cy="145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3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t="3112" r="2216" b="39179"/>
          <a:stretch/>
        </p:blipFill>
        <p:spPr bwMode="auto">
          <a:xfrm>
            <a:off x="0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77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28538"/>
          <a:stretch/>
        </p:blipFill>
        <p:spPr bwMode="auto">
          <a:xfrm>
            <a:off x="0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7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0000" y="1944000"/>
            <a:ext cx="9487220" cy="4032000"/>
          </a:xfrm>
        </p:spPr>
        <p:txBody>
          <a:bodyPr/>
          <a:lstStyle>
            <a:lvl1pPr>
              <a:spcAft>
                <a:spcPts val="2000"/>
              </a:spcAft>
              <a:buFont typeface="Courier New" pitchFamily="49" charset="0"/>
              <a:buChar char="o"/>
              <a:defRPr sz="2400" baseline="0"/>
            </a:lvl1pPr>
            <a:lvl2pPr>
              <a:lnSpc>
                <a:spcPts val="2600"/>
              </a:lnSpc>
              <a:buFont typeface="Courier New" pitchFamily="49" charset="0"/>
              <a:buChar char="o"/>
              <a:defRPr sz="2000"/>
            </a:lvl2pPr>
            <a:lvl3pPr>
              <a:lnSpc>
                <a:spcPts val="2600"/>
              </a:lnSpc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" b="39314"/>
          <a:stretch/>
        </p:blipFill>
        <p:spPr bwMode="auto">
          <a:xfrm>
            <a:off x="1" y="0"/>
            <a:ext cx="10693400" cy="145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88000" y="900000"/>
            <a:ext cx="5328000" cy="284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lnSpc>
                <a:spcPts val="216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" y="110992"/>
            <a:ext cx="2177877" cy="1234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11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30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F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82604" y="2106000"/>
            <a:ext cx="5669396" cy="4410935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2438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9013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32" y="180230"/>
            <a:ext cx="2970436" cy="168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8" b="14937"/>
          <a:stretch/>
        </p:blipFill>
        <p:spPr>
          <a:xfrm>
            <a:off x="0" y="-1"/>
            <a:ext cx="3787306" cy="7561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resized\PSC_FW_Case_Work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0926" cy="51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nual Input 8"/>
          <p:cNvSpPr/>
          <p:nvPr userDrawn="1"/>
        </p:nvSpPr>
        <p:spPr>
          <a:xfrm>
            <a:off x="1197" y="4212679"/>
            <a:ext cx="3400927" cy="3348584"/>
          </a:xfrm>
          <a:prstGeom prst="flowChartManualInput">
            <a:avLst/>
          </a:prstGeom>
          <a:solidFill>
            <a:srgbClr val="752F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ACFFC9-3F15-4531-8C0E-D28B295EB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" y="5508823"/>
            <a:ext cx="3243506" cy="1839068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122564" y="324247"/>
            <a:ext cx="5976000" cy="62646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8" y="6588943"/>
            <a:ext cx="2319765" cy="87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4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2106613"/>
            <a:ext cx="9612313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edit, then tab for body.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1700" y="7235825"/>
            <a:ext cx="360363" cy="68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95125">
              <a:defRPr sz="6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F43178-3944-4605-AEB6-B96FCED5193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  <p:sldLayoutId id="2147483722" r:id="rId4"/>
    <p:sldLayoutId id="2147483723" r:id="rId5"/>
    <p:sldLayoutId id="2147483724" r:id="rId6"/>
    <p:sldLayoutId id="214748372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‪"/>
        <a:defRPr sz="5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‪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30188" indent="-228600" algn="l" rtl="0" eaLnBrk="1" fontAlgn="base" hangingPunct="1">
        <a:lnSpc>
          <a:spcPts val="6000"/>
        </a:lnSpc>
        <a:spcBef>
          <a:spcPct val="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4BA0-D73C-49D9-8B5E-155F59B837F7}" type="datetimeFigureOut">
              <a:rPr lang="en-AU" smtClean="0"/>
              <a:t>30/10/2020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38FAA-42F4-4D52-B40D-6A3FEAD38D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675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3" r:id="rId2"/>
    <p:sldLayoutId id="2147483719" r:id="rId3"/>
    <p:sldLayoutId id="2147483711" r:id="rId4"/>
    <p:sldLayoutId id="2147483716" r:id="rId5"/>
    <p:sldLayoutId id="2147483715" r:id="rId6"/>
    <p:sldLayoutId id="2147483714" r:id="rId7"/>
    <p:sldLayoutId id="2147483718" r:id="rId8"/>
    <p:sldLayoutId id="2147483717" r:id="rId9"/>
    <p:sldLayoutId id="214748372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DBB9F6-F71B-43EF-A2EB-AB8F7AFAD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charset="0"/>
                <a:ea typeface="Calibri" charset="0"/>
                <a:cs typeface="Calibri" charset="0"/>
              </a:rPr>
              <a:t>Team-based flexible work</a:t>
            </a:r>
          </a:p>
          <a:p>
            <a:pPr algn="ctr"/>
            <a:endParaRPr lang="en-US" sz="6000" dirty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Team workshop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955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C64767-0167-4E0F-9D6F-2BC98CA2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476" y="972319"/>
            <a:ext cx="7217572" cy="376004"/>
          </a:xfrm>
        </p:spPr>
        <p:txBody>
          <a:bodyPr/>
          <a:lstStyle/>
          <a:p>
            <a:r>
              <a:rPr lang="en-GB" dirty="0">
                <a:cs typeface="Arial"/>
              </a:rPr>
              <a:t>Take a big picture view of the team and describe:</a:t>
            </a:r>
            <a:br>
              <a:rPr lang="en-GB" dirty="0">
                <a:cs typeface="Arial"/>
              </a:rPr>
            </a:b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2AD57F-00A4-E54B-9D52-B7FA1D6E45A0}"/>
              </a:ext>
            </a:extLst>
          </p:cNvPr>
          <p:cNvSpPr txBox="1"/>
          <p:nvPr/>
        </p:nvSpPr>
        <p:spPr>
          <a:xfrm>
            <a:off x="1147084" y="2178287"/>
            <a:ext cx="9249144" cy="4169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049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The work you need to do to achieve your KPIs</a:t>
            </a:r>
          </a:p>
          <a:p>
            <a:pPr marL="392049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Major tasks and responsibilities</a:t>
            </a:r>
          </a:p>
          <a:p>
            <a:pPr marL="392049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Key relationships</a:t>
            </a:r>
          </a:p>
          <a:p>
            <a:pPr marL="896112" lvl="1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Between team members</a:t>
            </a:r>
          </a:p>
          <a:p>
            <a:pPr marL="896112" lvl="1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External to the team</a:t>
            </a:r>
          </a:p>
          <a:p>
            <a:pPr marL="1400175" lvl="2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Within your area (</a:t>
            </a:r>
            <a:r>
              <a:rPr lang="en-AU" sz="2095" dirty="0" err="1">
                <a:latin typeface="+mn-lt"/>
              </a:rPr>
              <a:t>eg</a:t>
            </a:r>
            <a:r>
              <a:rPr lang="en-AU" sz="2095" dirty="0">
                <a:latin typeface="+mn-lt"/>
              </a:rPr>
              <a:t>., other teams)</a:t>
            </a:r>
          </a:p>
          <a:p>
            <a:pPr marL="1400175" lvl="2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Outside your area</a:t>
            </a:r>
          </a:p>
          <a:p>
            <a:pPr marL="392049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Draw a picture of your team and the work you do</a:t>
            </a:r>
          </a:p>
          <a:p>
            <a:pPr marL="392049" indent="-39204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205" dirty="0">
                <a:latin typeface="+mn-lt"/>
              </a:rPr>
              <a:t>How might we make changes to either how or who does the work to enhance these outcomes.</a:t>
            </a:r>
            <a:r>
              <a:rPr lang="en-AU" sz="2095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en-AU" sz="1764" dirty="0">
              <a:solidFill>
                <a:schemeClr val="bg2">
                  <a:lumMod val="2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9051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F95C6-16F6-4DF5-8492-E98E5D0C4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Pause for discussion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dirty="0">
                <a:cs typeface="Arial"/>
              </a:rPr>
              <a:t>Each group presents ideas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dirty="0">
                <a:cs typeface="Arial"/>
              </a:rPr>
              <a:t>Comments, questions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9996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44B4FF-6462-4C8C-949B-56E8B9DB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516" y="684287"/>
            <a:ext cx="6840760" cy="500113"/>
          </a:xfrm>
        </p:spPr>
        <p:txBody>
          <a:bodyPr/>
          <a:lstStyle/>
          <a:p>
            <a:r>
              <a:rPr lang="en-US" dirty="0">
                <a:cs typeface="Arial"/>
              </a:rPr>
              <a:t>5.  We now want to focus on flexible working = two parts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5279" y="1810556"/>
            <a:ext cx="9249144" cy="310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Bef>
                <a:spcPts val="662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646" dirty="0">
                <a:latin typeface="+mn-lt"/>
                <a:cs typeface="Arial"/>
              </a:rPr>
              <a:t>What flexibility currently exists in our team?</a:t>
            </a:r>
          </a:p>
          <a:p>
            <a:pPr marL="1575197" lvl="2" indent="-567071"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400" dirty="0">
                <a:latin typeface="+mn-lt"/>
                <a:cs typeface="Arial"/>
              </a:rPr>
              <a:t>Formal, Informal, Ad hoc</a:t>
            </a:r>
          </a:p>
          <a:p>
            <a:pPr marL="1575197" lvl="2" indent="-567071"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400" dirty="0">
                <a:latin typeface="+mn-lt"/>
                <a:cs typeface="Arial"/>
              </a:rPr>
              <a:t>Summarise on the template</a:t>
            </a:r>
          </a:p>
          <a:p>
            <a:pPr marL="567071" indent="-567071">
              <a:spcBef>
                <a:spcPts val="662"/>
              </a:spcBef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646" dirty="0">
                <a:latin typeface="+mn-lt"/>
                <a:cs typeface="Arial"/>
              </a:rPr>
              <a:t>What flexibility might we add?</a:t>
            </a:r>
          </a:p>
          <a:p>
            <a:pPr marL="1575197" lvl="2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400" dirty="0">
                <a:latin typeface="+mn-lt"/>
                <a:cs typeface="Arial"/>
              </a:rPr>
              <a:t>Formal, Informal, Ad hoc (see next slide)</a:t>
            </a:r>
          </a:p>
          <a:p>
            <a:pPr marL="1575197" lvl="2" indent="-567071">
              <a:spcBef>
                <a:spcPts val="662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endParaRPr lang="en-AU" sz="2095" dirty="0">
              <a:cs typeface="Arial"/>
            </a:endParaRPr>
          </a:p>
          <a:p>
            <a:pPr marL="1575197" lvl="2" indent="-567071">
              <a:spcBef>
                <a:spcPts val="662"/>
              </a:spcBef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endParaRPr lang="en-AU" sz="2095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51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8CAF89-6033-4A7B-A926-2425C776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676" y="900311"/>
            <a:ext cx="5328000" cy="284400"/>
          </a:xfrm>
        </p:spPr>
        <p:txBody>
          <a:bodyPr/>
          <a:lstStyle/>
          <a:p>
            <a:r>
              <a:rPr lang="en-US" dirty="0">
                <a:cs typeface="Arial"/>
              </a:rPr>
              <a:t>What is flexible working?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83849" y="2097754"/>
            <a:ext cx="9271890" cy="414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63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</a:rPr>
              <a:t>Both formal and informal, and ad hoc</a:t>
            </a:r>
          </a:p>
          <a:p>
            <a:pPr marL="504063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</a:rPr>
              <a:t>Flexibility in:</a:t>
            </a:r>
          </a:p>
          <a:p>
            <a:pPr marL="1008126" lvl="1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095" b="1" dirty="0">
                <a:latin typeface="+mn-lt"/>
              </a:rPr>
              <a:t>When </a:t>
            </a:r>
            <a:r>
              <a:rPr lang="en-AU" sz="2095" dirty="0">
                <a:latin typeface="+mn-lt"/>
              </a:rPr>
              <a:t>you work: e.g., varying start and finish times, compressed work weeks, split shifts, part-time, job share, term-time work, part-year work</a:t>
            </a:r>
          </a:p>
          <a:p>
            <a:pPr marL="1008126" lvl="1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095" b="1" dirty="0">
                <a:latin typeface="+mn-lt"/>
              </a:rPr>
              <a:t>Where </a:t>
            </a:r>
            <a:r>
              <a:rPr lang="en-AU" sz="2095" dirty="0">
                <a:latin typeface="+mn-lt"/>
              </a:rPr>
              <a:t>you work: telecommuting, working from home, work hubs, different offices</a:t>
            </a:r>
          </a:p>
          <a:p>
            <a:pPr marL="1008126" lvl="1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095" b="1" dirty="0">
                <a:latin typeface="+mn-lt"/>
              </a:rPr>
              <a:t>How </a:t>
            </a:r>
            <a:r>
              <a:rPr lang="en-AU" sz="2095" dirty="0">
                <a:latin typeface="+mn-lt"/>
              </a:rPr>
              <a:t>you work: e.g., agile work, activity-based work, collaboration, job and work redesign</a:t>
            </a:r>
          </a:p>
          <a:p>
            <a:pPr marL="1008126" lvl="1" indent="-504063">
              <a:lnSpc>
                <a:spcPct val="90000"/>
              </a:lnSpc>
              <a:spcBef>
                <a:spcPts val="1323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AU" sz="2095" b="1" dirty="0">
                <a:latin typeface="+mn-lt"/>
              </a:rPr>
              <a:t>Who</a:t>
            </a:r>
            <a:r>
              <a:rPr lang="en-AU" sz="2095" dirty="0">
                <a:latin typeface="+mn-lt"/>
              </a:rPr>
              <a:t> does what: e.g., work sharing, flexibility in tasks within a team (less rigid and fixed)</a:t>
            </a:r>
          </a:p>
        </p:txBody>
      </p:sp>
    </p:spTree>
    <p:extLst>
      <p:ext uri="{BB962C8B-B14F-4D97-AF65-F5344CB8AC3E}">
        <p14:creationId xmlns:p14="http://schemas.microsoft.com/office/powerpoint/2010/main" val="166630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1715CA-8B9D-4CC2-83C8-7E7B19B1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492" y="756295"/>
            <a:ext cx="7056784" cy="576064"/>
          </a:xfrm>
        </p:spPr>
        <p:txBody>
          <a:bodyPr/>
          <a:lstStyle/>
          <a:p>
            <a:r>
              <a:rPr lang="en-US" dirty="0">
                <a:cs typeface="Arial"/>
              </a:rPr>
              <a:t>Divide into pairs and discuss: </a:t>
            </a:r>
            <a:br>
              <a:rPr lang="en-US" dirty="0">
                <a:cs typeface="Arial"/>
              </a:rPr>
            </a:br>
            <a:r>
              <a:rPr lang="en-US" dirty="0">
                <a:cs typeface="Arial"/>
              </a:rPr>
              <a:t>what flexibility might you add?</a:t>
            </a:r>
            <a:br>
              <a:rPr lang="en-US" sz="2800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5279" y="1810556"/>
            <a:ext cx="9249144" cy="313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205" b="1" dirty="0">
                <a:latin typeface="+mn-lt"/>
                <a:cs typeface="Arial"/>
              </a:rPr>
              <a:t>Explore: </a:t>
            </a:r>
            <a:r>
              <a:rPr lang="en-AU" sz="2095" dirty="0">
                <a:latin typeface="+mn-lt"/>
              </a:rPr>
              <a:t>What additional flexibility would work for each person?</a:t>
            </a:r>
          </a:p>
          <a:p>
            <a:pPr marL="1323165" lvl="2" indent="-31503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Flexibility that might enhance customer, team and individual outcomes</a:t>
            </a:r>
          </a:p>
          <a:p>
            <a:pPr marL="588074" indent="-588074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b="1" dirty="0">
                <a:latin typeface="+mn-lt"/>
              </a:rPr>
              <a:t>Imagine</a:t>
            </a:r>
            <a:r>
              <a:rPr lang="en-AU" sz="2095" dirty="0">
                <a:latin typeface="+mn-lt"/>
              </a:rPr>
              <a:t>, if you had this flexibility: </a:t>
            </a:r>
          </a:p>
          <a:p>
            <a:pPr marL="1323165" lvl="2" indent="-31503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What might you add to your life? </a:t>
            </a:r>
          </a:p>
          <a:p>
            <a:pPr marL="1323165" lvl="2" indent="-31503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How might it change your life?</a:t>
            </a:r>
          </a:p>
          <a:p>
            <a:pPr marL="1323165" lvl="2" indent="-315039">
              <a:spcAft>
                <a:spcPts val="662"/>
              </a:spcAft>
              <a:buClr>
                <a:srgbClr val="C00000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Does/would your flexibility have an impact on the significant others in your life?</a:t>
            </a:r>
            <a:endParaRPr lang="en-AU" sz="2205" dirty="0">
              <a:solidFill>
                <a:srgbClr val="0000FF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17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FFD6CE-BE27-4CFA-8B83-9E23F1C99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564" y="972319"/>
            <a:ext cx="6480720" cy="360041"/>
          </a:xfrm>
        </p:spPr>
        <p:txBody>
          <a:bodyPr/>
          <a:lstStyle/>
          <a:p>
            <a:r>
              <a:rPr lang="en-AU" dirty="0">
                <a:cs typeface="Arial"/>
              </a:rPr>
              <a:t>Adopt a positive and questioning mindset</a:t>
            </a:r>
            <a:br>
              <a:rPr lang="en-AU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5279" y="1810555"/>
            <a:ext cx="9249144" cy="4056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47" indent="-378047" defTabSz="1008126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AU" sz="2095" dirty="0">
                <a:latin typeface="+mn-lt"/>
              </a:rPr>
              <a:t>Be innovative in seeking flexibility options that will:</a:t>
            </a:r>
          </a:p>
          <a:p>
            <a:pPr marL="808601" lvl="2" indent="-315039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70000"/>
              <a:buFont typeface="Wingdings" charset="2"/>
              <a:buChar char="§"/>
            </a:pPr>
            <a:r>
              <a:rPr lang="en-AU" sz="1764" b="1" dirty="0">
                <a:latin typeface="+mn-lt"/>
              </a:rPr>
              <a:t>Maintain or enhance outcomes </a:t>
            </a:r>
            <a:r>
              <a:rPr lang="en-AU" sz="1764" dirty="0">
                <a:latin typeface="+mn-lt"/>
              </a:rPr>
              <a:t>for: the business, customers, teams and individuals.</a:t>
            </a:r>
          </a:p>
          <a:p>
            <a:pPr marL="808601" lvl="2" indent="-315039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70000"/>
              <a:buFont typeface="Wingdings" charset="2"/>
              <a:buChar char="§"/>
            </a:pPr>
            <a:r>
              <a:rPr lang="en-AU" sz="1764" dirty="0">
                <a:latin typeface="+mn-lt"/>
              </a:rPr>
              <a:t>Result in </a:t>
            </a:r>
            <a:r>
              <a:rPr lang="en-AU" sz="1764" b="1" dirty="0">
                <a:latin typeface="+mn-lt"/>
              </a:rPr>
              <a:t>increased job effectiveness, collaboration</a:t>
            </a:r>
            <a:r>
              <a:rPr lang="en-AU" sz="1764" dirty="0">
                <a:latin typeface="+mn-lt"/>
              </a:rPr>
              <a:t> (e.g., by sharing job components), and </a:t>
            </a:r>
            <a:r>
              <a:rPr lang="en-AU" sz="1764" b="1" dirty="0">
                <a:latin typeface="+mn-lt"/>
              </a:rPr>
              <a:t>innovation</a:t>
            </a:r>
            <a:r>
              <a:rPr lang="en-AU" sz="1764" dirty="0">
                <a:latin typeface="+mn-lt"/>
              </a:rPr>
              <a:t> (e.g., by increasing the diversity of perspectives in a team).</a:t>
            </a:r>
          </a:p>
          <a:p>
            <a:pPr marL="367546" lvl="1" indent="-378047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100000"/>
              <a:buFont typeface="+mj-lt"/>
              <a:buAutoNum type="arabicPeriod" startAt="2"/>
            </a:pPr>
            <a:r>
              <a:rPr lang="en-AU" sz="2100" dirty="0">
                <a:latin typeface="+mn-lt"/>
              </a:rPr>
              <a:t>Consider our team, and how we might redesign jobs and work differently (build on our earlier ideas) to enable greater flexibility.  </a:t>
            </a:r>
          </a:p>
          <a:p>
            <a:pPr marL="871609" lvl="2" indent="-378047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AU" sz="1764" dirty="0">
                <a:latin typeface="+mn-lt"/>
              </a:rPr>
              <a:t>Explore different approaches to: </a:t>
            </a:r>
          </a:p>
          <a:p>
            <a:pPr marL="1323165" lvl="3" indent="-315039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AU" sz="1764" b="1" dirty="0">
                <a:latin typeface="+mn-lt"/>
              </a:rPr>
              <a:t>Where, when</a:t>
            </a:r>
            <a:r>
              <a:rPr lang="en-AU" sz="1764" dirty="0">
                <a:latin typeface="+mn-lt"/>
              </a:rPr>
              <a:t> and </a:t>
            </a:r>
            <a:r>
              <a:rPr lang="en-AU" sz="1764" b="1" dirty="0">
                <a:latin typeface="+mn-lt"/>
              </a:rPr>
              <a:t>how</a:t>
            </a:r>
            <a:r>
              <a:rPr lang="en-AU" sz="1764" dirty="0">
                <a:latin typeface="+mn-lt"/>
              </a:rPr>
              <a:t> work is done and </a:t>
            </a:r>
            <a:r>
              <a:rPr lang="en-AU" sz="1764" b="1" dirty="0">
                <a:latin typeface="+mn-lt"/>
              </a:rPr>
              <a:t>who</a:t>
            </a:r>
            <a:r>
              <a:rPr lang="en-AU" sz="1764" dirty="0">
                <a:latin typeface="+mn-lt"/>
              </a:rPr>
              <a:t> does the work.</a:t>
            </a:r>
          </a:p>
          <a:p>
            <a:pPr marL="819102" lvl="2" indent="-315039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100000"/>
              <a:buFont typeface="Arial" charset="0"/>
              <a:buChar char="•"/>
            </a:pPr>
            <a:r>
              <a:rPr lang="en-AU" sz="1764" dirty="0">
                <a:latin typeface="+mn-lt"/>
              </a:rPr>
              <a:t>Challenge each other to think differently about work and flexibility</a:t>
            </a:r>
          </a:p>
          <a:p>
            <a:pPr marL="378047" lvl="1" indent="-378047" defTabSz="1008126">
              <a:spcBef>
                <a:spcPts val="331"/>
              </a:spcBef>
              <a:spcAft>
                <a:spcPts val="331"/>
              </a:spcAft>
              <a:buClr>
                <a:srgbClr val="C00000"/>
              </a:buClr>
              <a:buSzPct val="100000"/>
              <a:buFont typeface="+mj-lt"/>
              <a:buAutoNum type="arabicPeriod" startAt="3"/>
            </a:pPr>
            <a:r>
              <a:rPr lang="en-AU" sz="2100" dirty="0">
                <a:latin typeface="+mn-lt"/>
              </a:rPr>
              <a:t>Summarise the options and staff preferences (use the template)</a:t>
            </a:r>
          </a:p>
        </p:txBody>
      </p:sp>
    </p:spTree>
    <p:extLst>
      <p:ext uri="{BB962C8B-B14F-4D97-AF65-F5344CB8AC3E}">
        <p14:creationId xmlns:p14="http://schemas.microsoft.com/office/powerpoint/2010/main" val="169415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638B9A-0A15-4FA2-8B24-42F5F310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676" y="972319"/>
            <a:ext cx="5328000" cy="284400"/>
          </a:xfrm>
        </p:spPr>
        <p:txBody>
          <a:bodyPr/>
          <a:lstStyle/>
          <a:p>
            <a:r>
              <a:rPr lang="en-US" dirty="0">
                <a:cs typeface="Arial"/>
              </a:rPr>
              <a:t>And, we also need to consider 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83849" y="2097754"/>
            <a:ext cx="9271890" cy="2577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Nature and location of work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Inherent requirements jobs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Job performance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Fairness in both work and flexibility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Individual capabilities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Organisation of work </a:t>
            </a:r>
          </a:p>
        </p:txBody>
      </p:sp>
    </p:spTree>
    <p:extLst>
      <p:ext uri="{BB962C8B-B14F-4D97-AF65-F5344CB8AC3E}">
        <p14:creationId xmlns:p14="http://schemas.microsoft.com/office/powerpoint/2010/main" val="20788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05305A-CBA7-4CAD-822B-AFEBE5CD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64" y="768331"/>
            <a:ext cx="8280920" cy="508021"/>
          </a:xfrm>
        </p:spPr>
        <p:txBody>
          <a:bodyPr/>
          <a:lstStyle/>
          <a:p>
            <a:r>
              <a:rPr lang="en-US" dirty="0">
                <a:cs typeface="Arial"/>
              </a:rPr>
              <a:t>6.  Review </a:t>
            </a:r>
            <a:r>
              <a:rPr lang="en-AU" dirty="0">
                <a:cs typeface="Arial"/>
              </a:rPr>
              <a:t>of possible flexible working options across the entire team</a:t>
            </a:r>
            <a:r>
              <a:rPr lang="en-US" dirty="0">
                <a:cs typeface="Arial"/>
              </a:rPr>
              <a:t>: Positive outcomes and challenges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31A3D-150F-8C49-B452-ED2AB4D291E5}"/>
              </a:ext>
            </a:extLst>
          </p:cNvPr>
          <p:cNvSpPr txBox="1"/>
          <p:nvPr/>
        </p:nvSpPr>
        <p:spPr>
          <a:xfrm>
            <a:off x="855279" y="2205055"/>
            <a:ext cx="9249144" cy="32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646" dirty="0">
                <a:latin typeface="+mn-lt"/>
                <a:cs typeface="Arial"/>
              </a:rPr>
              <a:t>Summary: Is the option about: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  <a:cs typeface="Arial"/>
              </a:rPr>
              <a:t>When, Where, How or Who?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646" dirty="0">
                <a:latin typeface="+mn-lt"/>
                <a:cs typeface="Arial"/>
              </a:rPr>
              <a:t>Group discussion of each option: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  <a:cs typeface="Arial"/>
              </a:rPr>
              <a:t>What positive outcomes might result?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  <a:cs typeface="Arial"/>
              </a:rPr>
              <a:t>Is it “doable”?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205" dirty="0">
                <a:latin typeface="+mn-lt"/>
                <a:cs typeface="Arial"/>
              </a:rPr>
              <a:t>What might the implementation challenges be?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646" dirty="0">
                <a:latin typeface="+mn-lt"/>
                <a:cs typeface="Arial"/>
              </a:rPr>
              <a:t>What might you need to do to make these options work?</a:t>
            </a:r>
          </a:p>
        </p:txBody>
      </p:sp>
    </p:spTree>
    <p:extLst>
      <p:ext uri="{BB962C8B-B14F-4D97-AF65-F5344CB8AC3E}">
        <p14:creationId xmlns:p14="http://schemas.microsoft.com/office/powerpoint/2010/main" val="1122421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9AD86-10AA-4F31-956C-DFC97C08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652" y="972319"/>
            <a:ext cx="5671268" cy="432359"/>
          </a:xfrm>
        </p:spPr>
        <p:txBody>
          <a:bodyPr/>
          <a:lstStyle/>
          <a:p>
            <a:r>
              <a:rPr lang="en-AU" dirty="0">
                <a:cs typeface="Arial"/>
              </a:rPr>
              <a:t>7.  Create a culture of flexibility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31A3D-150F-8C49-B452-ED2AB4D291E5}"/>
              </a:ext>
            </a:extLst>
          </p:cNvPr>
          <p:cNvSpPr txBox="1"/>
          <p:nvPr/>
        </p:nvSpPr>
        <p:spPr>
          <a:xfrm>
            <a:off x="855279" y="2117390"/>
            <a:ext cx="9249144" cy="252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039" indent="-315039" defTabSz="1008126">
              <a:spcBef>
                <a:spcPts val="662"/>
              </a:spcBef>
              <a:buClr>
                <a:srgbClr val="C00000"/>
              </a:buClr>
              <a:buFont typeface="Wingdings" charset="2"/>
              <a:buChar char="§"/>
            </a:pPr>
            <a:r>
              <a:rPr lang="en-AU" sz="2095" dirty="0">
                <a:latin typeface="+mn-lt"/>
              </a:rPr>
              <a:t>Consider and agree on </a:t>
            </a:r>
            <a:r>
              <a:rPr lang="en-AU" sz="2095" b="1" dirty="0">
                <a:latin typeface="+mn-lt"/>
              </a:rPr>
              <a:t>guidelines for the day to day operation of flexibility </a:t>
            </a:r>
            <a:r>
              <a:rPr lang="en-AU" sz="2095" dirty="0">
                <a:latin typeface="+mn-lt"/>
              </a:rPr>
              <a:t>in our team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AU" sz="2095" dirty="0">
                <a:latin typeface="+mn-lt"/>
                <a:cs typeface="Arial"/>
              </a:rPr>
              <a:t>These are about how we work together and communicate to ensure that flexibility works for our team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AU" sz="2095" dirty="0">
                <a:latin typeface="+mn-lt"/>
                <a:cs typeface="Arial"/>
              </a:rPr>
              <a:t>Note:  having a relatively small number of guidelines tends to work better</a:t>
            </a:r>
          </a:p>
          <a:p>
            <a:pPr marL="392049" indent="-392049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AU" sz="2095" dirty="0">
                <a:latin typeface="+mn-lt"/>
                <a:cs typeface="Arial"/>
              </a:rPr>
              <a:t>Summarise your ideas and present to the entire group.</a:t>
            </a:r>
          </a:p>
        </p:txBody>
      </p:sp>
    </p:spTree>
    <p:extLst>
      <p:ext uri="{BB962C8B-B14F-4D97-AF65-F5344CB8AC3E}">
        <p14:creationId xmlns:p14="http://schemas.microsoft.com/office/powerpoint/2010/main" val="1266774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7592E7-27C2-42D8-9980-A6CE33F47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36" y="684287"/>
            <a:ext cx="7632848" cy="648072"/>
          </a:xfrm>
        </p:spPr>
        <p:txBody>
          <a:bodyPr/>
          <a:lstStyle/>
          <a:p>
            <a:r>
              <a:rPr lang="en-US" dirty="0">
                <a:cs typeface="Arial"/>
              </a:rPr>
              <a:t>Guidelines for the day to day operation of flexibility: example</a:t>
            </a:r>
            <a:br>
              <a:rPr lang="en-US" dirty="0">
                <a:solidFill>
                  <a:srgbClr val="FF0000"/>
                </a:solidFill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10196" y="1836415"/>
            <a:ext cx="9271890" cy="4529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Agree on the work non-negotiables (</a:t>
            </a:r>
            <a:r>
              <a:rPr lang="en-AU" sz="1764" dirty="0" err="1">
                <a:latin typeface="+mn-lt"/>
                <a:cs typeface="Arial"/>
              </a:rPr>
              <a:t>eg</a:t>
            </a:r>
            <a:r>
              <a:rPr lang="en-AU" sz="1764" dirty="0">
                <a:latin typeface="+mn-lt"/>
                <a:cs typeface="Arial"/>
              </a:rPr>
              <a:t>., client service, coverage)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Have a weekly team “roster” that includes: 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Work objectives and allocation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Team meetings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Who is where, when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The one day when everyone is in the office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Establish communication protocols: 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When is communication necessary, and how </a:t>
            </a:r>
            <a:r>
              <a:rPr lang="en-AU" sz="1764" dirty="0">
                <a:latin typeface="+mn-lt"/>
              </a:rPr>
              <a:t>(e.g., </a:t>
            </a:r>
            <a:r>
              <a:rPr lang="en-AU" sz="1544" dirty="0">
                <a:latin typeface="+mn-lt"/>
                <a:cs typeface="Arial"/>
              </a:rPr>
              <a:t>phone, SMS, email)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Have a transparent conversation with clients/customers about flexibility, including: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544" dirty="0">
                <a:latin typeface="+mn-lt"/>
                <a:cs typeface="Arial"/>
              </a:rPr>
              <a:t>Team working patterns, and how quality outcomes will be ensured.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Develop a plan for responding to peaks and troughs (and be transparent in communicating potential shifts in work demands)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764" dirty="0">
                <a:latin typeface="+mn-lt"/>
                <a:cs typeface="Arial"/>
              </a:rPr>
              <a:t>All staff have opportunities for training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3257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155543-915C-48D8-A2B6-92D8D0E04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36" y="972319"/>
            <a:ext cx="5743276" cy="432359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Workshop </a:t>
            </a:r>
            <a:r>
              <a:rPr lang="en-US" sz="2700" dirty="0">
                <a:cs typeface="Arial"/>
              </a:rPr>
              <a:t>objectives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10755" y="1908423"/>
            <a:ext cx="9271890" cy="493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Introduce team-based flexible work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Explore questions, and possible concerns about flexibility and work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205" dirty="0">
                <a:latin typeface="+mn-lt"/>
              </a:rPr>
              <a:t>Agree on the </a:t>
            </a:r>
            <a:r>
              <a:rPr lang="en-GB" sz="2205" b="1" dirty="0">
                <a:latin typeface="+mn-lt"/>
              </a:rPr>
              <a:t>outcomes </a:t>
            </a:r>
            <a:r>
              <a:rPr lang="en-GB" sz="2205" dirty="0">
                <a:latin typeface="+mn-lt"/>
              </a:rPr>
              <a:t>(business, team and individual) that need to be maintained or could be enhanced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Consider how </a:t>
            </a:r>
            <a:r>
              <a:rPr lang="en-GB" sz="2205" b="1" dirty="0">
                <a:latin typeface="+mn-lt"/>
                <a:cs typeface="Arial"/>
              </a:rPr>
              <a:t>the work of the team </a:t>
            </a:r>
            <a:r>
              <a:rPr lang="en-GB" sz="2205" dirty="0">
                <a:latin typeface="+mn-lt"/>
                <a:cs typeface="Arial"/>
              </a:rPr>
              <a:t>and </a:t>
            </a:r>
            <a:r>
              <a:rPr lang="en-GB" sz="2205" b="1" dirty="0">
                <a:latin typeface="+mn-lt"/>
                <a:cs typeface="Arial"/>
              </a:rPr>
              <a:t>individual jobs </a:t>
            </a:r>
            <a:r>
              <a:rPr lang="en-GB" sz="2205" dirty="0">
                <a:latin typeface="+mn-lt"/>
                <a:cs typeface="Arial"/>
              </a:rPr>
              <a:t>might be designed differently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Craft a team-based approach to flexibility, where we </a:t>
            </a:r>
            <a:r>
              <a:rPr lang="en-GB" sz="2205" dirty="0">
                <a:latin typeface="+mn-lt"/>
              </a:rPr>
              <a:t>decide</a:t>
            </a:r>
            <a:r>
              <a:rPr lang="en-GB" sz="2205" dirty="0">
                <a:latin typeface="+mn-lt"/>
                <a:cs typeface="Arial"/>
              </a:rPr>
              <a:t>:</a:t>
            </a:r>
          </a:p>
          <a:p>
            <a:pPr marL="952119" lvl="3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GB" sz="2095" b="1" dirty="0">
                <a:latin typeface="+mn-lt"/>
                <a:cs typeface="Arial"/>
              </a:rPr>
              <a:t>What</a:t>
            </a:r>
            <a:r>
              <a:rPr lang="en-GB" sz="2095" dirty="0">
                <a:latin typeface="+mn-lt"/>
                <a:cs typeface="Arial"/>
              </a:rPr>
              <a:t> flexibility will be maintained as well as</a:t>
            </a:r>
          </a:p>
          <a:p>
            <a:pPr marL="952119" lvl="3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GB" sz="2095" b="1" dirty="0">
                <a:latin typeface="+mn-lt"/>
                <a:cs typeface="Arial"/>
              </a:rPr>
              <a:t>How</a:t>
            </a:r>
            <a:r>
              <a:rPr lang="en-GB" sz="2095" dirty="0">
                <a:latin typeface="+mn-lt"/>
                <a:cs typeface="Arial"/>
              </a:rPr>
              <a:t> we might enhance/improve the quality of our current flexibility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Identify possible positive outcomes and challenges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Create a team-based culture of flexibility</a:t>
            </a:r>
          </a:p>
          <a:p>
            <a:pPr marL="448056" lvl="2" indent="-397300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sz="2205" dirty="0">
                <a:latin typeface="+mn-lt"/>
                <a:cs typeface="Arial"/>
              </a:rPr>
              <a:t>Develop a plan to </a:t>
            </a:r>
            <a:r>
              <a:rPr lang="en-GB" sz="2205" b="1" dirty="0">
                <a:latin typeface="+mn-lt"/>
                <a:cs typeface="Arial"/>
              </a:rPr>
              <a:t>implement</a:t>
            </a:r>
            <a:r>
              <a:rPr lang="en-GB" sz="2205" dirty="0">
                <a:latin typeface="+mn-lt"/>
                <a:cs typeface="Arial"/>
              </a:rPr>
              <a:t>, </a:t>
            </a:r>
            <a:r>
              <a:rPr lang="en-GB" sz="2205" b="1" dirty="0">
                <a:latin typeface="+mn-lt"/>
                <a:cs typeface="Arial"/>
              </a:rPr>
              <a:t>monitor and evaluate</a:t>
            </a:r>
          </a:p>
        </p:txBody>
      </p:sp>
    </p:spTree>
    <p:extLst>
      <p:ext uri="{BB962C8B-B14F-4D97-AF65-F5344CB8AC3E}">
        <p14:creationId xmlns:p14="http://schemas.microsoft.com/office/powerpoint/2010/main" val="4746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710E3164-88FB-4DF3-8281-64CBD6D2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436" y="684287"/>
            <a:ext cx="7632848" cy="648072"/>
          </a:xfrm>
        </p:spPr>
        <p:txBody>
          <a:bodyPr/>
          <a:lstStyle/>
          <a:p>
            <a:r>
              <a:rPr lang="en-US" dirty="0">
                <a:cs typeface="Arial"/>
              </a:rPr>
              <a:t>Guidelines for the day to day operation of flexibility: suggestions</a:t>
            </a:r>
            <a:br>
              <a:rPr lang="en-US" dirty="0">
                <a:solidFill>
                  <a:srgbClr val="FF0000"/>
                </a:solidFill>
                <a:cs typeface="Arial"/>
              </a:rPr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31A3D-150F-8C49-B452-ED2AB4D291E5}"/>
              </a:ext>
            </a:extLst>
          </p:cNvPr>
          <p:cNvSpPr txBox="1"/>
          <p:nvPr/>
        </p:nvSpPr>
        <p:spPr>
          <a:xfrm>
            <a:off x="810196" y="1692399"/>
            <a:ext cx="9249144" cy="494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Value the team – who we are outside of work is very important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Ensure we have an approach to our work that enables the achievement of work life balance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Monitor the skill mix/level mix across the week to ensure coverage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Clear information management framework in place – to ensure clarity, protocols in place to know who is at work/who can undertake urgent work that comes up 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Ensure an equal division of work; have ways to measure what people are achieving.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Capability and capacity of staff to undertake work outside of their remit 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Flexible working arrangements are pre planned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Transparency across team in terms of work and availability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Shared calendars and out of office notifications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MS Teams or Skype for Business to show availability, collaborate when working remotely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Fall-back position – buddy system for when people are out of the office </a:t>
            </a:r>
            <a:endParaRPr lang="en-GB" sz="1764" dirty="0">
              <a:latin typeface="+mn-lt"/>
            </a:endParaRPr>
          </a:p>
          <a:p>
            <a:pPr marL="315039" indent="-315039">
              <a:spcAft>
                <a:spcPts val="331"/>
              </a:spcAft>
              <a:buFont typeface="Arial" charset="0"/>
              <a:buChar char="•"/>
            </a:pPr>
            <a:r>
              <a:rPr lang="en-AU" sz="1764" dirty="0">
                <a:latin typeface="+mn-lt"/>
              </a:rPr>
              <a:t>Maintain human connection</a:t>
            </a:r>
            <a:endParaRPr lang="en-GB" sz="1764" dirty="0">
              <a:latin typeface="+mn-lt"/>
            </a:endParaRP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endParaRPr lang="en-GB" sz="2095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2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F95C6-16F6-4DF5-8492-E98E5D0C4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Arial"/>
              </a:rPr>
              <a:t>Pause for discussion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dirty="0">
                <a:cs typeface="Arial"/>
              </a:rPr>
              <a:t>Each group presents ideas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dirty="0">
                <a:cs typeface="Arial"/>
              </a:rPr>
              <a:t>Comments, questions and suggestions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dirty="0">
                <a:cs typeface="Arial"/>
              </a:rPr>
              <a:t>Summarise all ideas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867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24F4D3-DFE4-424B-A8A3-E54B00FE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84" y="972319"/>
            <a:ext cx="5328000" cy="284400"/>
          </a:xfrm>
        </p:spPr>
        <p:txBody>
          <a:bodyPr/>
          <a:lstStyle/>
          <a:p>
            <a:r>
              <a:rPr lang="en-AU" dirty="0">
                <a:cs typeface="Arial"/>
              </a:rPr>
              <a:t>8. Develop a plan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31A3D-150F-8C49-B452-ED2AB4D291E5}"/>
              </a:ext>
            </a:extLst>
          </p:cNvPr>
          <p:cNvSpPr txBox="1"/>
          <p:nvPr/>
        </p:nvSpPr>
        <p:spPr>
          <a:xfrm>
            <a:off x="855279" y="2117389"/>
            <a:ext cx="9249144" cy="171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205" dirty="0">
                <a:latin typeface="+mn-lt"/>
                <a:cs typeface="Arial"/>
              </a:rPr>
              <a:t>Include both: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AU" sz="2205" dirty="0">
                <a:latin typeface="+mn-lt"/>
                <a:cs typeface="Arial"/>
              </a:rPr>
              <a:t>Implementation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n-AU" sz="2205" dirty="0">
                <a:latin typeface="+mn-lt"/>
                <a:cs typeface="Arial"/>
              </a:rPr>
              <a:t>Monitoring (e.g., when will you check in as a team?)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205" dirty="0">
                <a:latin typeface="+mn-lt"/>
                <a:cs typeface="Arial"/>
              </a:rPr>
              <a:t>Identify additional support and resources you might need</a:t>
            </a:r>
          </a:p>
        </p:txBody>
      </p:sp>
    </p:spTree>
    <p:extLst>
      <p:ext uri="{BB962C8B-B14F-4D97-AF65-F5344CB8AC3E}">
        <p14:creationId xmlns:p14="http://schemas.microsoft.com/office/powerpoint/2010/main" val="1303476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5DED81-E370-48D2-A08C-BE16FD86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84" y="972319"/>
            <a:ext cx="5328000" cy="284400"/>
          </a:xfrm>
        </p:spPr>
        <p:txBody>
          <a:bodyPr/>
          <a:lstStyle/>
          <a:p>
            <a:r>
              <a:rPr lang="en-US" dirty="0">
                <a:cs typeface="Arial"/>
              </a:rPr>
              <a:t>Next steps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55279" y="1810556"/>
            <a:ext cx="9249144" cy="3328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The workshop outcomes will be summarised and circulated to all team members for review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We will meet as a team to finalise our plan</a:t>
            </a:r>
          </a:p>
          <a:p>
            <a:pPr marL="1071134" lvl="2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Include flexibility options for each team member</a:t>
            </a:r>
          </a:p>
          <a:p>
            <a:pPr marL="1071134" lvl="2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Use the Team Flexibility Plan Template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We will implement our plan for an agreed period (e.g., three months)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095" dirty="0">
                <a:latin typeface="+mn-lt"/>
                <a:cs typeface="Arial"/>
              </a:rPr>
              <a:t>Check in with individuals and the team on a regular basis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Conduct a team meeting to evaluate and make improvements</a:t>
            </a:r>
          </a:p>
        </p:txBody>
      </p:sp>
    </p:spTree>
    <p:extLst>
      <p:ext uri="{BB962C8B-B14F-4D97-AF65-F5344CB8AC3E}">
        <p14:creationId xmlns:p14="http://schemas.microsoft.com/office/powerpoint/2010/main" val="50190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9D6E4-5D21-459A-958E-E927996D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428" y="684904"/>
            <a:ext cx="7704856" cy="499496"/>
          </a:xfrm>
        </p:spPr>
        <p:txBody>
          <a:bodyPr/>
          <a:lstStyle/>
          <a:p>
            <a:br>
              <a:rPr lang="en-AU" dirty="0">
                <a:solidFill>
                  <a:schemeClr val="bg2">
                    <a:lumMod val="25000"/>
                  </a:schemeClr>
                </a:solidFill>
                <a:cs typeface="Arial"/>
              </a:rPr>
            </a:br>
            <a:r>
              <a:rPr lang="en-AU" dirty="0">
                <a:cs typeface="Arial"/>
              </a:rPr>
              <a:t>1. What is a team based approach to flexible work?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594172" y="1692399"/>
            <a:ext cx="927189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800" dirty="0">
                <a:latin typeface="+mn-lt"/>
                <a:cs typeface="Arial"/>
              </a:rPr>
              <a:t>A common approach to flexible work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It is individually based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Conversations begin with an </a:t>
            </a:r>
            <a:r>
              <a:rPr lang="en-AU" sz="1800" i="1" dirty="0">
                <a:latin typeface="+mn-lt"/>
                <a:cs typeface="Arial"/>
              </a:rPr>
              <a:t>individual’s</a:t>
            </a:r>
            <a:r>
              <a:rPr lang="en-AU" sz="1800" dirty="0">
                <a:latin typeface="+mn-lt"/>
                <a:cs typeface="Arial"/>
              </a:rPr>
              <a:t> request, and a business case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We then look for ways to accommodate the request while ensuring that the flexibility will not have a negative impact on business outcomes</a:t>
            </a:r>
          </a:p>
          <a:p>
            <a:pPr marL="56707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1800" dirty="0">
                <a:latin typeface="+mn-lt"/>
                <a:cs typeface="Arial"/>
              </a:rPr>
              <a:t>A different approach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It is </a:t>
            </a:r>
            <a:r>
              <a:rPr lang="en-AU" sz="1800" i="1" dirty="0">
                <a:latin typeface="+mn-lt"/>
                <a:cs typeface="Arial"/>
              </a:rPr>
              <a:t>team-based and </a:t>
            </a:r>
            <a:r>
              <a:rPr lang="en-AU" sz="1800" b="1" i="1" dirty="0">
                <a:latin typeface="+mn-lt"/>
                <a:cs typeface="Arial"/>
              </a:rPr>
              <a:t>co-operative </a:t>
            </a:r>
            <a:r>
              <a:rPr lang="en-AU" sz="1800" i="1" dirty="0">
                <a:latin typeface="+mn-lt"/>
                <a:cs typeface="Arial"/>
              </a:rPr>
              <a:t>in nature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We begin by identifying the outcomes that need to be maintained or improved </a:t>
            </a:r>
            <a:r>
              <a:rPr lang="mr-IN" sz="1800" dirty="0">
                <a:latin typeface="+mn-lt"/>
                <a:cs typeface="Arial"/>
              </a:rPr>
              <a:t>–</a:t>
            </a:r>
            <a:r>
              <a:rPr lang="en-AU" sz="1800" dirty="0">
                <a:latin typeface="+mn-lt"/>
                <a:cs typeface="Arial"/>
              </a:rPr>
              <a:t> regardless of flexibility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We then challenge our assumptions about jobs, work and what is the best way to achieve our outcomes and consider the possibility that jobs and work could be designed differently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We identify flexibility options for team members that will either maintain or improve outcomes for the organisation, customers, team and individuals.</a:t>
            </a:r>
          </a:p>
          <a:p>
            <a:pPr marL="1071134" lvl="1" indent="-567071"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800" dirty="0">
                <a:latin typeface="+mn-lt"/>
                <a:cs typeface="Arial"/>
              </a:rPr>
              <a:t>Finally, we establish flexible working principles and a culture of flexibility</a:t>
            </a:r>
          </a:p>
        </p:txBody>
      </p:sp>
    </p:spTree>
    <p:extLst>
      <p:ext uri="{BB962C8B-B14F-4D97-AF65-F5344CB8AC3E}">
        <p14:creationId xmlns:p14="http://schemas.microsoft.com/office/powerpoint/2010/main" val="890690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C537F5-D71C-4CC2-8E48-B33597A43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380" y="468263"/>
            <a:ext cx="7992888" cy="860153"/>
          </a:xfrm>
        </p:spPr>
        <p:txBody>
          <a:bodyPr/>
          <a:lstStyle/>
          <a:p>
            <a:br>
              <a:rPr lang="en-AU" dirty="0">
                <a:cs typeface="Arial"/>
              </a:rPr>
            </a:br>
            <a:r>
              <a:rPr lang="en-AU" dirty="0">
                <a:cs typeface="Arial"/>
              </a:rPr>
              <a:t>What are the key elements of a team-based approach to flexible working?</a:t>
            </a:r>
            <a:br>
              <a:rPr lang="en-AU" dirty="0">
                <a:cs typeface="Arial"/>
              </a:rPr>
            </a:b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331A3D-150F-8C49-B452-ED2AB4D291E5}"/>
              </a:ext>
            </a:extLst>
          </p:cNvPr>
          <p:cNvSpPr txBox="1"/>
          <p:nvPr/>
        </p:nvSpPr>
        <p:spPr>
          <a:xfrm>
            <a:off x="722128" y="1764407"/>
            <a:ext cx="9249144" cy="5642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GB" sz="1544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Positive approach to flexible work: </a:t>
            </a:r>
            <a:r>
              <a:rPr lang="en-AU" sz="1544" dirty="0">
                <a:latin typeface="+mn-lt"/>
              </a:rPr>
              <a:t>There is a positive culture that supports the priority given to flexible working.  This means:</a:t>
            </a:r>
          </a:p>
          <a:p>
            <a:pPr marL="819102" lvl="1" indent="-315039">
              <a:buFont typeface="Arial" charset="0"/>
              <a:buChar char="•"/>
            </a:pPr>
            <a:r>
              <a:rPr lang="en-AU" sz="1544" dirty="0">
                <a:latin typeface="+mn-lt"/>
              </a:rPr>
              <a:t>Teams look for ways to </a:t>
            </a:r>
            <a:r>
              <a:rPr lang="en-AU" sz="1544" b="1" dirty="0">
                <a:latin typeface="+mn-lt"/>
              </a:rPr>
              <a:t>increase flexibility</a:t>
            </a:r>
            <a:r>
              <a:rPr lang="en-AU" sz="1544" dirty="0">
                <a:latin typeface="+mn-lt"/>
              </a:rPr>
              <a:t> that will both maintain and enhance performance and well-being for individuals, teams, customers and the organisation.</a:t>
            </a:r>
            <a:endParaRPr lang="en-GB" sz="1544" dirty="0">
              <a:latin typeface="+mn-lt"/>
            </a:endParaRPr>
          </a:p>
          <a:p>
            <a:pPr marL="819102" lvl="1" indent="-315039">
              <a:buFont typeface="Arial" charset="0"/>
              <a:buChar char="•"/>
            </a:pPr>
            <a:r>
              <a:rPr lang="en-AU" sz="1544" dirty="0">
                <a:latin typeface="+mn-lt"/>
              </a:rPr>
              <a:t>Different options are considered for </a:t>
            </a:r>
            <a:r>
              <a:rPr lang="en-AU" sz="1544" b="1" dirty="0">
                <a:latin typeface="+mn-lt"/>
              </a:rPr>
              <a:t>where, when</a:t>
            </a:r>
            <a:r>
              <a:rPr lang="en-AU" sz="1544" dirty="0">
                <a:latin typeface="+mn-lt"/>
              </a:rPr>
              <a:t> and </a:t>
            </a:r>
            <a:r>
              <a:rPr lang="en-AU" sz="1544" b="1" dirty="0">
                <a:latin typeface="+mn-lt"/>
              </a:rPr>
              <a:t>how</a:t>
            </a:r>
            <a:r>
              <a:rPr lang="en-AU" sz="1544" dirty="0">
                <a:latin typeface="+mn-lt"/>
              </a:rPr>
              <a:t> work is done and </a:t>
            </a:r>
            <a:r>
              <a:rPr lang="en-AU" sz="1544" b="1" dirty="0">
                <a:latin typeface="+mn-lt"/>
              </a:rPr>
              <a:t>who</a:t>
            </a:r>
            <a:r>
              <a:rPr lang="en-AU" sz="1544" dirty="0">
                <a:latin typeface="+mn-lt"/>
              </a:rPr>
              <a:t> does the work.</a:t>
            </a:r>
            <a:endParaRPr lang="en-GB" sz="1544" dirty="0">
              <a:latin typeface="+mn-lt"/>
            </a:endParaRPr>
          </a:p>
          <a:p>
            <a:pPr marL="819102" lvl="1" indent="-315039">
              <a:buFont typeface="Arial" charset="0"/>
              <a:buChar char="•"/>
            </a:pPr>
            <a:r>
              <a:rPr lang="en-AU" sz="1544" dirty="0">
                <a:latin typeface="+mn-lt"/>
              </a:rPr>
              <a:t>Possibilities and considered for job and work redesign to enable increased flexibility.</a:t>
            </a:r>
            <a:endParaRPr lang="en-GB" sz="1764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GB" sz="1544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Shared responsibility:</a:t>
            </a:r>
            <a:r>
              <a:rPr lang="en-AU" sz="1544" dirty="0">
                <a:latin typeface="+mn-lt"/>
              </a:rPr>
              <a:t> All team members share the responsibility for making flexibility work. </a:t>
            </a:r>
            <a:endParaRPr lang="en-GB" sz="1544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GB" sz="1544" b="1" dirty="0">
                <a:latin typeface="+mn-lt"/>
              </a:rPr>
              <a:t>Respect:</a:t>
            </a:r>
            <a:r>
              <a:rPr lang="en-GB" sz="1544" dirty="0">
                <a:latin typeface="+mn-lt"/>
              </a:rPr>
              <a:t> </a:t>
            </a:r>
            <a:r>
              <a:rPr lang="en-AU" sz="1544" dirty="0">
                <a:latin typeface="+mn-lt"/>
              </a:rPr>
              <a:t>There is respect for each person’s flexibility arrangement, and we understand what flexibility means to each team member. </a:t>
            </a: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AU" sz="1544" b="1" dirty="0">
                <a:latin typeface="+mn-lt"/>
              </a:rPr>
              <a:t>Trust and openness</a:t>
            </a:r>
            <a:r>
              <a:rPr lang="en-AU" sz="1544" dirty="0">
                <a:latin typeface="+mn-lt"/>
              </a:rPr>
              <a:t>:  The approach is based on trust, and on the assumption that all staff are motivated and committed to delivering business outcomes</a:t>
            </a:r>
          </a:p>
          <a:p>
            <a:pPr marL="378047" lvl="2" indent="-378047">
              <a:spcAft>
                <a:spcPts val="662"/>
              </a:spcAft>
              <a:buFont typeface="Arial" charset="0"/>
              <a:buChar char="•"/>
            </a:pPr>
            <a:r>
              <a:rPr lang="en-GB" sz="1544" b="1" dirty="0">
                <a:latin typeface="+mn-lt"/>
              </a:rPr>
              <a:t>Flexibility is for all team members </a:t>
            </a:r>
            <a:r>
              <a:rPr lang="en-GB" sz="1544" dirty="0">
                <a:latin typeface="+mn-lt"/>
              </a:rPr>
              <a:t>(irrespective of personal characteristics or circumstances), while acknowledging options for flexible work will vary according to job, team and business requirements.</a:t>
            </a: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AU" sz="1544" b="1" dirty="0">
                <a:latin typeface="+mn-lt"/>
              </a:rPr>
              <a:t>Two-way street</a:t>
            </a:r>
            <a:r>
              <a:rPr lang="en-AU" sz="1544" dirty="0">
                <a:latin typeface="+mn-lt"/>
              </a:rPr>
              <a:t>: </a:t>
            </a:r>
            <a:r>
              <a:rPr lang="en-GB" sz="1544" dirty="0">
                <a:latin typeface="+mn-lt"/>
              </a:rPr>
              <a:t>The team is flexible to meet the reasonable diversity of staff needs and staff are flexible to meet reasonable team needs</a:t>
            </a: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r>
              <a:rPr lang="en-GB" sz="1544" b="1" dirty="0">
                <a:latin typeface="+mn-lt"/>
              </a:rPr>
              <a:t>Communication and collaboration:</a:t>
            </a:r>
            <a:r>
              <a:rPr lang="en-GB" sz="1544" dirty="0">
                <a:latin typeface="+mn-lt"/>
              </a:rPr>
              <a:t> We communicate and collaborate about the use of flexibility, work demands and team capacity.</a:t>
            </a:r>
            <a:r>
              <a:rPr lang="en-GB" sz="2095" dirty="0">
                <a:latin typeface="+mn-lt"/>
              </a:rPr>
              <a:t>  </a:t>
            </a:r>
          </a:p>
          <a:p>
            <a:pPr marL="378047" indent="-378047">
              <a:spcAft>
                <a:spcPts val="662"/>
              </a:spcAft>
              <a:buFont typeface="Arial" charset="0"/>
              <a:buChar char="•"/>
            </a:pPr>
            <a:endParaRPr lang="en-GB" sz="2095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4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05E7BD-7436-4939-BF48-03DEF06F9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460" y="756295"/>
            <a:ext cx="7344816" cy="648072"/>
          </a:xfrm>
        </p:spPr>
        <p:txBody>
          <a:bodyPr/>
          <a:lstStyle/>
          <a:p>
            <a:r>
              <a:rPr lang="en-US" dirty="0">
                <a:cs typeface="Arial"/>
              </a:rPr>
              <a:t>2. Exploration of questions, possible concerns and dilemmas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83849" y="2097755"/>
            <a:ext cx="9271890" cy="3816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646" dirty="0">
                <a:latin typeface="+mn-lt"/>
                <a:cs typeface="Arial"/>
              </a:rPr>
              <a:t>What questions do you have about:</a:t>
            </a:r>
          </a:p>
          <a:p>
            <a:pPr marL="1071134" lvl="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A team-based approach to flexible working?</a:t>
            </a:r>
          </a:p>
          <a:p>
            <a:pPr marL="1071134" lvl="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More generally about flexible working?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646" dirty="0">
                <a:latin typeface="+mn-lt"/>
                <a:cs typeface="Arial"/>
              </a:rPr>
              <a:t>Write each question on a separate sticky note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646" dirty="0">
                <a:latin typeface="+mn-lt"/>
                <a:cs typeface="Arial"/>
              </a:rPr>
              <a:t>Review the questions posed by the entire team</a:t>
            </a:r>
          </a:p>
          <a:p>
            <a:pPr marL="1071134" lvl="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n-AU" sz="2205" dirty="0">
                <a:latin typeface="+mn-lt"/>
                <a:cs typeface="Arial"/>
              </a:rPr>
              <a:t>What are the commonalities and differences?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endParaRPr lang="en-AU" sz="2646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2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B284F9-8DA9-4858-B7C3-4B3BF5CB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32" y="756295"/>
            <a:ext cx="6624144" cy="648072"/>
          </a:xfr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Why do flexibility and work concerns and dilemmas matter?</a:t>
            </a:r>
            <a:br>
              <a:rPr lang="en-US" dirty="0">
                <a:latin typeface="+mn-lt"/>
                <a:cs typeface="Arial"/>
              </a:rPr>
            </a:br>
            <a:endParaRPr lang="en-A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252" y="2404589"/>
            <a:ext cx="9271890" cy="2385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095" dirty="0">
                <a:latin typeface="+mn-lt"/>
                <a:cs typeface="Arial"/>
              </a:rPr>
              <a:t>It helps to be open about and share the concerns and questions we all experience in relation to flexibility and work</a:t>
            </a:r>
          </a:p>
          <a:p>
            <a:pPr marL="1071134" lvl="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dirty="0">
                <a:latin typeface="+mn-lt"/>
                <a:cs typeface="Arial"/>
              </a:rPr>
              <a:t>They are part of the </a:t>
            </a:r>
            <a:r>
              <a:rPr lang="en-AU" sz="2095" b="1" dirty="0">
                <a:latin typeface="+mn-lt"/>
                <a:cs typeface="Arial"/>
              </a:rPr>
              <a:t>reality </a:t>
            </a:r>
            <a:r>
              <a:rPr lang="en-AU" sz="2095" dirty="0">
                <a:latin typeface="+mn-lt"/>
                <a:cs typeface="Arial"/>
              </a:rPr>
              <a:t>we need to consider when navigating new ways of working</a:t>
            </a:r>
          </a:p>
          <a:p>
            <a:pPr marL="567071" indent="-567071">
              <a:spcBef>
                <a:spcPts val="662"/>
              </a:spcBef>
              <a:spcAft>
                <a:spcPts val="662"/>
              </a:spcAft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AU" sz="2095" dirty="0">
                <a:latin typeface="+mn-lt"/>
                <a:cs typeface="Arial"/>
              </a:rPr>
              <a:t>Being mindful of these dilemmas will also ensure that we craft more innovative and effective flexibility and work solutions</a:t>
            </a:r>
          </a:p>
        </p:txBody>
      </p:sp>
    </p:spTree>
    <p:extLst>
      <p:ext uri="{BB962C8B-B14F-4D97-AF65-F5344CB8AC3E}">
        <p14:creationId xmlns:p14="http://schemas.microsoft.com/office/powerpoint/2010/main" val="2041014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B81D0-81F4-43DD-9982-FB40E71E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412" y="468263"/>
            <a:ext cx="7632848" cy="716137"/>
          </a:xfr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3. What are the outcomes we: (</a:t>
            </a:r>
            <a:r>
              <a:rPr lang="en-US" dirty="0" err="1">
                <a:latin typeface="+mn-lt"/>
                <a:cs typeface="Arial"/>
              </a:rPr>
              <a:t>i</a:t>
            </a:r>
            <a:r>
              <a:rPr lang="en-US" dirty="0">
                <a:latin typeface="+mn-lt"/>
                <a:cs typeface="Arial"/>
              </a:rPr>
              <a:t>) need to maintain and/or (ii) could be enhanced </a:t>
            </a:r>
            <a:br>
              <a:rPr lang="en-US" dirty="0">
                <a:latin typeface="+mn-lt"/>
                <a:cs typeface="Arial"/>
              </a:rPr>
            </a:br>
            <a:r>
              <a:rPr lang="en-US" dirty="0">
                <a:latin typeface="+mn-lt"/>
                <a:cs typeface="Arial"/>
              </a:rPr>
              <a:t>(regardless of flexibility)?</a:t>
            </a:r>
            <a:br>
              <a:rPr lang="en-US" i="1" dirty="0">
                <a:latin typeface="+mn-lt"/>
                <a:cs typeface="Arial"/>
              </a:rPr>
            </a:br>
            <a:endParaRPr lang="en-AU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849" y="2084073"/>
            <a:ext cx="9271890" cy="290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Use the following categories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dirty="0">
                <a:latin typeface="+mn-lt"/>
                <a:cs typeface="Arial"/>
              </a:rPr>
              <a:t>Business outcomes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dirty="0">
                <a:latin typeface="+mn-lt"/>
                <a:cs typeface="Arial"/>
              </a:rPr>
              <a:t>Team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dirty="0">
                <a:latin typeface="+mn-lt"/>
                <a:cs typeface="Arial"/>
              </a:rPr>
              <a:t>Individual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dirty="0">
                <a:latin typeface="+mn-lt"/>
                <a:cs typeface="Arial"/>
              </a:rPr>
              <a:t>Awards and agreements</a:t>
            </a:r>
          </a:p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Summarise </a:t>
            </a:r>
            <a:r>
              <a:rPr lang="en-AU" sz="2095" dirty="0">
                <a:latin typeface="+mn-lt"/>
                <a:cs typeface="Arial"/>
              </a:rPr>
              <a:t>your views on flip charts using the format on the template</a:t>
            </a:r>
          </a:p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Agree</a:t>
            </a:r>
            <a:r>
              <a:rPr lang="en-AU" sz="2095" dirty="0">
                <a:latin typeface="+mn-lt"/>
                <a:cs typeface="Arial"/>
              </a:rPr>
              <a:t> on the outcomes our team needs to maintain, and that could be enhanced</a:t>
            </a:r>
          </a:p>
        </p:txBody>
      </p:sp>
    </p:spTree>
    <p:extLst>
      <p:ext uri="{BB962C8B-B14F-4D97-AF65-F5344CB8AC3E}">
        <p14:creationId xmlns:p14="http://schemas.microsoft.com/office/powerpoint/2010/main" val="884978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967C47-68EA-48AE-B4EC-5BB698FB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388" y="972319"/>
            <a:ext cx="7992888" cy="360040"/>
          </a:xfrm>
        </p:spPr>
        <p:txBody>
          <a:bodyPr/>
          <a:lstStyle/>
          <a:p>
            <a:r>
              <a:rPr lang="en-US" dirty="0">
                <a:latin typeface="+mn-lt"/>
                <a:cs typeface="Arial"/>
              </a:rPr>
              <a:t>An example of outcomes developed by another team</a:t>
            </a:r>
            <a:br>
              <a:rPr lang="en-US" i="1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10755" y="1908423"/>
            <a:ext cx="9271890" cy="5165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Business outcomes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Reputation, performance, productivity and capability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Availability and responsiveness to stakeholders, customers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Ensure key result areas and work priorities continue to be met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Foster innovation</a:t>
            </a:r>
          </a:p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Team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Recognition of diversity and capability of team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Supportive, caring and co-operative team culture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Collaboration, communication and working relationships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Sense of belonging and being part of the team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Equally sharing responsibility for delivering/responding</a:t>
            </a:r>
          </a:p>
          <a:p>
            <a:pPr marL="56707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2095" b="1" dirty="0">
                <a:latin typeface="+mn-lt"/>
                <a:cs typeface="Arial"/>
              </a:rPr>
              <a:t>Individual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Well-being and work-life balance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Recognition of the skills and capabilities of team members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Skill development, learning opportunities and career development</a:t>
            </a:r>
          </a:p>
          <a:p>
            <a:pPr marL="1071134" lvl="1" indent="-567071">
              <a:spcAft>
                <a:spcPts val="331"/>
              </a:spcAft>
              <a:buClr>
                <a:schemeClr val="accent2">
                  <a:lumMod val="75000"/>
                </a:schemeClr>
              </a:buClr>
              <a:buFont typeface="Arial" charset="0"/>
              <a:buChar char="•"/>
            </a:pPr>
            <a:r>
              <a:rPr lang="en-AU" sz="1764" dirty="0">
                <a:latin typeface="+mn-lt"/>
                <a:cs typeface="Arial"/>
              </a:rPr>
              <a:t>More efficient use of time</a:t>
            </a:r>
          </a:p>
        </p:txBody>
      </p:sp>
    </p:spTree>
    <p:extLst>
      <p:ext uri="{BB962C8B-B14F-4D97-AF65-F5344CB8AC3E}">
        <p14:creationId xmlns:p14="http://schemas.microsoft.com/office/powerpoint/2010/main" val="127403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37B6BC-BFDC-46F6-BAD3-512671659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404" y="756295"/>
            <a:ext cx="7920880" cy="644129"/>
          </a:xfrm>
        </p:spPr>
        <p:txBody>
          <a:bodyPr/>
          <a:lstStyle/>
          <a:p>
            <a:r>
              <a:rPr lang="en-US" dirty="0">
                <a:cs typeface="Arial"/>
              </a:rPr>
              <a:t>4. What are the possibilities for job and work redesign </a:t>
            </a:r>
            <a:r>
              <a:rPr lang="mr-IN" dirty="0">
                <a:cs typeface="Arial"/>
              </a:rPr>
              <a:t>–</a:t>
            </a:r>
            <a:r>
              <a:rPr lang="en-US" dirty="0">
                <a:cs typeface="Arial"/>
              </a:rPr>
              <a:t> irrespective of flexibility? </a:t>
            </a:r>
            <a:br>
              <a:rPr lang="en-US" dirty="0">
                <a:cs typeface="Arial"/>
              </a:rPr>
            </a:b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738854" y="1938165"/>
            <a:ext cx="9271890" cy="504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5039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AU" sz="2095" b="1" dirty="0">
                <a:latin typeface="+mn-lt"/>
              </a:rPr>
              <a:t>Thinking about the outcomes </a:t>
            </a:r>
            <a:r>
              <a:rPr lang="en-AU" sz="2095" dirty="0">
                <a:latin typeface="+mn-lt"/>
              </a:rPr>
              <a:t>we have identified that might be enhanced, how might jobs and work be redesigned/changed to achieve this?</a:t>
            </a:r>
          </a:p>
          <a:p>
            <a:pPr marL="819102" lvl="1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AU" sz="2095" dirty="0">
                <a:latin typeface="+mn-lt"/>
              </a:rPr>
              <a:t>Focus on both how the work is done and who does the work</a:t>
            </a:r>
          </a:p>
          <a:p>
            <a:pPr marL="315039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AU" sz="2095" b="1" dirty="0">
                <a:latin typeface="+mn-lt"/>
              </a:rPr>
              <a:t>Be open-minded and flexible in your thinking</a:t>
            </a:r>
            <a:r>
              <a:rPr lang="en-AU" sz="2095" dirty="0">
                <a:latin typeface="+mn-lt"/>
              </a:rPr>
              <a:t>:</a:t>
            </a:r>
          </a:p>
          <a:p>
            <a:pPr marL="819102" lvl="1" indent="-315039">
              <a:spcAft>
                <a:spcPts val="662"/>
              </a:spcAft>
              <a:buFont typeface="Arial" charset="0"/>
              <a:buChar char="•"/>
            </a:pPr>
            <a:r>
              <a:rPr lang="en-AU" sz="2095" dirty="0">
                <a:latin typeface="+mn-lt"/>
              </a:rPr>
              <a:t>Challenge the idea that work is fixed.</a:t>
            </a:r>
            <a:endParaRPr lang="en-GB" sz="2095" dirty="0">
              <a:latin typeface="+mn-lt"/>
            </a:endParaRPr>
          </a:p>
          <a:p>
            <a:pPr marL="819102" lvl="1" indent="-315039">
              <a:spcAft>
                <a:spcPts val="662"/>
              </a:spcAft>
              <a:buFont typeface="Arial" charset="0"/>
              <a:buChar char="•"/>
            </a:pPr>
            <a:r>
              <a:rPr lang="en-AU" sz="2095" dirty="0">
                <a:latin typeface="+mn-lt"/>
              </a:rPr>
              <a:t>Consider how job deliverables and business outcomes might be </a:t>
            </a:r>
            <a:r>
              <a:rPr lang="en-AU" sz="2095" b="1" dirty="0">
                <a:latin typeface="+mn-lt"/>
              </a:rPr>
              <a:t>achieved in different ways</a:t>
            </a:r>
            <a:r>
              <a:rPr lang="en-AU" sz="2095" dirty="0">
                <a:latin typeface="+mn-lt"/>
              </a:rPr>
              <a:t>.</a:t>
            </a:r>
          </a:p>
          <a:p>
            <a:pPr marL="819102" lvl="1" indent="-315039">
              <a:spcAft>
                <a:spcPts val="662"/>
              </a:spcAft>
              <a:buFont typeface="Arial" charset="0"/>
              <a:buChar char="•"/>
            </a:pPr>
            <a:r>
              <a:rPr lang="en-AU" sz="2095" dirty="0">
                <a:latin typeface="+mn-lt"/>
              </a:rPr>
              <a:t>How might </a:t>
            </a:r>
            <a:r>
              <a:rPr lang="en-AU" sz="2095" b="1" dirty="0">
                <a:latin typeface="+mn-lt"/>
              </a:rPr>
              <a:t>customer/client expectations</a:t>
            </a:r>
            <a:r>
              <a:rPr lang="en-AU" sz="2095" dirty="0">
                <a:latin typeface="+mn-lt"/>
              </a:rPr>
              <a:t> be negotiated differently</a:t>
            </a:r>
            <a:r>
              <a:rPr lang="en-GB" sz="2095" dirty="0">
                <a:latin typeface="+mn-lt"/>
              </a:rPr>
              <a:t>?</a:t>
            </a:r>
          </a:p>
          <a:p>
            <a:pPr marL="315039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GB" sz="2095" dirty="0">
                <a:latin typeface="+mn-lt"/>
              </a:rPr>
              <a:t>Challenge your assumptions about the ideal worker and ideal work</a:t>
            </a:r>
          </a:p>
          <a:p>
            <a:pPr marL="315039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GB" sz="2095" dirty="0">
                <a:latin typeface="+mn-lt"/>
              </a:rPr>
              <a:t>Take a big picture view of your team (see next slide)</a:t>
            </a:r>
          </a:p>
          <a:p>
            <a:pPr marL="315039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GB" sz="2095" dirty="0">
                <a:latin typeface="+mn-lt"/>
              </a:rPr>
              <a:t>Divide into small groups</a:t>
            </a:r>
          </a:p>
          <a:p>
            <a:pPr marL="819102" lvl="1" indent="-315039">
              <a:spcAft>
                <a:spcPts val="662"/>
              </a:spcAft>
              <a:buClr>
                <a:schemeClr val="accent2"/>
              </a:buClr>
              <a:buFont typeface="Arial" charset="0"/>
              <a:buChar char="•"/>
            </a:pPr>
            <a:r>
              <a:rPr lang="en-GB" sz="1764" dirty="0">
                <a:latin typeface="+mn-lt"/>
              </a:rPr>
              <a:t>Summarise your ideas on a flip chart</a:t>
            </a:r>
          </a:p>
        </p:txBody>
      </p:sp>
    </p:spTree>
    <p:extLst>
      <p:ext uri="{BB962C8B-B14F-4D97-AF65-F5344CB8AC3E}">
        <p14:creationId xmlns:p14="http://schemas.microsoft.com/office/powerpoint/2010/main" val="114331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A8F43476EB784464BFCC994945052FE7" version="1.0.0">
  <systemFields>
    <field name="Objective-Id">
      <value order="0">A4451147</value>
    </field>
    <field name="Objective-Title">
      <value order="0">03. Team flexibility slides</value>
    </field>
    <field name="Objective-Description">
      <value order="0"/>
    </field>
    <field name="Objective-CreationStamp">
      <value order="0">2019-10-10T00:34:24Z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2019-11-08T00:09:07Z</value>
    </field>
    <field name="Objective-Owner">
      <value order="0">Helen Reynolds</value>
    </field>
    <field name="Objective-Path">
      <value order="0">Objective Global Folder:1. Public Service Commission (PSC):1. Public Service Commission File Plan (PSC):WORKFORCE DIVERSITY AND EQUITY:FLEXIBLE WORKING:Flexible Working - Framework:Flexible Working - Framework - Phase two - Team based design:0002. Final Toolkit resources - templates and tip sheets</value>
    </field>
    <field name="Objective-Parent">
      <value order="0">0002. Final Toolkit resources - templates and tip sheets</value>
    </field>
    <field name="Objective-State">
      <value order="0">Being Drafted</value>
    </field>
    <field name="Objective-VersionId">
      <value order="0">vA7895739</value>
    </field>
    <field name="Objective-Version">
      <value order="0">2.4</value>
    </field>
    <field name="Objective-VersionNumber">
      <value order="0">6</value>
    </field>
    <field name="Objective-VersionComment">
      <value order="0"/>
    </field>
    <field name="Objective-FileNumber">
      <value order="0">qA430037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3">
      <field name="Objective-Vital Record">
        <value order="0">No</value>
      </field>
      <field name="Objective-DLM">
        <value order="0">No Impact</value>
      </field>
      <field name="Objective-Security Classification">
        <value order="0">UNCLASSIFIED</value>
      </field>
      <field name="Objective-Approval History">
        <value order="0"/>
      </field>
      <field name="Objective-Approval Status">
        <value order="0"/>
      </field>
      <field name="Objective-Connect Creator">
        <value order="0"/>
      </field>
      <field name="Objective-Document Tag(s)">
        <value order="0"/>
      </field>
      <field name="Objective-Shared By">
        <value order="0"/>
      </field>
      <field name="Objective-Current Approver">
        <value order="0"/>
      </field>
    </catalogue>
    <catalogue name="RecFind Document Catalogue" type="user" ori="id:cA88">
      <field name="Objective-Date Received">
        <value order="0"/>
      </field>
      <field name="Objective-Author">
        <value order="0"/>
      </field>
      <field name="Objective-RecFind Document Reference">
        <value order="0"/>
      </field>
      <field name="Objective-RecFind Entered By">
        <value order="0"/>
      </field>
      <field name="Objective-RecFind Description">
        <value order="0"/>
      </field>
      <field name="Objective-RecFind Published Date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A8F43476EB784464BFCC994945052F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- teal colour scheme</Template>
  <TotalTime>1382</TotalTime>
  <Words>2422</Words>
  <Application>Microsoft Office PowerPoint</Application>
  <PresentationFormat>Custom</PresentationFormat>
  <Paragraphs>221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Courier New</vt:lpstr>
      <vt:lpstr>Georgia</vt:lpstr>
      <vt:lpstr>Wingdings</vt:lpstr>
      <vt:lpstr>Custom Design</vt:lpstr>
      <vt:lpstr>1_Custom Design</vt:lpstr>
      <vt:lpstr>PowerPoint Presentation</vt:lpstr>
      <vt:lpstr>Workshop objectives </vt:lpstr>
      <vt:lpstr> 1. What is a team based approach to flexible work?</vt:lpstr>
      <vt:lpstr> What are the key elements of a team-based approach to flexible working? </vt:lpstr>
      <vt:lpstr>2. Exploration of questions, possible concerns and dilemmas </vt:lpstr>
      <vt:lpstr>Why do flexibility and work concerns and dilemmas matter? </vt:lpstr>
      <vt:lpstr>3. What are the outcomes we: (i) need to maintain and/or (ii) could be enhanced  (regardless of flexibility)? </vt:lpstr>
      <vt:lpstr>An example of outcomes developed by another team </vt:lpstr>
      <vt:lpstr>4. What are the possibilities for job and work redesign – irrespective of flexibility?  </vt:lpstr>
      <vt:lpstr>Take a big picture view of the team and describe: </vt:lpstr>
      <vt:lpstr>PowerPoint Presentation</vt:lpstr>
      <vt:lpstr>5.  We now want to focus on flexible working = two parts </vt:lpstr>
      <vt:lpstr>What is flexible working? </vt:lpstr>
      <vt:lpstr>Divide into pairs and discuss:  what flexibility might you add? </vt:lpstr>
      <vt:lpstr>Adopt a positive and questioning mindset </vt:lpstr>
      <vt:lpstr>And, we also need to consider  </vt:lpstr>
      <vt:lpstr>6.  Review of possible flexible working options across the entire team: Positive outcomes and challenges </vt:lpstr>
      <vt:lpstr>7.  Create a culture of flexibility </vt:lpstr>
      <vt:lpstr>Guidelines for the day to day operation of flexibility: example </vt:lpstr>
      <vt:lpstr>Guidelines for the day to day operation of flexibility: suggestions </vt:lpstr>
      <vt:lpstr>PowerPoint Presentation</vt:lpstr>
      <vt:lpstr>8. Develop a plan </vt:lpstr>
      <vt:lpstr>Next steps </vt:lpstr>
    </vt:vector>
  </TitlesOfParts>
  <Company>ServiceFirst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Siobhan Brahe</dc:creator>
  <cp:lastModifiedBy>Claire Smith</cp:lastModifiedBy>
  <cp:revision>88</cp:revision>
  <cp:lastPrinted>2018-08-27T23:29:09Z</cp:lastPrinted>
  <dcterms:created xsi:type="dcterms:W3CDTF">2018-08-02T04:11:36Z</dcterms:created>
  <dcterms:modified xsi:type="dcterms:W3CDTF">2020-10-29T23:20:28Z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A4451147</vt:lpwstr>
  </property>
  <property fmtid="{D5CDD505-2E9C-101B-9397-08002B2CF9AE}" pid="4" name="Objective-Title">
    <vt:lpwstr>03. Team flexibility slides</vt:lpwstr>
  </property>
  <property fmtid="{D5CDD505-2E9C-101B-9397-08002B2CF9AE}" pid="5" name="Objective-Comment">
    <vt:lpwstr/>
  </property>
  <property fmtid="{D5CDD505-2E9C-101B-9397-08002B2CF9AE}" pid="6" name="Objective-CreationStamp">
    <vt:filetime>2019-10-10T00:34:32Z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2019-11-08T00:09:07Z</vt:filetime>
  </property>
  <property fmtid="{D5CDD505-2E9C-101B-9397-08002B2CF9AE}" pid="11" name="Objective-Owner">
    <vt:lpwstr>Helen Reynolds</vt:lpwstr>
  </property>
  <property fmtid="{D5CDD505-2E9C-101B-9397-08002B2CF9AE}" pid="12" name="Objective-Path">
    <vt:lpwstr>Objective Global Folder:1. Public Service Commission (PSC):1. Public Service Commission File Plan (PSC):WORKFORCE DIVERSITY AND EQUITY:FLEXIBLE WORKING:Flexible Working - Framework:Flexible Working - Framework - Phase two - Team based design:0002. Final T</vt:lpwstr>
  </property>
  <property fmtid="{D5CDD505-2E9C-101B-9397-08002B2CF9AE}" pid="13" name="Objective-Parent">
    <vt:lpwstr>0002. Final Toolkit resources - templates and tip sheets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2.4</vt:lpwstr>
  </property>
  <property fmtid="{D5CDD505-2E9C-101B-9397-08002B2CF9AE}" pid="16" name="Objective-VersionNumber">
    <vt:r8>6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  <property fmtid="{D5CDD505-2E9C-101B-9397-08002B2CF9AE}" pid="21" name="Objective-Author">
    <vt:lpwstr/>
  </property>
  <property fmtid="{D5CDD505-2E9C-101B-9397-08002B2CF9AE}" pid="22" name="Objective-Position">
    <vt:lpwstr/>
  </property>
  <property fmtid="{D5CDD505-2E9C-101B-9397-08002B2CF9AE}" pid="23" name="Objective-Author Organisation">
    <vt:lpwstr/>
  </property>
  <property fmtid="{D5CDD505-2E9C-101B-9397-08002B2CF9AE}" pid="24" name="Objective-Address 1">
    <vt:lpwstr/>
  </property>
  <property fmtid="{D5CDD505-2E9C-101B-9397-08002B2CF9AE}" pid="25" name="Objective-Address 2">
    <vt:lpwstr/>
  </property>
  <property fmtid="{D5CDD505-2E9C-101B-9397-08002B2CF9AE}" pid="26" name="Objective-Phone 1">
    <vt:lpwstr/>
  </property>
  <property fmtid="{D5CDD505-2E9C-101B-9397-08002B2CF9AE}" pid="27" name="Objective-Co-Author">
    <vt:lpwstr/>
  </property>
  <property fmtid="{D5CDD505-2E9C-101B-9397-08002B2CF9AE}" pid="28" name="Objective-Document Type">
    <vt:lpwstr>PRES - Presentation</vt:lpwstr>
  </property>
  <property fmtid="{D5CDD505-2E9C-101B-9397-08002B2CF9AE}" pid="29" name="Objective-Date of Document">
    <vt:lpwstr/>
  </property>
  <property fmtid="{D5CDD505-2E9C-101B-9397-08002B2CF9AE}" pid="30" name="Objective-Date Received">
    <vt:lpwstr/>
  </property>
  <property fmtid="{D5CDD505-2E9C-101B-9397-08002B2CF9AE}" pid="31" name="Objective-Action Required">
    <vt:lpwstr/>
  </property>
  <property fmtid="{D5CDD505-2E9C-101B-9397-08002B2CF9AE}" pid="32" name="Objective-Date Department Response Due">
    <vt:lpwstr/>
  </property>
  <property fmtid="{D5CDD505-2E9C-101B-9397-08002B2CF9AE}" pid="33" name="Objective-Date Interim Response Sent">
    <vt:lpwstr/>
  </property>
  <property fmtid="{D5CDD505-2E9C-101B-9397-08002B2CF9AE}" pid="34" name="Objective-External Reference">
    <vt:lpwstr/>
  </property>
  <property fmtid="{D5CDD505-2E9C-101B-9397-08002B2CF9AE}" pid="35" name="Objective-Action Officer">
    <vt:lpwstr/>
  </property>
  <property fmtid="{D5CDD505-2E9C-101B-9397-08002B2CF9AE}" pid="36" name="Objective-Date Action Complete">
    <vt:lpwstr/>
  </property>
  <property fmtid="{D5CDD505-2E9C-101B-9397-08002B2CF9AE}" pid="37" name="Objective-Day Box">
    <vt:lpwstr/>
  </property>
  <property fmtid="{D5CDD505-2E9C-101B-9397-08002B2CF9AE}" pid="38" name="Objective-Security Classification [system]">
    <vt:lpwstr>UNCLASSIFIED</vt:lpwstr>
  </property>
  <property fmtid="{D5CDD505-2E9C-101B-9397-08002B2CF9AE}" pid="39" name="Objective-DLM [system]">
    <vt:lpwstr>No Impact</vt:lpwstr>
  </property>
  <property fmtid="{D5CDD505-2E9C-101B-9397-08002B2CF9AE}" pid="40" name="Objective-Vital Record [system]">
    <vt:lpwstr>No</vt:lpwstr>
  </property>
  <property fmtid="{D5CDD505-2E9C-101B-9397-08002B2CF9AE}" pid="41" name="Objective-Description">
    <vt:lpwstr/>
  </property>
  <property fmtid="{D5CDD505-2E9C-101B-9397-08002B2CF9AE}" pid="42" name="Objective-VersionId">
    <vt:lpwstr>vA7895739</vt:lpwstr>
  </property>
  <property fmtid="{D5CDD505-2E9C-101B-9397-08002B2CF9AE}" pid="43" name="Objective-Vital Record">
    <vt:lpwstr>No</vt:lpwstr>
  </property>
  <property fmtid="{D5CDD505-2E9C-101B-9397-08002B2CF9AE}" pid="44" name="Objective-DLM">
    <vt:lpwstr>No Impact</vt:lpwstr>
  </property>
  <property fmtid="{D5CDD505-2E9C-101B-9397-08002B2CF9AE}" pid="45" name="Objective-Security Classification">
    <vt:lpwstr>UNCLASSIFIED</vt:lpwstr>
  </property>
  <property fmtid="{D5CDD505-2E9C-101B-9397-08002B2CF9AE}" pid="46" name="Objective-Approval History">
    <vt:lpwstr/>
  </property>
  <property fmtid="{D5CDD505-2E9C-101B-9397-08002B2CF9AE}" pid="47" name="Objective-Approval Status">
    <vt:lpwstr/>
  </property>
  <property fmtid="{D5CDD505-2E9C-101B-9397-08002B2CF9AE}" pid="48" name="Objective-Document Tag(s)">
    <vt:lpwstr/>
  </property>
  <property fmtid="{D5CDD505-2E9C-101B-9397-08002B2CF9AE}" pid="49" name="Objective-Current Approver">
    <vt:lpwstr/>
  </property>
  <property fmtid="{D5CDD505-2E9C-101B-9397-08002B2CF9AE}" pid="50" name="Objective-Current Approver [system]">
    <vt:lpwstr/>
  </property>
  <property fmtid="{D5CDD505-2E9C-101B-9397-08002B2CF9AE}" pid="51" name="Objective-Approval Status [system]">
    <vt:lpwstr/>
  </property>
  <property fmtid="{D5CDD505-2E9C-101B-9397-08002B2CF9AE}" pid="52" name="Objective-Approval History [system]">
    <vt:lpwstr/>
  </property>
  <property fmtid="{D5CDD505-2E9C-101B-9397-08002B2CF9AE}" pid="53" name="Objective-Document Tag(s) [system]">
    <vt:lpwstr/>
  </property>
  <property fmtid="{D5CDD505-2E9C-101B-9397-08002B2CF9AE}" pid="54" name="Objective-Connect Creator">
    <vt:lpwstr/>
  </property>
  <property fmtid="{D5CDD505-2E9C-101B-9397-08002B2CF9AE}" pid="55" name="Objective-Shared By">
    <vt:lpwstr/>
  </property>
  <property fmtid="{D5CDD505-2E9C-101B-9397-08002B2CF9AE}" pid="56" name="Objective-Connect Creator [system]">
    <vt:lpwstr/>
  </property>
  <property fmtid="{D5CDD505-2E9C-101B-9397-08002B2CF9AE}" pid="57" name="Objective-Shared By [system]">
    <vt:lpwstr/>
  </property>
  <property fmtid="{D5CDD505-2E9C-101B-9397-08002B2CF9AE}" pid="58" name="Objective-RecFind Document Reference">
    <vt:lpwstr/>
  </property>
  <property fmtid="{D5CDD505-2E9C-101B-9397-08002B2CF9AE}" pid="59" name="Objective-RecFind Entered By">
    <vt:lpwstr/>
  </property>
  <property fmtid="{D5CDD505-2E9C-101B-9397-08002B2CF9AE}" pid="60" name="Objective-RecFind Description">
    <vt:lpwstr/>
  </property>
  <property fmtid="{D5CDD505-2E9C-101B-9397-08002B2CF9AE}" pid="61" name="Objective-RecFind Published Date">
    <vt:lpwstr/>
  </property>
</Properties>
</file>