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2"/>
    <p:sldMasterId id="2147483703" r:id="rId3"/>
  </p:sldMasterIdLst>
  <p:notesMasterIdLst>
    <p:notesMasterId r:id="rId11"/>
  </p:notesMasterIdLst>
  <p:sldIdLst>
    <p:sldId id="256" r:id="rId4"/>
    <p:sldId id="259" r:id="rId5"/>
    <p:sldId id="260" r:id="rId6"/>
    <p:sldId id="261" r:id="rId7"/>
    <p:sldId id="262" r:id="rId8"/>
    <p:sldId id="265" r:id="rId9"/>
    <p:sldId id="266" r:id="rId10"/>
  </p:sldIdLst>
  <p:sldSz cx="10693400" cy="7561263"/>
  <p:notesSz cx="6805613" cy="9939338"/>
  <p:defaultTextStyle>
    <a:defPPr>
      <a:defRPr lang="en-AU"/>
    </a:defPPr>
    <a:lvl1pPr algn="l" defTabSz="99377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95300" indent="49213" algn="l" defTabSz="99377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93775" indent="95250" algn="l" defTabSz="99377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490663" indent="144463" algn="l" defTabSz="99377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989138" indent="192088" algn="l" defTabSz="99377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 Davis" initials="K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A6A9"/>
    <a:srgbClr val="FF6400"/>
    <a:srgbClr val="752F8A"/>
    <a:srgbClr val="E81267"/>
    <a:srgbClr val="2FA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57" autoAdjust="0"/>
  </p:normalViewPr>
  <p:slideViewPr>
    <p:cSldViewPr>
      <p:cViewPr varScale="1">
        <p:scale>
          <a:sx n="114" d="100"/>
          <a:sy n="114" d="100"/>
        </p:scale>
        <p:origin x="1008" y="108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95125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95125">
              <a:defRPr sz="1200"/>
            </a:lvl1pPr>
          </a:lstStyle>
          <a:p>
            <a:pPr>
              <a:defRPr/>
            </a:pPr>
            <a:fld id="{E685B84E-AA9D-4EF5-93A8-95365011A13A}" type="datetimeFigureOut">
              <a:rPr lang="en-AU"/>
              <a:pPr>
                <a:defRPr/>
              </a:pPr>
              <a:t>30/10/2020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6125"/>
            <a:ext cx="526891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95125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95125">
              <a:defRPr sz="1200"/>
            </a:lvl1pPr>
          </a:lstStyle>
          <a:p>
            <a:pPr>
              <a:defRPr/>
            </a:pPr>
            <a:fld id="{15775936-C664-4C53-A885-A27A2BC24BA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1444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906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513" algn="l" defTabSz="10906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0613" algn="l" defTabSz="10906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6713" algn="l" defTabSz="10906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82813" algn="l" defTabSz="10906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9484" algn="l" defTabSz="10917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75381" algn="l" defTabSz="10917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21278" algn="l" defTabSz="10917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67174" algn="l" defTabSz="10917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6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82604" y="2106000"/>
            <a:ext cx="5669396" cy="4914000"/>
          </a:xfrm>
        </p:spPr>
        <p:txBody>
          <a:bodyPr/>
          <a:lstStyle>
            <a:lvl1pPr marL="0" indent="0">
              <a:buNone/>
              <a:defRPr sz="4800" baseline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2438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9013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0581D-6EA6-4570-82DB-AEE83FF9112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32" y="180230"/>
            <a:ext cx="2970436" cy="1684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8" b="14937"/>
          <a:stretch/>
        </p:blipFill>
        <p:spPr>
          <a:xfrm>
            <a:off x="0" y="-1"/>
            <a:ext cx="3787306" cy="75612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0" t="10618" b="-1"/>
          <a:stretch/>
        </p:blipFill>
        <p:spPr>
          <a:xfrm>
            <a:off x="0" y="0"/>
            <a:ext cx="3400927" cy="5592717"/>
          </a:xfrm>
          <a:prstGeom prst="rect">
            <a:avLst/>
          </a:prstGeom>
        </p:spPr>
      </p:pic>
      <p:sp>
        <p:nvSpPr>
          <p:cNvPr id="9" name="Flowchart: Manual Input 8"/>
          <p:cNvSpPr/>
          <p:nvPr userDrawn="1"/>
        </p:nvSpPr>
        <p:spPr>
          <a:xfrm>
            <a:off x="1197" y="4212679"/>
            <a:ext cx="3400927" cy="3348584"/>
          </a:xfrm>
          <a:prstGeom prst="flowChartManualInput">
            <a:avLst/>
          </a:prstGeom>
          <a:solidFill>
            <a:srgbClr val="E812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ACFFC9-3F15-4531-8C0E-D28B295EB7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" y="5508823"/>
            <a:ext cx="3243506" cy="1839068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122564" y="324247"/>
            <a:ext cx="5976000" cy="62646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28" y="6588943"/>
            <a:ext cx="2319765" cy="87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3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" t="8000"/>
          <a:stretch/>
        </p:blipFill>
        <p:spPr>
          <a:xfrm>
            <a:off x="0" y="0"/>
            <a:ext cx="3400927" cy="5096572"/>
          </a:xfrm>
          <a:prstGeom prst="rect">
            <a:avLst/>
          </a:prstGeom>
        </p:spPr>
      </p:pic>
      <p:sp>
        <p:nvSpPr>
          <p:cNvPr id="9" name="Flowchart: Manual Input 8"/>
          <p:cNvSpPr/>
          <p:nvPr userDrawn="1"/>
        </p:nvSpPr>
        <p:spPr>
          <a:xfrm>
            <a:off x="1197" y="4212679"/>
            <a:ext cx="3400927" cy="3348584"/>
          </a:xfrm>
          <a:prstGeom prst="flowChartManualInput">
            <a:avLst/>
          </a:prstGeom>
          <a:solidFill>
            <a:srgbClr val="2FAA2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ACFFC9-3F15-4531-8C0E-D28B295EB7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" y="5508823"/>
            <a:ext cx="3243506" cy="1839068"/>
          </a:xfrm>
          <a:prstGeom prst="rect">
            <a:avLst/>
          </a:prstGeom>
        </p:spPr>
      </p:pic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122564" y="324247"/>
            <a:ext cx="5976000" cy="62646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28" y="6588943"/>
            <a:ext cx="2319765" cy="87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98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7"/>
          <a:stretch/>
        </p:blipFill>
        <p:spPr>
          <a:xfrm>
            <a:off x="0" y="0"/>
            <a:ext cx="3400927" cy="5581816"/>
          </a:xfrm>
          <a:prstGeom prst="rect">
            <a:avLst/>
          </a:prstGeom>
        </p:spPr>
      </p:pic>
      <p:sp>
        <p:nvSpPr>
          <p:cNvPr id="9" name="Flowchart: Manual Input 8"/>
          <p:cNvSpPr/>
          <p:nvPr userDrawn="1"/>
        </p:nvSpPr>
        <p:spPr>
          <a:xfrm>
            <a:off x="1197" y="4212679"/>
            <a:ext cx="3400927" cy="3348584"/>
          </a:xfrm>
          <a:prstGeom prst="flowChartManualInput">
            <a:avLst/>
          </a:prstGeom>
          <a:solidFill>
            <a:srgbClr val="05A6A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ACFFC9-3F15-4531-8C0E-D28B295EB7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" y="5508823"/>
            <a:ext cx="3243506" cy="1839068"/>
          </a:xfrm>
          <a:prstGeom prst="rect">
            <a:avLst/>
          </a:prstGeom>
        </p:spPr>
      </p:pic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122564" y="324247"/>
            <a:ext cx="5976000" cy="62646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28" y="6588943"/>
            <a:ext cx="2319765" cy="87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55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3400927" cy="5101391"/>
          </a:xfrm>
          <a:prstGeom prst="rect">
            <a:avLst/>
          </a:prstGeom>
        </p:spPr>
      </p:pic>
      <p:sp>
        <p:nvSpPr>
          <p:cNvPr id="9" name="Flowchart: Manual Input 8"/>
          <p:cNvSpPr/>
          <p:nvPr userDrawn="1"/>
        </p:nvSpPr>
        <p:spPr>
          <a:xfrm>
            <a:off x="1197" y="4212679"/>
            <a:ext cx="3400927" cy="3348584"/>
          </a:xfrm>
          <a:prstGeom prst="flowChartManualInput">
            <a:avLst/>
          </a:prstGeom>
          <a:solidFill>
            <a:srgbClr val="FF64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ACFFC9-3F15-4531-8C0E-D28B295EB7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" y="5508823"/>
            <a:ext cx="3243506" cy="1839068"/>
          </a:xfrm>
          <a:prstGeom prst="rect">
            <a:avLst/>
          </a:prstGeom>
        </p:spPr>
      </p:pic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122564" y="324247"/>
            <a:ext cx="5976000" cy="62646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28" y="6588943"/>
            <a:ext cx="2319765" cy="87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65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403158" cy="5104737"/>
          </a:xfrm>
          <a:prstGeom prst="rect">
            <a:avLst/>
          </a:prstGeom>
        </p:spPr>
      </p:pic>
      <p:sp>
        <p:nvSpPr>
          <p:cNvPr id="9" name="Flowchart: Manual Input 8"/>
          <p:cNvSpPr/>
          <p:nvPr userDrawn="1"/>
        </p:nvSpPr>
        <p:spPr>
          <a:xfrm>
            <a:off x="1197" y="4212679"/>
            <a:ext cx="3400927" cy="3348584"/>
          </a:xfrm>
          <a:prstGeom prst="flowChartManualInput">
            <a:avLst/>
          </a:prstGeom>
          <a:solidFill>
            <a:srgbClr val="752F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ACFFC9-3F15-4531-8C0E-D28B295EB7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" y="5508823"/>
            <a:ext cx="3243506" cy="1839068"/>
          </a:xfrm>
          <a:prstGeom prst="rect">
            <a:avLst/>
          </a:prstGeom>
        </p:spPr>
      </p:pic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122564" y="324247"/>
            <a:ext cx="5976000" cy="62646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28" y="6588943"/>
            <a:ext cx="2319765" cy="87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35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88"/>
            <a:ext cx="3400926" cy="5101390"/>
          </a:xfrm>
          <a:prstGeom prst="rect">
            <a:avLst/>
          </a:prstGeom>
        </p:spPr>
      </p:pic>
      <p:sp>
        <p:nvSpPr>
          <p:cNvPr id="9" name="Flowchart: Manual Input 8"/>
          <p:cNvSpPr/>
          <p:nvPr userDrawn="1"/>
        </p:nvSpPr>
        <p:spPr>
          <a:xfrm>
            <a:off x="1197" y="4212679"/>
            <a:ext cx="3400927" cy="3348584"/>
          </a:xfrm>
          <a:prstGeom prst="flowChartManualInput">
            <a:avLst/>
          </a:prstGeom>
          <a:solidFill>
            <a:srgbClr val="E812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ACFFC9-3F15-4531-8C0E-D28B295EB7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" y="5508823"/>
            <a:ext cx="3243506" cy="1839068"/>
          </a:xfrm>
          <a:prstGeom prst="rect">
            <a:avLst/>
          </a:prstGeom>
        </p:spPr>
      </p:pic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122564" y="324247"/>
            <a:ext cx="5976000" cy="62646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28" y="6588943"/>
            <a:ext cx="2319765" cy="87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32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4" t="15536"/>
          <a:stretch/>
        </p:blipFill>
        <p:spPr>
          <a:xfrm>
            <a:off x="0" y="1"/>
            <a:ext cx="3400927" cy="5462370"/>
          </a:xfrm>
          <a:prstGeom prst="rect">
            <a:avLst/>
          </a:prstGeom>
        </p:spPr>
      </p:pic>
      <p:sp>
        <p:nvSpPr>
          <p:cNvPr id="9" name="Flowchart: Manual Input 8"/>
          <p:cNvSpPr/>
          <p:nvPr userDrawn="1"/>
        </p:nvSpPr>
        <p:spPr>
          <a:xfrm>
            <a:off x="1197" y="4212679"/>
            <a:ext cx="3400927" cy="3348584"/>
          </a:xfrm>
          <a:prstGeom prst="flowChartManualInput">
            <a:avLst/>
          </a:prstGeom>
          <a:solidFill>
            <a:srgbClr val="FF64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ACFFC9-3F15-4531-8C0E-D28B295EB7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" y="5508823"/>
            <a:ext cx="3243506" cy="1839068"/>
          </a:xfrm>
          <a:prstGeom prst="rect">
            <a:avLst/>
          </a:prstGeom>
        </p:spPr>
      </p:pic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122564" y="324247"/>
            <a:ext cx="5976000" cy="62646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28" y="6588943"/>
            <a:ext cx="2319765" cy="87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2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0000" y="1944000"/>
            <a:ext cx="9487220" cy="4032000"/>
          </a:xfrm>
        </p:spPr>
        <p:txBody>
          <a:bodyPr/>
          <a:lstStyle>
            <a:lvl1pPr>
              <a:spcAft>
                <a:spcPts val="2000"/>
              </a:spcAft>
              <a:buFont typeface="Courier New" pitchFamily="49" charset="0"/>
              <a:buChar char="o"/>
              <a:defRPr sz="2400" baseline="0"/>
            </a:lvl1pPr>
            <a:lvl2pPr>
              <a:lnSpc>
                <a:spcPts val="2600"/>
              </a:lnSpc>
              <a:buFont typeface="Courier New" pitchFamily="49" charset="0"/>
              <a:buChar char="o"/>
              <a:defRPr sz="2000"/>
            </a:lvl2pPr>
            <a:lvl3pPr>
              <a:lnSpc>
                <a:spcPts val="2600"/>
              </a:lnSpc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" b="15028"/>
          <a:stretch/>
        </p:blipFill>
        <p:spPr bwMode="auto">
          <a:xfrm>
            <a:off x="-1" y="0"/>
            <a:ext cx="10691813" cy="145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88000" y="900000"/>
            <a:ext cx="5328000" cy="2844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lnSpc>
                <a:spcPts val="216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110992"/>
            <a:ext cx="2177877" cy="1234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28" y="6588943"/>
            <a:ext cx="2319765" cy="876893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4BA0-D73C-49D9-8B5E-155F59B837F7}" type="datetimeFigureOut">
              <a:rPr lang="en-AU" smtClean="0"/>
              <a:t>30/10/2020</a:t>
            </a:fld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74"/>
          <a:stretch/>
        </p:blipFill>
        <p:spPr bwMode="auto">
          <a:xfrm>
            <a:off x="-1" y="96"/>
            <a:ext cx="10692000" cy="145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0000" y="1944000"/>
            <a:ext cx="9487220" cy="4032000"/>
          </a:xfrm>
        </p:spPr>
        <p:txBody>
          <a:bodyPr/>
          <a:lstStyle>
            <a:lvl1pPr>
              <a:spcAft>
                <a:spcPts val="2000"/>
              </a:spcAft>
              <a:buFont typeface="Courier New" pitchFamily="49" charset="0"/>
              <a:buChar char="o"/>
              <a:defRPr sz="2400" baseline="0"/>
            </a:lvl1pPr>
            <a:lvl2pPr>
              <a:lnSpc>
                <a:spcPts val="2600"/>
              </a:lnSpc>
              <a:buFont typeface="Courier New" pitchFamily="49" charset="0"/>
              <a:buChar char="o"/>
              <a:defRPr sz="2000"/>
            </a:lvl2pPr>
            <a:lvl3pPr>
              <a:lnSpc>
                <a:spcPts val="2600"/>
              </a:lnSpc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88000" y="900000"/>
            <a:ext cx="5328000" cy="2844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lnSpc>
                <a:spcPts val="216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110992"/>
            <a:ext cx="2177877" cy="1234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28" y="6588943"/>
            <a:ext cx="2319765" cy="876893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4BA0-D73C-49D9-8B5E-155F59B837F7}" type="datetimeFigureOut">
              <a:rPr lang="en-AU" smtClean="0"/>
              <a:t>30/10/2020</a:t>
            </a:fld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535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" t="3112" r="2216" b="39179"/>
          <a:stretch/>
        </p:blipFill>
        <p:spPr bwMode="auto">
          <a:xfrm>
            <a:off x="0" y="0"/>
            <a:ext cx="10693400" cy="145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0000" y="1944000"/>
            <a:ext cx="9487220" cy="4032000"/>
          </a:xfrm>
        </p:spPr>
        <p:txBody>
          <a:bodyPr/>
          <a:lstStyle>
            <a:lvl1pPr>
              <a:spcAft>
                <a:spcPts val="2000"/>
              </a:spcAft>
              <a:buFont typeface="Courier New" pitchFamily="49" charset="0"/>
              <a:buChar char="o"/>
              <a:defRPr sz="2400" baseline="0"/>
            </a:lvl1pPr>
            <a:lvl2pPr>
              <a:lnSpc>
                <a:spcPts val="2600"/>
              </a:lnSpc>
              <a:buFont typeface="Courier New" pitchFamily="49" charset="0"/>
              <a:buChar char="o"/>
              <a:defRPr sz="2000"/>
            </a:lvl2pPr>
            <a:lvl3pPr>
              <a:lnSpc>
                <a:spcPts val="2600"/>
              </a:lnSpc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88000" y="900000"/>
            <a:ext cx="5328000" cy="2844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lnSpc>
                <a:spcPts val="216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110992"/>
            <a:ext cx="2177877" cy="1234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28" y="6588943"/>
            <a:ext cx="2319765" cy="876893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4BA0-D73C-49D9-8B5E-155F59B837F7}" type="datetimeFigureOut">
              <a:rPr lang="en-AU" smtClean="0"/>
              <a:t>30/10/2020</a:t>
            </a:fld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677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4" b="28538"/>
          <a:stretch/>
        </p:blipFill>
        <p:spPr bwMode="auto">
          <a:xfrm>
            <a:off x="0" y="0"/>
            <a:ext cx="10693400" cy="145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0000" y="1944000"/>
            <a:ext cx="9487220" cy="4032000"/>
          </a:xfrm>
        </p:spPr>
        <p:txBody>
          <a:bodyPr/>
          <a:lstStyle>
            <a:lvl1pPr>
              <a:spcAft>
                <a:spcPts val="2000"/>
              </a:spcAft>
              <a:buFont typeface="Courier New" pitchFamily="49" charset="0"/>
              <a:buChar char="o"/>
              <a:defRPr sz="2400" baseline="0"/>
            </a:lvl1pPr>
            <a:lvl2pPr>
              <a:lnSpc>
                <a:spcPts val="2600"/>
              </a:lnSpc>
              <a:buFont typeface="Courier New" pitchFamily="49" charset="0"/>
              <a:buChar char="o"/>
              <a:defRPr sz="2000"/>
            </a:lvl2pPr>
            <a:lvl3pPr>
              <a:lnSpc>
                <a:spcPts val="2600"/>
              </a:lnSpc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88000" y="900000"/>
            <a:ext cx="5328000" cy="2844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lnSpc>
                <a:spcPts val="216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110992"/>
            <a:ext cx="2177877" cy="1234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28" y="6588943"/>
            <a:ext cx="2319765" cy="876893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4BA0-D73C-49D9-8B5E-155F59B837F7}" type="datetimeFigureOut">
              <a:rPr lang="en-AU" smtClean="0"/>
              <a:t>30/10/2020</a:t>
            </a:fld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72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0000" y="1944000"/>
            <a:ext cx="9487220" cy="4032000"/>
          </a:xfrm>
        </p:spPr>
        <p:txBody>
          <a:bodyPr/>
          <a:lstStyle>
            <a:lvl1pPr>
              <a:spcAft>
                <a:spcPts val="2000"/>
              </a:spcAft>
              <a:buFont typeface="Courier New" pitchFamily="49" charset="0"/>
              <a:buChar char="o"/>
              <a:defRPr sz="2400" baseline="0"/>
            </a:lvl1pPr>
            <a:lvl2pPr>
              <a:lnSpc>
                <a:spcPts val="2600"/>
              </a:lnSpc>
              <a:buFont typeface="Courier New" pitchFamily="49" charset="0"/>
              <a:buChar char="o"/>
              <a:defRPr sz="2000"/>
            </a:lvl2pPr>
            <a:lvl3pPr>
              <a:lnSpc>
                <a:spcPts val="2600"/>
              </a:lnSpc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7" b="39314"/>
          <a:stretch/>
        </p:blipFill>
        <p:spPr bwMode="auto">
          <a:xfrm>
            <a:off x="1" y="0"/>
            <a:ext cx="10693400" cy="145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88000" y="900000"/>
            <a:ext cx="5328000" cy="2844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lnSpc>
                <a:spcPts val="216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110992"/>
            <a:ext cx="2177877" cy="1234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28" y="6588943"/>
            <a:ext cx="2319765" cy="876893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4BA0-D73C-49D9-8B5E-155F59B837F7}" type="datetimeFigureOut">
              <a:rPr lang="en-AU" smtClean="0"/>
              <a:t>30/10/2020</a:t>
            </a:fld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711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FF6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82604" y="2106000"/>
            <a:ext cx="5669396" cy="4410935"/>
          </a:xfrm>
        </p:spPr>
        <p:txBody>
          <a:bodyPr/>
          <a:lstStyle>
            <a:lvl1pPr marL="0" indent="0">
              <a:buNone/>
              <a:defRPr sz="4800" baseline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2438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9013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32" y="180230"/>
            <a:ext cx="2970436" cy="1684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8" b="14937"/>
          <a:stretch/>
        </p:blipFill>
        <p:spPr>
          <a:xfrm>
            <a:off x="0" y="-1"/>
            <a:ext cx="3787306" cy="7561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28" y="6588943"/>
            <a:ext cx="2319765" cy="87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4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resized\PSC_FW_Case_Work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00926" cy="510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Manual Input 8"/>
          <p:cNvSpPr/>
          <p:nvPr userDrawn="1"/>
        </p:nvSpPr>
        <p:spPr>
          <a:xfrm>
            <a:off x="1197" y="4212679"/>
            <a:ext cx="3400927" cy="3348584"/>
          </a:xfrm>
          <a:prstGeom prst="flowChartManualInput">
            <a:avLst/>
          </a:prstGeom>
          <a:solidFill>
            <a:srgbClr val="752F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ACFFC9-3F15-4531-8C0E-D28B295EB7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" y="5508823"/>
            <a:ext cx="3243506" cy="1839068"/>
          </a:xfrm>
          <a:prstGeom prst="rect">
            <a:avLst/>
          </a:prstGeom>
        </p:spPr>
      </p:pic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122564" y="324247"/>
            <a:ext cx="5976000" cy="62646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28" y="6588943"/>
            <a:ext cx="2319765" cy="87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4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5" t="9414"/>
          <a:stretch/>
        </p:blipFill>
        <p:spPr>
          <a:xfrm>
            <a:off x="0" y="0"/>
            <a:ext cx="3400927" cy="5797121"/>
          </a:xfrm>
          <a:prstGeom prst="rect">
            <a:avLst/>
          </a:prstGeom>
        </p:spPr>
      </p:pic>
      <p:sp>
        <p:nvSpPr>
          <p:cNvPr id="9" name="Flowchart: Manual Input 8"/>
          <p:cNvSpPr/>
          <p:nvPr userDrawn="1"/>
        </p:nvSpPr>
        <p:spPr>
          <a:xfrm>
            <a:off x="1197" y="4212679"/>
            <a:ext cx="3400927" cy="3348584"/>
          </a:xfrm>
          <a:prstGeom prst="flowChartManualInput">
            <a:avLst/>
          </a:prstGeom>
          <a:solidFill>
            <a:srgbClr val="05A6A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ACFFC9-3F15-4531-8C0E-D28B295EB7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" y="5508823"/>
            <a:ext cx="3243506" cy="1839068"/>
          </a:xfrm>
          <a:prstGeom prst="rect">
            <a:avLst/>
          </a:prstGeom>
        </p:spPr>
      </p:pic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122564" y="324247"/>
            <a:ext cx="5976000" cy="62646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28" y="6588943"/>
            <a:ext cx="2319765" cy="87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8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2106613"/>
            <a:ext cx="9612313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edit, then tab for body.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91700" y="7235825"/>
            <a:ext cx="360363" cy="68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95125">
              <a:defRPr sz="6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9F43178-3944-4605-AEB6-B96FCED5193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1" r:id="rId3"/>
    <p:sldLayoutId id="2147483722" r:id="rId4"/>
    <p:sldLayoutId id="2147483723" r:id="rId5"/>
    <p:sldLayoutId id="2147483724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lnSpc>
          <a:spcPts val="6000"/>
        </a:lnSpc>
        <a:spcBef>
          <a:spcPct val="0"/>
        </a:spcBef>
        <a:spcAft>
          <a:spcPct val="0"/>
        </a:spcAft>
        <a:buFont typeface="Arial" charset="0"/>
        <a:buChar char="‪"/>
        <a:defRPr sz="5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6000"/>
        </a:lnSpc>
        <a:spcBef>
          <a:spcPct val="0"/>
        </a:spcBef>
        <a:spcAft>
          <a:spcPct val="0"/>
        </a:spcAft>
        <a:buFont typeface="Arial" charset="0"/>
        <a:buChar char="‪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30188" indent="-228600" algn="l" rtl="0" eaLnBrk="1" fontAlgn="base" hangingPunct="1">
        <a:lnSpc>
          <a:spcPts val="6000"/>
        </a:lnSpc>
        <a:spcBef>
          <a:spcPct val="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4BA0-D73C-49D9-8B5E-155F59B837F7}" type="datetimeFigureOut">
              <a:rPr lang="en-AU" smtClean="0"/>
              <a:t>30/10/2020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38FAA-42F4-4D52-B40D-6A3FEAD38D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75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3" r:id="rId2"/>
    <p:sldLayoutId id="2147483719" r:id="rId3"/>
    <p:sldLayoutId id="2147483711" r:id="rId4"/>
    <p:sldLayoutId id="2147483716" r:id="rId5"/>
    <p:sldLayoutId id="2147483715" r:id="rId6"/>
    <p:sldLayoutId id="2147483714" r:id="rId7"/>
    <p:sldLayoutId id="2147483718" r:id="rId8"/>
    <p:sldLayoutId id="2147483717" r:id="rId9"/>
    <p:sldLayoutId id="214748372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 descr="This is the title page">
            <a:extLst>
              <a:ext uri="{FF2B5EF4-FFF2-40B4-BE49-F238E27FC236}">
                <a16:creationId xmlns:a16="http://schemas.microsoft.com/office/drawing/2014/main" id="{3910E76F-B5DA-465C-BA6E-ED2BD082D4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2604" y="2106000"/>
            <a:ext cx="5669396" cy="2682743"/>
          </a:xfrm>
        </p:spPr>
        <p:txBody>
          <a:bodyPr/>
          <a:lstStyle/>
          <a:p>
            <a:r>
              <a:rPr lang="en-US" dirty="0">
                <a:latin typeface="+mj-lt"/>
              </a:rPr>
              <a:t>LEADER LED </a:t>
            </a:r>
          </a:p>
          <a:p>
            <a:r>
              <a:rPr lang="en-US" dirty="0">
                <a:latin typeface="+mj-lt"/>
              </a:rPr>
              <a:t>TRIAL PACK</a:t>
            </a:r>
          </a:p>
          <a:p>
            <a:r>
              <a:rPr lang="en-US" dirty="0">
                <a:latin typeface="+mj-lt"/>
              </a:rPr>
              <a:t>(SAMPLE)</a:t>
            </a:r>
            <a:endParaRPr lang="en-AU" dirty="0">
              <a:latin typeface="+mj-lt"/>
            </a:endParaRPr>
          </a:p>
          <a:p>
            <a:endParaRPr lang="en-US" dirty="0"/>
          </a:p>
        </p:txBody>
      </p:sp>
      <p:pic>
        <p:nvPicPr>
          <p:cNvPr id="4" name="Picture 3" descr="This is the Inclusion Collective logo. Inclusion Collective developed these resources for the Public Service Commission in 2019.">
            <a:extLst>
              <a:ext uri="{FF2B5EF4-FFF2-40B4-BE49-F238E27FC236}">
                <a16:creationId xmlns:a16="http://schemas.microsoft.com/office/drawing/2014/main" id="{37C9FD6F-3642-4F7A-BB1B-F52B9DAE827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156" y="6300911"/>
            <a:ext cx="1005927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12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580578-ECE7-48DD-92C8-A085510241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90512" y="324247"/>
            <a:ext cx="6408052" cy="6480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ARE WE AIMING FOR?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extBox 2" descr="Body text">
            <a:extLst>
              <a:ext uri="{FF2B5EF4-FFF2-40B4-BE49-F238E27FC236}">
                <a16:creationId xmlns:a16="http://schemas.microsoft.com/office/drawing/2014/main" id="{92EEA313-2C7A-4300-8C7F-D9CBBF6C4261}"/>
              </a:ext>
            </a:extLst>
          </p:cNvPr>
          <p:cNvSpPr txBox="1"/>
          <p:nvPr/>
        </p:nvSpPr>
        <p:spPr>
          <a:xfrm flipH="1">
            <a:off x="3690510" y="1116335"/>
            <a:ext cx="6768755" cy="3888432"/>
          </a:xfrm>
          <a:prstGeom prst="rect">
            <a:avLst/>
          </a:prstGeom>
          <a:noFill/>
        </p:spPr>
        <p:txBody>
          <a:bodyPr wrap="square" numCol="1" spcCol="432000" rtlCol="0">
            <a:no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To create an environment where: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Flexibility is </a:t>
            </a:r>
            <a:r>
              <a:rPr lang="en-US" sz="1600" b="1" dirty="0">
                <a:solidFill>
                  <a:schemeClr val="accent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open to all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Trust is a given</a:t>
            </a:r>
            <a:r>
              <a:rPr lang="en-US" sz="16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and does not need to be earned</a:t>
            </a:r>
            <a:br>
              <a:rPr lang="en-US" sz="1600" b="1" dirty="0">
                <a:solidFill>
                  <a:schemeClr val="accent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1600" b="1" dirty="0">
              <a:solidFill>
                <a:schemeClr val="accent2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There is flexibility in </a:t>
            </a:r>
            <a:r>
              <a:rPr lang="en-US" sz="1600" b="1" dirty="0">
                <a:solidFill>
                  <a:schemeClr val="accent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where, when</a:t>
            </a:r>
            <a:r>
              <a:rPr lang="en-US" sz="1600" dirty="0">
                <a:solidFill>
                  <a:schemeClr val="accent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and </a:t>
            </a:r>
            <a:r>
              <a:rPr lang="en-US" sz="1600" b="1" dirty="0">
                <a:solidFill>
                  <a:schemeClr val="accent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how</a:t>
            </a:r>
            <a:r>
              <a:rPr lang="en-US" sz="1600" dirty="0">
                <a:solidFill>
                  <a:schemeClr val="accent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work is 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Flexibility is </a:t>
            </a:r>
            <a:r>
              <a:rPr lang="en-US" sz="1600" b="1" dirty="0">
                <a:solidFill>
                  <a:schemeClr val="accent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mutually beneficial</a:t>
            </a:r>
          </a:p>
          <a:p>
            <a:pPr marL="821767" lvl="1" indent="-342900">
              <a:buFont typeface="System Font Regular"/>
              <a:buChar char="-"/>
            </a:pPr>
            <a:r>
              <a:rPr lang="en-US" sz="16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i.e. clearly meet the needs of the team, clients and the individual</a:t>
            </a:r>
            <a:br>
              <a:rPr lang="en-US" sz="16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1600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Performance is assessed on </a:t>
            </a:r>
            <a:r>
              <a:rPr lang="en-US" sz="1600" b="1" dirty="0">
                <a:solidFill>
                  <a:schemeClr val="accent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output not not time spent physically in the office</a:t>
            </a:r>
          </a:p>
          <a:p>
            <a:endParaRPr lang="en-US" sz="1600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234934" lvl="2" indent="-277200">
              <a:buFont typeface="Arial" panose="020B0604020202020204" pitchFamily="34" charset="0"/>
              <a:buChar char="•"/>
            </a:pPr>
            <a:endParaRPr lang="en-AU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234934" lvl="2" indent="-277200">
              <a:buFont typeface="Arial" panose="020B0604020202020204" pitchFamily="34" charset="0"/>
              <a:buChar char="•"/>
            </a:pPr>
            <a:endParaRPr lang="en-AU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57734" lvl="2" indent="0"/>
            <a:endParaRPr lang="en-AU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04D5C4-2DD8-4D65-86A9-98C410359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512" y="6256567"/>
            <a:ext cx="1005927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00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6847F8-2EB2-46A0-B040-9F6ABA5FF6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74492" y="426901"/>
            <a:ext cx="6768088" cy="576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WHY TRIAL FLEXIBILITY NOW?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FE90BE-44E3-4F6C-AF12-D317BC4A0763}"/>
              </a:ext>
            </a:extLst>
          </p:cNvPr>
          <p:cNvSpPr txBox="1"/>
          <p:nvPr/>
        </p:nvSpPr>
        <p:spPr>
          <a:xfrm flipH="1">
            <a:off x="3474491" y="1188344"/>
            <a:ext cx="6984777" cy="2952328"/>
          </a:xfrm>
          <a:prstGeom prst="rect">
            <a:avLst/>
          </a:prstGeom>
          <a:noFill/>
        </p:spPr>
        <p:txBody>
          <a:bodyPr wrap="square" numCol="1" spcCol="360000" rtlCol="0">
            <a:noAutofit/>
          </a:bodyPr>
          <a:lstStyle/>
          <a:p>
            <a:r>
              <a:rPr lang="en-US" sz="1400" b="1" dirty="0">
                <a:highlight>
                  <a:srgbClr val="FFFF00"/>
                </a:highlight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Project lead note:  </a:t>
            </a:r>
            <a:r>
              <a:rPr lang="en-US" sz="1400" dirty="0">
                <a:highlight>
                  <a:srgbClr val="FFFF00"/>
                </a:highlight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Provide team rational here.  This will be used when communicating to both managers and staff for example: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Not </a:t>
            </a:r>
            <a:r>
              <a:rPr lang="en-US" sz="1600" b="1" dirty="0">
                <a:solidFill>
                  <a:schemeClr val="accent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strong uptake of flexibility </a:t>
            </a:r>
            <a:r>
              <a:rPr lang="en-US" sz="16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across </a:t>
            </a:r>
            <a:r>
              <a:rPr lang="en-US" sz="1600" dirty="0">
                <a:solidFill>
                  <a:srgbClr val="FF000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XXX</a:t>
            </a:r>
            <a:r>
              <a:rPr lang="en-US" sz="16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team but </a:t>
            </a:r>
            <a:r>
              <a:rPr lang="en-US" sz="1600" b="1" dirty="0">
                <a:solidFill>
                  <a:schemeClr val="accent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appetite from team </a:t>
            </a:r>
            <a:r>
              <a:rPr lang="en-US" sz="16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to work flexibly for a variety of reasons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Team currently moving to </a:t>
            </a:r>
            <a:r>
              <a:rPr lang="en-US" sz="1600" b="1" dirty="0">
                <a:solidFill>
                  <a:schemeClr val="accent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outcomes-based work </a:t>
            </a:r>
            <a:r>
              <a:rPr lang="en-US" sz="16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as part of the annual PM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Moving to an </a:t>
            </a:r>
            <a:r>
              <a:rPr lang="en-US" sz="1600" b="1" dirty="0">
                <a:solidFill>
                  <a:schemeClr val="accent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open plan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1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4C73F0-532D-4361-85AC-83015263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508" y="6266917"/>
            <a:ext cx="1005927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62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E6EF6D-6452-451B-9945-4B05019919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06745" y="324247"/>
            <a:ext cx="6824531" cy="5760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EXAMPLE: ‘RULES OF THE ROAD’	</a:t>
            </a:r>
          </a:p>
          <a:p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80C479-31F8-425D-BF71-0049D54E6937}"/>
              </a:ext>
            </a:extLst>
          </p:cNvPr>
          <p:cNvSpPr txBox="1"/>
          <p:nvPr/>
        </p:nvSpPr>
        <p:spPr>
          <a:xfrm>
            <a:off x="3706745" y="1032854"/>
            <a:ext cx="3164995" cy="5801588"/>
          </a:xfrm>
          <a:prstGeom prst="rect">
            <a:avLst/>
          </a:prstGeom>
          <a:noFill/>
        </p:spPr>
        <p:txBody>
          <a:bodyPr wrap="square" lIns="72000" numCol="1" rtlCol="0">
            <a:spAutoFit/>
          </a:bodyPr>
          <a:lstStyle/>
          <a:p>
            <a:r>
              <a:rPr lang="en-US" sz="2400" b="1" spc="200" dirty="0">
                <a:solidFill>
                  <a:schemeClr val="accent2"/>
                </a:solidFill>
                <a:latin typeface="Montserrat SemiBold" pitchFamily="2" charset="77"/>
              </a:rPr>
              <a:t>PARAMETERS</a:t>
            </a:r>
          </a:p>
          <a:p>
            <a:r>
              <a:rPr lang="en-US" sz="14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b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Team meetings &amp; training </a:t>
            </a:r>
            <a:r>
              <a:rPr lang="en-US" sz="14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should, where possible,  be attended in person for </a:t>
            </a:r>
            <a:r>
              <a:rPr lang="en-US" sz="1400" b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team connection </a:t>
            </a:r>
            <a:r>
              <a:rPr lang="en-US" sz="14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purposes  </a:t>
            </a:r>
          </a:p>
          <a:p>
            <a:pPr marL="228600" indent="-228600">
              <a:buFont typeface="+mj-lt"/>
              <a:buAutoNum type="arabicPeriod"/>
            </a:pPr>
            <a:endParaRPr lang="en-US" sz="1400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Wherever you are working, </a:t>
            </a:r>
            <a:r>
              <a:rPr lang="en-US" sz="1400" b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Skype for Business</a:t>
            </a:r>
            <a:r>
              <a:rPr lang="en-US" sz="14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must be up to date with your </a:t>
            </a:r>
            <a:r>
              <a:rPr lang="en-US" sz="1400" b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status</a:t>
            </a:r>
            <a:r>
              <a:rPr lang="en-US" sz="14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and </a:t>
            </a:r>
            <a:r>
              <a:rPr lang="en-US" sz="1400" b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location</a:t>
            </a:r>
          </a:p>
          <a:p>
            <a:pPr marL="228600" indent="-228600">
              <a:buFont typeface="+mj-lt"/>
              <a:buAutoNum type="arabicPeriod"/>
            </a:pPr>
            <a:endParaRPr lang="en-US" sz="1400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Appropriate notice must be provided if </a:t>
            </a:r>
            <a:r>
              <a:rPr lang="en-US" sz="1400" b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working remotely</a:t>
            </a:r>
          </a:p>
          <a:p>
            <a:pPr marL="228600" indent="-228600">
              <a:buFont typeface="+mj-lt"/>
              <a:buAutoNum type="arabicPeriod"/>
            </a:pPr>
            <a:endParaRPr lang="en-AU" sz="1400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Respect confidential materials </a:t>
            </a:r>
          </a:p>
          <a:p>
            <a:pPr marL="527467" lvl="2" indent="-22860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Don’t work </a:t>
            </a:r>
            <a:r>
              <a:rPr lang="en-US" sz="14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on these documents in any </a:t>
            </a:r>
            <a:r>
              <a:rPr lang="en-US" sz="1400" b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public space</a:t>
            </a:r>
          </a:p>
          <a:p>
            <a:pPr marL="228600" indent="-228600">
              <a:buFont typeface="+mj-lt"/>
              <a:buAutoNum type="arabicPeriod"/>
            </a:pPr>
            <a:endParaRPr lang="en-US" sz="1400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b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Client service </a:t>
            </a:r>
            <a:r>
              <a:rPr lang="en-US" sz="14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standards must be maintained to </a:t>
            </a:r>
            <a:r>
              <a:rPr lang="en-US" sz="1400" b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normal SLAs</a:t>
            </a:r>
          </a:p>
          <a:p>
            <a:pPr marL="97200" lvl="1" indent="-277200">
              <a:buFont typeface="Arial" panose="020B0604020202020204" pitchFamily="34" charset="0"/>
              <a:buChar char="•"/>
            </a:pPr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98867" lvl="2"/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1200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77200" indent="-277200"/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8AC055-3373-4D07-BE84-72953EFB32C3}"/>
              </a:ext>
            </a:extLst>
          </p:cNvPr>
          <p:cNvSpPr txBox="1"/>
          <p:nvPr/>
        </p:nvSpPr>
        <p:spPr>
          <a:xfrm>
            <a:off x="6982977" y="1032854"/>
            <a:ext cx="3454528" cy="473975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spc="200" dirty="0">
                <a:solidFill>
                  <a:schemeClr val="accent2"/>
                </a:solidFill>
                <a:latin typeface="Montserrat SemiBold" pitchFamily="2" charset="77"/>
              </a:rPr>
              <a:t>GUIDING PRINCIPLES</a:t>
            </a:r>
          </a:p>
          <a:p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77200" indent="-277200">
              <a:buFont typeface="+mj-lt"/>
              <a:buAutoNum type="arabicPeriod"/>
            </a:pPr>
            <a:r>
              <a:rPr lang="en-US" sz="1400" b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Trust is a given</a:t>
            </a:r>
          </a:p>
          <a:p>
            <a:pPr marL="723900" lvl="1" indent="-228600">
              <a:buFont typeface="+mj-lt"/>
              <a:buAutoNum type="arabicPeriod"/>
            </a:pPr>
            <a:endParaRPr lang="en-US" sz="1400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77200" indent="-277200">
              <a:buFont typeface="+mj-lt"/>
              <a:buAutoNum type="arabicPeriod"/>
            </a:pPr>
            <a:r>
              <a:rPr lang="en-US" sz="1400" b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Permission </a:t>
            </a:r>
            <a:r>
              <a:rPr lang="en-US" sz="14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to engage in informal flexible working </a:t>
            </a:r>
            <a:r>
              <a:rPr lang="en-US" sz="1400" b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does not have to be sought </a:t>
            </a:r>
            <a:r>
              <a:rPr lang="en-US" sz="14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from your leader </a:t>
            </a:r>
            <a:br>
              <a:rPr lang="en-US" sz="14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1400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77200" indent="-277200">
              <a:buFont typeface="+mj-lt"/>
              <a:buAutoNum type="arabicPeriod"/>
            </a:pPr>
            <a:r>
              <a:rPr lang="en-US" sz="1400" b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Reasons</a:t>
            </a:r>
            <a:r>
              <a:rPr lang="en-US" sz="14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for engaging in flexible working </a:t>
            </a:r>
            <a:r>
              <a:rPr lang="en-US" sz="1400" b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don’t matter</a:t>
            </a:r>
          </a:p>
          <a:p>
            <a:pPr marL="228600" indent="-228600">
              <a:buFont typeface="+mj-lt"/>
              <a:buAutoNum type="arabicPeriod"/>
            </a:pPr>
            <a:endParaRPr lang="en-US" sz="1400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77200" indent="-277200">
              <a:buFont typeface="+mj-lt"/>
              <a:buAutoNum type="arabicPeriod"/>
            </a:pPr>
            <a:r>
              <a:rPr lang="en-US" sz="14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Your safety and wellbeing are important - </a:t>
            </a:r>
            <a:r>
              <a:rPr lang="en-US" sz="1400" b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WHS requirements must be met</a:t>
            </a:r>
          </a:p>
          <a:p>
            <a:pPr marL="277200" indent="-277200">
              <a:buFont typeface="+mj-lt"/>
              <a:buAutoNum type="arabicPeriod"/>
            </a:pPr>
            <a:endParaRPr lang="en-US" sz="1400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77200" indent="-277200">
              <a:buFont typeface="+mj-lt"/>
              <a:buAutoNum type="arabicPeriod"/>
            </a:pPr>
            <a:r>
              <a:rPr lang="en-US" sz="14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Flexibility must be </a:t>
            </a:r>
            <a:r>
              <a:rPr lang="en-US" sz="1400" b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mutually beneficial - individual, team and client </a:t>
            </a:r>
            <a:r>
              <a:rPr lang="en-US" sz="14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requirements must be satisfied</a:t>
            </a:r>
          </a:p>
          <a:p>
            <a:pPr marL="277200" indent="-277200">
              <a:buFont typeface="+mj-lt"/>
              <a:buAutoNum type="arabicPeriod"/>
            </a:pPr>
            <a:endParaRPr lang="en-US" sz="1400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77200" indent="-277200">
              <a:buFont typeface="+mj-lt"/>
              <a:buAutoNum type="arabicPeriod"/>
            </a:pPr>
            <a:r>
              <a:rPr lang="en-US" sz="14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We assess performance based on </a:t>
            </a:r>
            <a:r>
              <a:rPr lang="en-US" sz="1400" b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output </a:t>
            </a:r>
            <a:r>
              <a:rPr lang="en-US" sz="14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not </a:t>
            </a:r>
            <a:r>
              <a:rPr lang="en-US" sz="1400" b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prese </a:t>
            </a:r>
            <a:r>
              <a:rPr lang="en-US" sz="1400" b="1" dirty="0" err="1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nteeism</a:t>
            </a:r>
            <a:endParaRPr lang="en-US" sz="1400" b="1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08FA60-E385-43CF-9D6C-E88955593986}"/>
              </a:ext>
            </a:extLst>
          </p:cNvPr>
          <p:cNvSpPr txBox="1"/>
          <p:nvPr/>
        </p:nvSpPr>
        <p:spPr>
          <a:xfrm>
            <a:off x="3753630" y="6066744"/>
            <a:ext cx="673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FFFF00"/>
                </a:highlight>
                <a:latin typeface="+mn-lt"/>
              </a:rPr>
              <a:t>Note:  </a:t>
            </a:r>
            <a:r>
              <a:rPr lang="en-US" sz="1400" dirty="0">
                <a:highlight>
                  <a:srgbClr val="FFFF00"/>
                </a:highlight>
                <a:latin typeface="+mn-lt"/>
              </a:rPr>
              <a:t>It is assumed staff agree to commit to these parameters and guiding principles for the duration of the trial.</a:t>
            </a:r>
          </a:p>
        </p:txBody>
      </p:sp>
    </p:spTree>
    <p:extLst>
      <p:ext uri="{BB962C8B-B14F-4D97-AF65-F5344CB8AC3E}">
        <p14:creationId xmlns:p14="http://schemas.microsoft.com/office/powerpoint/2010/main" val="4143142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8EFE9D-1EBB-4F2C-B6EC-657C207A2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6500" y="324247"/>
            <a:ext cx="6984776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EXAMPLE: EXPECTATIONS OF MANAGERS &amp; TEAM LEADERS</a:t>
            </a:r>
          </a:p>
          <a:p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C9E9B6-CCBA-4475-B43A-6BEF98AA6E33}"/>
              </a:ext>
            </a:extLst>
          </p:cNvPr>
          <p:cNvSpPr txBox="1"/>
          <p:nvPr/>
        </p:nvSpPr>
        <p:spPr>
          <a:xfrm>
            <a:off x="3842082" y="1548383"/>
            <a:ext cx="3009237" cy="6201698"/>
          </a:xfrm>
          <a:prstGeom prst="rect">
            <a:avLst/>
          </a:prstGeom>
          <a:noFill/>
        </p:spPr>
        <p:txBody>
          <a:bodyPr wrap="square" lIns="72000" numCol="1" rtlCol="0">
            <a:spAutoFit/>
          </a:bodyPr>
          <a:lstStyle/>
          <a:p>
            <a:r>
              <a:rPr lang="en-US" sz="2400" b="1" spc="200" dirty="0">
                <a:solidFill>
                  <a:schemeClr val="accent2"/>
                </a:solidFill>
                <a:latin typeface="Montserrat SemiBold" pitchFamily="2" charset="77"/>
                <a:ea typeface="Lato" panose="020F0502020204030203" pitchFamily="34" charset="0"/>
                <a:cs typeface="Lato" panose="020F0502020204030203" pitchFamily="34" charset="0"/>
              </a:rPr>
              <a:t>DAILY</a:t>
            </a:r>
          </a:p>
          <a:p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1200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Engage in flexible working </a:t>
            </a:r>
            <a:r>
              <a:rPr lang="en-US" sz="1400" b="1" i="1" dirty="0">
                <a:solidFill>
                  <a:schemeClr val="accent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“I’ll be working flexibly and starting later today team, the calendar is up to date with my work pattern”</a:t>
            </a:r>
          </a:p>
          <a:p>
            <a:pPr marL="457200" indent="-457200">
              <a:buFont typeface="+mj-lt"/>
              <a:buAutoNum type="arabicPeriod"/>
            </a:pPr>
            <a:endParaRPr lang="en-US" sz="1400" b="1" i="1" dirty="0">
              <a:solidFill>
                <a:schemeClr val="accent2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Be positive and open about flexible working </a:t>
            </a:r>
            <a:r>
              <a:rPr lang="en-US" sz="1400" b="1" i="1" dirty="0">
                <a:solidFill>
                  <a:schemeClr val="accent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“I can see how positive this will be for our team”</a:t>
            </a:r>
          </a:p>
          <a:p>
            <a:pPr marL="457200" indent="-457200">
              <a:buFont typeface="+mj-lt"/>
              <a:buAutoNum type="arabicPeriod"/>
            </a:pPr>
            <a:endParaRPr lang="en-US" sz="1400" b="1" i="1" dirty="0">
              <a:solidFill>
                <a:schemeClr val="accent2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Be on hand to answer any team questions you can and escalate any you can’t </a:t>
            </a:r>
            <a:r>
              <a:rPr lang="en-US" sz="1400" b="1" i="1" dirty="0">
                <a:solidFill>
                  <a:schemeClr val="accent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"let me come back to you on that”</a:t>
            </a:r>
          </a:p>
          <a:p>
            <a:pPr marL="457200" indent="-457200">
              <a:buFont typeface="+mj-lt"/>
              <a:buAutoNum type="arabicPeriod"/>
            </a:pPr>
            <a:endParaRPr lang="en-US" sz="1400" b="1" i="1" dirty="0">
              <a:solidFill>
                <a:schemeClr val="accent2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Keep quotes/ideas from team members which you feel are useful, or any recurring themes</a:t>
            </a:r>
          </a:p>
          <a:p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1200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77200" indent="-277200"/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CF5A83-661E-46E7-9070-4A082095B3BB}"/>
              </a:ext>
            </a:extLst>
          </p:cNvPr>
          <p:cNvSpPr txBox="1"/>
          <p:nvPr/>
        </p:nvSpPr>
        <p:spPr>
          <a:xfrm>
            <a:off x="7275817" y="1548383"/>
            <a:ext cx="3009237" cy="5770811"/>
          </a:xfrm>
          <a:prstGeom prst="rect">
            <a:avLst/>
          </a:prstGeom>
          <a:noFill/>
        </p:spPr>
        <p:txBody>
          <a:bodyPr wrap="square" lIns="72000" numCol="1" rtlCol="0">
            <a:spAutoFit/>
          </a:bodyPr>
          <a:lstStyle/>
          <a:p>
            <a:r>
              <a:rPr lang="en-US" sz="2400" b="1" spc="200" dirty="0">
                <a:solidFill>
                  <a:schemeClr val="accent2"/>
                </a:solidFill>
                <a:latin typeface="Montserrat SemiBold" pitchFamily="2" charset="77"/>
                <a:ea typeface="Lato" panose="020F0502020204030203" pitchFamily="34" charset="0"/>
                <a:cs typeface="Lato" panose="020F0502020204030203" pitchFamily="34" charset="0"/>
              </a:rPr>
              <a:t>WEEKLY</a:t>
            </a:r>
          </a:p>
          <a:p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1200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Raise flexibility as a recurring topic in team meetings, share your own experiences </a:t>
            </a:r>
            <a:r>
              <a:rPr lang="en-US" sz="1400" b="1" dirty="0">
                <a:solidFill>
                  <a:schemeClr val="accent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“This week I have experimented with flexible hours and working remotely, how is everyone else going?”</a:t>
            </a:r>
          </a:p>
          <a:p>
            <a:pPr marL="457200" indent="-457200">
              <a:buFont typeface="+mj-lt"/>
              <a:buAutoNum type="arabicPeriod"/>
            </a:pPr>
            <a:endParaRPr lang="en-US" sz="1400" b="1" dirty="0">
              <a:solidFill>
                <a:schemeClr val="accent2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Raise flexibility as a recurring topic in 1-2-1s  with your staff </a:t>
            </a:r>
            <a:r>
              <a:rPr lang="en-US" sz="1400" b="1" dirty="0">
                <a:solidFill>
                  <a:schemeClr val="accent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“Making flexibility work for our team is really important to me, how are you going, is there any support you need?”</a:t>
            </a:r>
          </a:p>
          <a:p>
            <a:pPr marL="457200" indent="-457200">
              <a:buFont typeface="+mj-lt"/>
              <a:buAutoNum type="arabicPeriod"/>
            </a:pPr>
            <a:endParaRPr lang="en-US" sz="1400" b="1" dirty="0">
              <a:solidFill>
                <a:schemeClr val="accent2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Talk to your manager about your own experience of working flexibly</a:t>
            </a:r>
          </a:p>
          <a:p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1200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77200" indent="-277200"/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066702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9D2917-EF8F-4FBC-8C3D-40FF2F575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Communication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AF3065-6664-400B-9E12-3BCB3CCE49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1944000"/>
            <a:ext cx="9487220" cy="828519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COMMUNICATIONS STRATEGY – EXAMPLE</a:t>
            </a:r>
            <a:br>
              <a:rPr lang="en-AU" dirty="0"/>
            </a:br>
            <a:endParaRPr lang="en-AU" dirty="0"/>
          </a:p>
          <a:p>
            <a:endParaRPr lang="en-AU" dirty="0"/>
          </a:p>
          <a:p>
            <a:pPr marL="0" indent="0">
              <a:buNone/>
            </a:pPr>
            <a:br>
              <a:rPr lang="en-AU" dirty="0"/>
            </a:b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7FEF23-4A0A-4758-AB76-0799814E19A2}"/>
              </a:ext>
            </a:extLst>
          </p:cNvPr>
          <p:cNvSpPr txBox="1"/>
          <p:nvPr/>
        </p:nvSpPr>
        <p:spPr>
          <a:xfrm>
            <a:off x="519642" y="2702144"/>
            <a:ext cx="9795610" cy="3130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57734" fontAlgn="auto">
              <a:lnSpc>
                <a:spcPts val="174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rgbClr val="7F7F7F"/>
                </a:solidFill>
                <a:latin typeface="Arial"/>
                <a:ea typeface="Lato" panose="020F0502020204030203" pitchFamily="34" charset="0"/>
                <a:cs typeface="Lato" panose="020F0502020204030203" pitchFamily="34" charset="0"/>
              </a:rPr>
              <a:t>DD/MM/YY	Project lead: </a:t>
            </a:r>
            <a:r>
              <a:rPr lang="en-AU" sz="1400" dirty="0">
                <a:solidFill>
                  <a:srgbClr val="D6AE7E"/>
                </a:solidFill>
                <a:latin typeface="Arial"/>
                <a:ea typeface="Lato" panose="020F0502020204030203" pitchFamily="34" charset="0"/>
                <a:cs typeface="Lato" panose="020F0502020204030203" pitchFamily="34" charset="0"/>
              </a:rPr>
              <a:t>Flexible working trial will start soon</a:t>
            </a:r>
            <a:r>
              <a:rPr lang="en-AU" sz="1400" dirty="0">
                <a:solidFill>
                  <a:srgbClr val="7F7F7F"/>
                </a:solidFill>
                <a:latin typeface="Arial"/>
                <a:ea typeface="Lato" panose="020F0502020204030203" pitchFamily="34" charset="0"/>
                <a:cs typeface="Lato" panose="020F0502020204030203" pitchFamily="34" charset="0"/>
              </a:rPr>
              <a:t>, here are the guidelines and parameters and pre-survey</a:t>
            </a:r>
          </a:p>
          <a:p>
            <a:pPr lvl="0" defTabSz="957734" fontAlgn="auto">
              <a:lnSpc>
                <a:spcPts val="174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rgbClr val="7F7F7F"/>
                </a:solidFill>
                <a:latin typeface="Arial"/>
                <a:ea typeface="Lato" panose="020F0502020204030203" pitchFamily="34" charset="0"/>
                <a:cs typeface="Lato" panose="020F0502020204030203" pitchFamily="34" charset="0"/>
              </a:rPr>
              <a:t>DD/MM/YY 	Managers: discus flexible working with the team and individual catch ups </a:t>
            </a:r>
          </a:p>
          <a:p>
            <a:pPr lvl="0" defTabSz="957734" fontAlgn="auto">
              <a:lnSpc>
                <a:spcPts val="174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rgbClr val="7F7F7F"/>
                </a:solidFill>
                <a:latin typeface="Arial"/>
                <a:ea typeface="Lato" panose="020F0502020204030203" pitchFamily="34" charset="0"/>
                <a:cs typeface="Lato" panose="020F0502020204030203" pitchFamily="34" charset="0"/>
              </a:rPr>
              <a:t>DD/MM/YY 	Project Leader:  Trial starts next Monday (reminder of guidelines, parameters, timelines etc) and </a:t>
            </a:r>
            <a:r>
              <a:rPr lang="en-AU" sz="1400" dirty="0">
                <a:solidFill>
                  <a:srgbClr val="D6AE7E"/>
                </a:solidFill>
                <a:latin typeface="Arial"/>
                <a:ea typeface="Lato" panose="020F0502020204030203" pitchFamily="34" charset="0"/>
                <a:cs typeface="Lato" panose="020F0502020204030203" pitchFamily="34" charset="0"/>
              </a:rPr>
              <a:t>pre-evaluation survey</a:t>
            </a:r>
          </a:p>
          <a:p>
            <a:pPr lvl="0" defTabSz="957734" fontAlgn="auto">
              <a:lnSpc>
                <a:spcPts val="174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rgbClr val="7F7F7F"/>
                </a:solidFill>
                <a:latin typeface="Arial"/>
                <a:ea typeface="Lato" panose="020F0502020204030203" pitchFamily="34" charset="0"/>
                <a:cs typeface="Lato" panose="020F0502020204030203" pitchFamily="34" charset="0"/>
              </a:rPr>
              <a:t>DD/MM/YY 	Managers: encourage completion of </a:t>
            </a:r>
            <a:r>
              <a:rPr lang="en-AU" sz="1400" dirty="0">
                <a:solidFill>
                  <a:srgbClr val="D6AE7E"/>
                </a:solidFill>
                <a:latin typeface="Arial"/>
                <a:ea typeface="Lato" panose="020F0502020204030203" pitchFamily="34" charset="0"/>
                <a:cs typeface="Lato" panose="020F0502020204030203" pitchFamily="34" charset="0"/>
              </a:rPr>
              <a:t>pre-evaluation survey</a:t>
            </a:r>
          </a:p>
          <a:p>
            <a:pPr lvl="0" defTabSz="957734" fontAlgn="auto">
              <a:lnSpc>
                <a:spcPts val="174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rgbClr val="7F7F7F"/>
                </a:solidFill>
                <a:latin typeface="Arial"/>
                <a:ea typeface="Lato" panose="020F0502020204030203" pitchFamily="34" charset="0"/>
                <a:cs typeface="Lato" panose="020F0502020204030203" pitchFamily="34" charset="0"/>
              </a:rPr>
              <a:t>DD/MM/YY 	</a:t>
            </a:r>
            <a:r>
              <a:rPr lang="en-AU" sz="1400" dirty="0">
                <a:solidFill>
                  <a:srgbClr val="D6AE7E"/>
                </a:solidFill>
                <a:latin typeface="Arial"/>
                <a:ea typeface="Lato" panose="020F0502020204030203" pitchFamily="34" charset="0"/>
                <a:cs typeface="Lato" panose="020F0502020204030203" pitchFamily="34" charset="0"/>
              </a:rPr>
              <a:t>Commencement </a:t>
            </a:r>
          </a:p>
          <a:p>
            <a:pPr lvl="0" defTabSz="957734" fontAlgn="auto">
              <a:lnSpc>
                <a:spcPts val="174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rgbClr val="7F7F7F"/>
                </a:solidFill>
                <a:latin typeface="Arial"/>
                <a:ea typeface="Lato" panose="020F0502020204030203" pitchFamily="34" charset="0"/>
                <a:cs typeface="Lato" panose="020F0502020204030203" pitchFamily="34" charset="0"/>
              </a:rPr>
              <a:t>DD/MM/YY 	Project lead: </a:t>
            </a:r>
            <a:r>
              <a:rPr lang="en-AU" sz="1400" dirty="0">
                <a:solidFill>
                  <a:srgbClr val="D6AE7E"/>
                </a:solidFill>
                <a:latin typeface="Arial"/>
                <a:ea typeface="Lato" panose="020F0502020204030203" pitchFamily="34" charset="0"/>
                <a:cs typeface="Lato" panose="020F0502020204030203" pitchFamily="34" charset="0"/>
              </a:rPr>
              <a:t>We are 1 month in </a:t>
            </a:r>
            <a:r>
              <a:rPr lang="en-AU" sz="1400" dirty="0">
                <a:solidFill>
                  <a:srgbClr val="7F7F7F"/>
                </a:solidFill>
                <a:latin typeface="Arial"/>
                <a:ea typeface="Lato" panose="020F0502020204030203" pitchFamily="34" charset="0"/>
                <a:cs typeface="Lato" panose="020F0502020204030203" pitchFamily="34" charset="0"/>
              </a:rPr>
              <a:t>– provide feedback and reflection on process </a:t>
            </a:r>
          </a:p>
          <a:p>
            <a:pPr lvl="0" defTabSz="957734" fontAlgn="auto">
              <a:lnSpc>
                <a:spcPts val="174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rgbClr val="7F7F7F"/>
                </a:solidFill>
                <a:latin typeface="Arial"/>
                <a:ea typeface="Lato" panose="020F0502020204030203" pitchFamily="34" charset="0"/>
                <a:cs typeface="Lato" panose="020F0502020204030203" pitchFamily="34" charset="0"/>
              </a:rPr>
              <a:t>DD/MM/YY 	Managers: check in with team</a:t>
            </a:r>
          </a:p>
          <a:p>
            <a:pPr lvl="0" defTabSz="957734" fontAlgn="auto">
              <a:lnSpc>
                <a:spcPts val="174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rgbClr val="7F7F7F"/>
                </a:solidFill>
                <a:latin typeface="Arial"/>
                <a:ea typeface="Lato" panose="020F0502020204030203" pitchFamily="34" charset="0"/>
                <a:cs typeface="Lato" panose="020F0502020204030203" pitchFamily="34" charset="0"/>
              </a:rPr>
              <a:t>DD/MM/YY 	Project lead: </a:t>
            </a:r>
            <a:r>
              <a:rPr lang="en-AU" sz="1400" dirty="0">
                <a:solidFill>
                  <a:srgbClr val="D6AE7E"/>
                </a:solidFill>
                <a:latin typeface="Arial"/>
                <a:ea typeface="Lato" panose="020F0502020204030203" pitchFamily="34" charset="0"/>
                <a:cs typeface="Lato" panose="020F0502020204030203" pitchFamily="34" charset="0"/>
              </a:rPr>
              <a:t>We are 2 months in </a:t>
            </a:r>
            <a:r>
              <a:rPr lang="en-AU" sz="1400" dirty="0">
                <a:solidFill>
                  <a:srgbClr val="7F7F7F"/>
                </a:solidFill>
                <a:latin typeface="Arial"/>
                <a:ea typeface="Lato" panose="020F0502020204030203" pitchFamily="34" charset="0"/>
                <a:cs typeface="Lato" panose="020F0502020204030203" pitchFamily="34" charset="0"/>
              </a:rPr>
              <a:t>– provide feedback and reflection on process </a:t>
            </a:r>
          </a:p>
          <a:p>
            <a:pPr lvl="0" defTabSz="957734" fontAlgn="auto">
              <a:lnSpc>
                <a:spcPts val="174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rgbClr val="7F7F7F"/>
                </a:solidFill>
                <a:latin typeface="Arial"/>
                <a:ea typeface="Lato" panose="020F0502020204030203" pitchFamily="34" charset="0"/>
                <a:cs typeface="Lato" panose="020F0502020204030203" pitchFamily="34" charset="0"/>
              </a:rPr>
              <a:t>DD/MM/YY 	Managers: check in with team</a:t>
            </a:r>
          </a:p>
          <a:p>
            <a:pPr lvl="0" defTabSz="957734" fontAlgn="auto">
              <a:lnSpc>
                <a:spcPts val="174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rgbClr val="7F7F7F"/>
                </a:solidFill>
                <a:latin typeface="Arial"/>
                <a:ea typeface="Lato" panose="020F0502020204030203" pitchFamily="34" charset="0"/>
                <a:cs typeface="Lato" panose="020F0502020204030203" pitchFamily="34" charset="0"/>
              </a:rPr>
              <a:t>DD/MM/YY 	Project lead: </a:t>
            </a:r>
            <a:r>
              <a:rPr lang="en-AU" sz="1400" dirty="0">
                <a:solidFill>
                  <a:srgbClr val="D6AE7E"/>
                </a:solidFill>
                <a:latin typeface="Arial"/>
                <a:ea typeface="Lato" panose="020F0502020204030203" pitchFamily="34" charset="0"/>
                <a:cs typeface="Lato" panose="020F0502020204030203" pitchFamily="34" charset="0"/>
              </a:rPr>
              <a:t>The trial is complete</a:t>
            </a:r>
            <a:r>
              <a:rPr lang="en-AU" sz="1400" dirty="0">
                <a:solidFill>
                  <a:srgbClr val="7F7F7F"/>
                </a:solidFill>
                <a:latin typeface="Arial"/>
                <a:ea typeface="Lato" panose="020F0502020204030203" pitchFamily="34" charset="0"/>
                <a:cs typeface="Lato" panose="020F0502020204030203" pitchFamily="34" charset="0"/>
              </a:rPr>
              <a:t>, complete </a:t>
            </a:r>
            <a:r>
              <a:rPr lang="en-AU" sz="1400" dirty="0">
                <a:solidFill>
                  <a:srgbClr val="D6AE7E"/>
                </a:solidFill>
                <a:latin typeface="Arial"/>
                <a:ea typeface="Lato" panose="020F0502020204030203" pitchFamily="34" charset="0"/>
                <a:cs typeface="Lato" panose="020F0502020204030203" pitchFamily="34" charset="0"/>
              </a:rPr>
              <a:t>post-evaluation survey</a:t>
            </a:r>
            <a:r>
              <a:rPr lang="en-AU" sz="1400" dirty="0">
                <a:solidFill>
                  <a:srgbClr val="7F7F7F"/>
                </a:solidFill>
                <a:latin typeface="Arial"/>
                <a:ea typeface="Lato" panose="020F0502020204030203" pitchFamily="34" charset="0"/>
                <a:cs typeface="Lato" panose="020F0502020204030203" pitchFamily="34" charset="0"/>
              </a:rPr>
              <a:t> – guiding principles and parameters will still apply while we determine next steps for flexibility in the team.</a:t>
            </a:r>
          </a:p>
          <a:p>
            <a:pPr lvl="0" defTabSz="957734" fontAlgn="auto">
              <a:lnSpc>
                <a:spcPts val="174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rgbClr val="7F7F7F"/>
                </a:solidFill>
                <a:latin typeface="Arial"/>
                <a:ea typeface="Lato" panose="020F0502020204030203" pitchFamily="34" charset="0"/>
                <a:cs typeface="Lato" panose="020F0502020204030203" pitchFamily="34" charset="0"/>
              </a:rPr>
              <a:t>DD/MM/YY 	Managers: check in with team and encourage completion of </a:t>
            </a:r>
            <a:r>
              <a:rPr lang="en-AU" sz="1400" dirty="0">
                <a:solidFill>
                  <a:srgbClr val="D6AE7E"/>
                </a:solidFill>
                <a:latin typeface="Arial"/>
                <a:ea typeface="Lato" panose="020F0502020204030203" pitchFamily="34" charset="0"/>
                <a:cs typeface="Lato" panose="020F0502020204030203" pitchFamily="34" charset="0"/>
              </a:rPr>
              <a:t>post-evaluation survey</a:t>
            </a:r>
            <a:endParaRPr lang="en-AU" sz="1400" dirty="0">
              <a:solidFill>
                <a:srgbClr val="7F7F7F"/>
              </a:solidFill>
              <a:latin typeface="Arial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 defTabSz="957734" fontAlgn="auto">
              <a:lnSpc>
                <a:spcPts val="174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rgbClr val="7F7F7F"/>
                </a:solidFill>
                <a:latin typeface="Arial"/>
                <a:ea typeface="Lato" panose="020F0502020204030203" pitchFamily="34" charset="0"/>
                <a:cs typeface="Lato" panose="020F0502020204030203" pitchFamily="34" charset="0"/>
              </a:rPr>
              <a:t>DD/MM/YY 	Project lead: Communicate what flexible working will look like ongoing for the team</a:t>
            </a:r>
          </a:p>
        </p:txBody>
      </p:sp>
    </p:spTree>
    <p:extLst>
      <p:ext uri="{BB962C8B-B14F-4D97-AF65-F5344CB8AC3E}">
        <p14:creationId xmlns:p14="http://schemas.microsoft.com/office/powerpoint/2010/main" val="1060973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335771-B4C5-4CDC-8126-7D21035B6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Timeline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AF3065-6664-400B-9E12-3BCB3CCE49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1944000"/>
            <a:ext cx="8911156" cy="4032000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TIMELINE – EXAMPLE  </a:t>
            </a:r>
            <a:br>
              <a:rPr lang="en-AU" dirty="0"/>
            </a:br>
            <a:endParaRPr lang="en-AU" dirty="0"/>
          </a:p>
          <a:p>
            <a:endParaRPr lang="en-AU" dirty="0"/>
          </a:p>
          <a:p>
            <a:pPr marL="0" indent="0">
              <a:buNone/>
            </a:pPr>
            <a:br>
              <a:rPr lang="en-AU" dirty="0"/>
            </a:br>
            <a:endParaRPr lang="en-AU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D9C8BAF-531A-4C4C-84F3-E8DB6B3741E2}"/>
              </a:ext>
            </a:extLst>
          </p:cNvPr>
          <p:cNvSpPr txBox="1"/>
          <p:nvPr/>
        </p:nvSpPr>
        <p:spPr>
          <a:xfrm>
            <a:off x="791950" y="3783013"/>
            <a:ext cx="787396" cy="2077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577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b="1" spc="225" dirty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MMM YY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921B4C5-F2D5-4A76-9508-F7C7954A5E6F}"/>
              </a:ext>
            </a:extLst>
          </p:cNvPr>
          <p:cNvSpPr/>
          <p:nvPr/>
        </p:nvSpPr>
        <p:spPr>
          <a:xfrm>
            <a:off x="518696" y="4129465"/>
            <a:ext cx="1350656" cy="695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en-US" sz="1050" dirty="0"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TRIAL  </a:t>
            </a:r>
          </a:p>
          <a:p>
            <a:pPr marL="0" lvl="1" algn="ctr">
              <a:lnSpc>
                <a:spcPct val="150000"/>
              </a:lnSpc>
            </a:pPr>
            <a:r>
              <a:rPr lang="en-US" sz="1050" dirty="0"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LAUNCH</a:t>
            </a:r>
          </a:p>
          <a:p>
            <a:pPr marL="0" lvl="1" algn="ctr">
              <a:lnSpc>
                <a:spcPct val="150000"/>
              </a:lnSpc>
            </a:pPr>
            <a:r>
              <a:rPr lang="en-US" sz="1050" dirty="0"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&amp;  PRE-SURVEY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A77A61-43D5-4710-AB72-0FA52F700C46}"/>
              </a:ext>
            </a:extLst>
          </p:cNvPr>
          <p:cNvSpPr txBox="1"/>
          <p:nvPr/>
        </p:nvSpPr>
        <p:spPr>
          <a:xfrm>
            <a:off x="2180392" y="3783013"/>
            <a:ext cx="838692" cy="2077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577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b="1" spc="225" dirty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MONTH 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2651140-EFE4-4624-A818-B254F4642605}"/>
              </a:ext>
            </a:extLst>
          </p:cNvPr>
          <p:cNvSpPr/>
          <p:nvPr/>
        </p:nvSpPr>
        <p:spPr>
          <a:xfrm>
            <a:off x="1788291" y="4129465"/>
            <a:ext cx="1622886" cy="454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en-US" sz="1050" dirty="0"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LEADER LED COMMUNICATION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5AC6CA8-4586-4767-8F7B-104C91CB428C}"/>
              </a:ext>
            </a:extLst>
          </p:cNvPr>
          <p:cNvSpPr txBox="1"/>
          <p:nvPr/>
        </p:nvSpPr>
        <p:spPr>
          <a:xfrm>
            <a:off x="3723918" y="3803237"/>
            <a:ext cx="857928" cy="2077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577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b="1" spc="225" dirty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MONTH 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CC61CD6-BBB8-4028-BBBB-BB213975F650}"/>
              </a:ext>
            </a:extLst>
          </p:cNvPr>
          <p:cNvSpPr/>
          <p:nvPr/>
        </p:nvSpPr>
        <p:spPr>
          <a:xfrm>
            <a:off x="3494455" y="4129465"/>
            <a:ext cx="1329251" cy="454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en-US" sz="1050" dirty="0"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LEADER LED COMMUNICATION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6D581F-FD31-40D7-8FE5-3E103B0547C5}"/>
              </a:ext>
            </a:extLst>
          </p:cNvPr>
          <p:cNvSpPr txBox="1"/>
          <p:nvPr/>
        </p:nvSpPr>
        <p:spPr>
          <a:xfrm>
            <a:off x="5146319" y="3783013"/>
            <a:ext cx="857927" cy="2077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577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b="1" spc="225" dirty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MONTH 3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0C1D4D2-99FA-4DE3-9ECA-155B0C12CE81}"/>
              </a:ext>
            </a:extLst>
          </p:cNvPr>
          <p:cNvSpPr/>
          <p:nvPr/>
        </p:nvSpPr>
        <p:spPr>
          <a:xfrm>
            <a:off x="4916857" y="4129465"/>
            <a:ext cx="1329251" cy="454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en-US" sz="1050" dirty="0"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LEADER LED COMMUNICATION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618D8F7-56ED-4C2F-B360-DC6498643F88}"/>
              </a:ext>
            </a:extLst>
          </p:cNvPr>
          <p:cNvSpPr txBox="1"/>
          <p:nvPr/>
        </p:nvSpPr>
        <p:spPr>
          <a:xfrm>
            <a:off x="6464424" y="3783013"/>
            <a:ext cx="1223412" cy="2077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577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b="1" spc="225" dirty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END MONTH 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C7E0FF8-3B07-4A60-AB57-EFB5140BB717}"/>
              </a:ext>
            </a:extLst>
          </p:cNvPr>
          <p:cNvSpPr/>
          <p:nvPr/>
        </p:nvSpPr>
        <p:spPr>
          <a:xfrm>
            <a:off x="6314080" y="4129465"/>
            <a:ext cx="1456503" cy="6969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en-US" sz="1050" dirty="0"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TRIAL END &amp; POST-SURVEY</a:t>
            </a:r>
          </a:p>
          <a:p>
            <a:pPr marL="0" lvl="1" algn="ctr">
              <a:lnSpc>
                <a:spcPct val="150000"/>
              </a:lnSpc>
            </a:pPr>
            <a:endParaRPr lang="en-US" sz="1050" dirty="0">
              <a:latin typeface="+mn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0F73B1-9D34-4E77-A646-B231CFD609B8}"/>
              </a:ext>
            </a:extLst>
          </p:cNvPr>
          <p:cNvSpPr txBox="1"/>
          <p:nvPr/>
        </p:nvSpPr>
        <p:spPr>
          <a:xfrm>
            <a:off x="8060091" y="3783013"/>
            <a:ext cx="867546" cy="2077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577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b="1" spc="225" dirty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MONTH 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E6D1E47-0707-4D4F-BE59-895FC733AEB0}"/>
              </a:ext>
            </a:extLst>
          </p:cNvPr>
          <p:cNvSpPr/>
          <p:nvPr/>
        </p:nvSpPr>
        <p:spPr>
          <a:xfrm>
            <a:off x="7833889" y="4129465"/>
            <a:ext cx="1427068" cy="11799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en-US" sz="1050" dirty="0"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EVALUATE TRIAL</a:t>
            </a:r>
          </a:p>
          <a:p>
            <a:pPr marL="0" lvl="1" algn="ctr">
              <a:lnSpc>
                <a:spcPct val="150000"/>
              </a:lnSpc>
            </a:pPr>
            <a:r>
              <a:rPr lang="en-US" sz="1050" dirty="0"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&amp; COMMUNICATE</a:t>
            </a:r>
          </a:p>
          <a:p>
            <a:pPr marL="0" lvl="1" algn="ctr">
              <a:lnSpc>
                <a:spcPct val="150000"/>
              </a:lnSpc>
            </a:pPr>
            <a:r>
              <a:rPr lang="en-US" sz="1050" dirty="0"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PLAN FOR FLEXIBLE</a:t>
            </a:r>
          </a:p>
          <a:p>
            <a:pPr marL="0" lvl="1" algn="ctr">
              <a:lnSpc>
                <a:spcPct val="150000"/>
              </a:lnSpc>
            </a:pPr>
            <a:r>
              <a:rPr lang="en-US" sz="1050" dirty="0"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WORKING  GOING FORWARD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69BD7FF-CF32-470A-9059-562C273A8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45" idx="6"/>
          </p:cNvCxnSpPr>
          <p:nvPr/>
        </p:nvCxnSpPr>
        <p:spPr>
          <a:xfrm flipV="1">
            <a:off x="1170236" y="3581995"/>
            <a:ext cx="7414201" cy="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CA504F21-0B86-49A3-A257-214F29921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12572" y="3519289"/>
            <a:ext cx="125413" cy="12541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7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815C38A-0277-4471-8FF2-80025466F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36234" y="3519289"/>
            <a:ext cx="127001" cy="12541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7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53E7BB9-4E5A-4BA7-8B2C-C97547CBE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12621" y="3518495"/>
            <a:ext cx="127001" cy="127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7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0048EBD-6353-41CF-BE7C-23A738FD9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2142" y="3519289"/>
            <a:ext cx="127001" cy="12541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7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4620720-C2AB-4CAB-93FA-20692D03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57436" y="3518495"/>
            <a:ext cx="127001" cy="127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7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/>
          </a:p>
        </p:txBody>
      </p:sp>
      <p:sp>
        <p:nvSpPr>
          <p:cNvPr id="47" name="Shape 2617">
            <a:extLst>
              <a:ext uri="{FF2B5EF4-FFF2-40B4-BE49-F238E27FC236}">
                <a16:creationId xmlns:a16="http://schemas.microsoft.com/office/drawing/2014/main" id="{B0194B85-09C5-44A8-9BBA-741C34D9D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66524" y="3010967"/>
            <a:ext cx="458376" cy="3721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45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" name="Shape 2550">
            <a:extLst>
              <a:ext uri="{FF2B5EF4-FFF2-40B4-BE49-F238E27FC236}">
                <a16:creationId xmlns:a16="http://schemas.microsoft.com/office/drawing/2014/main" id="{19472F6C-9969-433A-8242-240CF747F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2992" y="2994607"/>
            <a:ext cx="404901" cy="404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45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" name="Shape 2617">
            <a:extLst>
              <a:ext uri="{FF2B5EF4-FFF2-40B4-BE49-F238E27FC236}">
                <a16:creationId xmlns:a16="http://schemas.microsoft.com/office/drawing/2014/main" id="{0E330D9F-4BEB-43BB-9F73-51A692DB5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77903" y="3010967"/>
            <a:ext cx="443663" cy="3721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45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Shape 2617">
            <a:extLst>
              <a:ext uri="{FF2B5EF4-FFF2-40B4-BE49-F238E27FC236}">
                <a16:creationId xmlns:a16="http://schemas.microsoft.com/office/drawing/2014/main" id="{B2C3D332-6F90-4B3B-851E-B95711BCB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55094" y="3010967"/>
            <a:ext cx="443663" cy="3721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45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72F21DD-A87B-4DBC-B1F3-FA27CCFFC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92204" y="3549769"/>
            <a:ext cx="125413" cy="12541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7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43D2D60-CAC3-45C6-B205-F46FD7D8C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90170" y="3539513"/>
            <a:ext cx="125413" cy="12541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7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/>
          </a:p>
        </p:txBody>
      </p:sp>
      <p:sp>
        <p:nvSpPr>
          <p:cNvPr id="61" name="Shape 2617">
            <a:extLst>
              <a:ext uri="{FF2B5EF4-FFF2-40B4-BE49-F238E27FC236}">
                <a16:creationId xmlns:a16="http://schemas.microsoft.com/office/drawing/2014/main" id="{F5190393-A548-4BB9-9053-3F4317AD1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32692" y="3010967"/>
            <a:ext cx="443663" cy="3721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45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" name="Shape 2550">
            <a:extLst>
              <a:ext uri="{FF2B5EF4-FFF2-40B4-BE49-F238E27FC236}">
                <a16:creationId xmlns:a16="http://schemas.microsoft.com/office/drawing/2014/main" id="{69C34F56-E276-4E1D-A557-561E874CC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73920" y="3006799"/>
            <a:ext cx="404901" cy="404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45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0E3CFB7F-19EF-47AB-81E7-72C356838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6293221"/>
            <a:ext cx="1005927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1148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A8F43476EB784464BFCC994945052FE7" version="1.0.0">
  <systemFields>
    <field name="Objective-Id">
      <value order="0">A4451159</value>
    </field>
    <field name="Objective-Title">
      <value order="0">01. Leader-led pack (sample)</value>
    </field>
    <field name="Objective-Description">
      <value order="0"/>
    </field>
    <field name="Objective-CreationStamp">
      <value order="0">2019-10-10T00:37:55Z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2019-11-07T02:45:31Z</value>
    </field>
    <field name="Objective-Owner">
      <value order="0">Helen Reynolds</value>
    </field>
    <field name="Objective-Path">
      <value order="0">Objective Global Folder:1. Public Service Commission (PSC):1. Public Service Commission File Plan (PSC):WORKFORCE DIVERSITY AND EQUITY:FLEXIBLE WORKING:Flexible Working - Framework:Flexible Working - Framework - Phase two - Team based design:0002. Final Toolkit resources - templates and tip sheets</value>
    </field>
    <field name="Objective-Parent">
      <value order="0">0002. Final Toolkit resources - templates and tip sheets</value>
    </field>
    <field name="Objective-State">
      <value order="0">Being Drafted</value>
    </field>
    <field name="Objective-VersionId">
      <value order="0">vA7894160</value>
    </field>
    <field name="Objective-Version">
      <value order="0">1.7</value>
    </field>
    <field name="Objective-VersionNumber">
      <value order="0">8</value>
    </field>
    <field name="Objective-VersionComment">
      <value order="0"/>
    </field>
    <field name="Objective-FileNumber">
      <value order="0">qA430037</value>
    </field>
    <field name="Objective-Classification">
      <value order="0"/>
    </field>
    <field name="Objective-Caveats">
      <value order="0"/>
    </field>
  </systemFields>
  <catalogues>
    <catalogue name="Document Type Catalogue" type="type" ori="id:cA63">
      <field name="Objective-Vital Record">
        <value order="0">No</value>
      </field>
      <field name="Objective-DLM">
        <value order="0">No Impact</value>
      </field>
      <field name="Objective-Security Classification">
        <value order="0">UNCLASSIFIED</value>
      </field>
      <field name="Objective-Approval History">
        <value order="0"/>
      </field>
      <field name="Objective-Approval Status">
        <value order="0"/>
      </field>
      <field name="Objective-Connect Creator">
        <value order="0"/>
      </field>
      <field name="Objective-Document Tag(s)">
        <value order="0"/>
      </field>
      <field name="Objective-Shared By">
        <value order="0"/>
      </field>
      <field name="Objective-Current Approver">
        <value order="0"/>
      </field>
    </catalogue>
    <catalogue name="PSC Catalogue" type="user" ori="id:cA45">
      <field name="Objective-Date Action Complete">
        <value order="0"/>
      </field>
      <field name="Objective-Document Type">
        <value order="0"/>
      </field>
      <field name="Objective-Position">
        <value order="0"/>
      </field>
      <field name="Objective-Phone 1">
        <value order="0"/>
      </field>
      <field name="Objective-Day Box">
        <value order="0"/>
      </field>
      <field name="Objective-Date Received">
        <value order="0"/>
      </field>
      <field name="Objective-Action Required">
        <value order="0"/>
      </field>
      <field name="Objective-Author">
        <value order="0"/>
      </field>
      <field name="Objective-Date Department Response Due">
        <value order="0"/>
      </field>
      <field name="Objective-Author Organisation">
        <value order="0"/>
      </field>
      <field name="Objective-External Reference">
        <value order="0"/>
      </field>
      <field name="Objective-Co-Author">
        <value order="0"/>
      </field>
      <field name="Objective-Date Interim Response Sent">
        <value order="0"/>
      </field>
      <field name="Objective-Address 2">
        <value order="0"/>
      </field>
      <field name="Objective-Date of Document">
        <value order="0"/>
      </field>
      <field name="Objective-Address 1">
        <value order="0"/>
      </field>
      <field name="Objective-Action Officer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A8F43476EB784464BFCC994945052FE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- teal colour scheme</Template>
  <TotalTime>2814</TotalTime>
  <Words>782</Words>
  <Application>Microsoft Office PowerPoint</Application>
  <PresentationFormat>Custom</PresentationFormat>
  <Paragraphs>121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Arial Black</vt:lpstr>
      <vt:lpstr>Calibri</vt:lpstr>
      <vt:lpstr>Courier New</vt:lpstr>
      <vt:lpstr>Georgia</vt:lpstr>
      <vt:lpstr>Gill Sans</vt:lpstr>
      <vt:lpstr>Lato</vt:lpstr>
      <vt:lpstr>Montserrat Semi</vt:lpstr>
      <vt:lpstr>Montserrat SemiBold</vt:lpstr>
      <vt:lpstr>System Font Regular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Communication</vt:lpstr>
      <vt:lpstr>Timeline</vt:lpstr>
    </vt:vector>
  </TitlesOfParts>
  <Company>ServiceFirst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Siobhan Brahe</dc:creator>
  <cp:lastModifiedBy>Claire Smith</cp:lastModifiedBy>
  <cp:revision>96</cp:revision>
  <cp:lastPrinted>2018-08-27T23:29:09Z</cp:lastPrinted>
  <dcterms:created xsi:type="dcterms:W3CDTF">2018-08-02T04:11:36Z</dcterms:created>
  <dcterms:modified xsi:type="dcterms:W3CDTF">2020-10-29T23:18:58Z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A4451159</vt:lpwstr>
  </property>
  <property fmtid="{D5CDD505-2E9C-101B-9397-08002B2CF9AE}" pid="4" name="Objective-Title">
    <vt:lpwstr>01. Leader-led pack (sample)</vt:lpwstr>
  </property>
  <property fmtid="{D5CDD505-2E9C-101B-9397-08002B2CF9AE}" pid="5" name="Objective-Comment">
    <vt:lpwstr/>
  </property>
  <property fmtid="{D5CDD505-2E9C-101B-9397-08002B2CF9AE}" pid="6" name="Objective-CreationStamp">
    <vt:filetime>2019-10-10T00:38:01Z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2019-11-07T02:45:30Z</vt:filetime>
  </property>
  <property fmtid="{D5CDD505-2E9C-101B-9397-08002B2CF9AE}" pid="11" name="Objective-Owner">
    <vt:lpwstr>Helen Reynolds</vt:lpwstr>
  </property>
  <property fmtid="{D5CDD505-2E9C-101B-9397-08002B2CF9AE}" pid="12" name="Objective-Path">
    <vt:lpwstr>Objective Global Folder:1. Public Service Commission (PSC):1. Public Service Commission File Plan (PSC):WORKFORCE DIVERSITY AND EQUITY:FLEXIBLE WORKING:Flexible Working - Framework:Flexible Working - Framework - Phase two - Team based design:0002. Final T</vt:lpwstr>
  </property>
  <property fmtid="{D5CDD505-2E9C-101B-9397-08002B2CF9AE}" pid="13" name="Objective-Parent">
    <vt:lpwstr>0002. Final Toolkit resources - templates and tip sheets</vt:lpwstr>
  </property>
  <property fmtid="{D5CDD505-2E9C-101B-9397-08002B2CF9AE}" pid="14" name="Objective-State">
    <vt:lpwstr>Being Drafted</vt:lpwstr>
  </property>
  <property fmtid="{D5CDD505-2E9C-101B-9397-08002B2CF9AE}" pid="15" name="Objective-Version">
    <vt:lpwstr>1.7</vt:lpwstr>
  </property>
  <property fmtid="{D5CDD505-2E9C-101B-9397-08002B2CF9AE}" pid="16" name="Objective-VersionNumber">
    <vt:r8>8</vt:r8>
  </property>
  <property fmtid="{D5CDD505-2E9C-101B-9397-08002B2CF9AE}" pid="17" name="Objective-VersionComment">
    <vt:lpwstr/>
  </property>
  <property fmtid="{D5CDD505-2E9C-101B-9397-08002B2CF9AE}" pid="18" name="Objective-FileNumber">
    <vt:lpwstr/>
  </property>
  <property fmtid="{D5CDD505-2E9C-101B-9397-08002B2CF9AE}" pid="19" name="Objective-Classification">
    <vt:lpwstr>[Inherited - none]</vt:lpwstr>
  </property>
  <property fmtid="{D5CDD505-2E9C-101B-9397-08002B2CF9AE}" pid="20" name="Objective-Caveats">
    <vt:lpwstr/>
  </property>
  <property fmtid="{D5CDD505-2E9C-101B-9397-08002B2CF9AE}" pid="21" name="Objective-Author">
    <vt:lpwstr/>
  </property>
  <property fmtid="{D5CDD505-2E9C-101B-9397-08002B2CF9AE}" pid="22" name="Objective-Position">
    <vt:lpwstr/>
  </property>
  <property fmtid="{D5CDD505-2E9C-101B-9397-08002B2CF9AE}" pid="23" name="Objective-Author Organisation">
    <vt:lpwstr/>
  </property>
  <property fmtid="{D5CDD505-2E9C-101B-9397-08002B2CF9AE}" pid="24" name="Objective-Address 1">
    <vt:lpwstr/>
  </property>
  <property fmtid="{D5CDD505-2E9C-101B-9397-08002B2CF9AE}" pid="25" name="Objective-Address 2">
    <vt:lpwstr/>
  </property>
  <property fmtid="{D5CDD505-2E9C-101B-9397-08002B2CF9AE}" pid="26" name="Objective-Phone 1">
    <vt:lpwstr/>
  </property>
  <property fmtid="{D5CDD505-2E9C-101B-9397-08002B2CF9AE}" pid="27" name="Objective-Co-Author">
    <vt:lpwstr/>
  </property>
  <property fmtid="{D5CDD505-2E9C-101B-9397-08002B2CF9AE}" pid="28" name="Objective-Document Type">
    <vt:lpwstr/>
  </property>
  <property fmtid="{D5CDD505-2E9C-101B-9397-08002B2CF9AE}" pid="29" name="Objective-Date of Document">
    <vt:lpwstr/>
  </property>
  <property fmtid="{D5CDD505-2E9C-101B-9397-08002B2CF9AE}" pid="30" name="Objective-Date Received">
    <vt:lpwstr/>
  </property>
  <property fmtid="{D5CDD505-2E9C-101B-9397-08002B2CF9AE}" pid="31" name="Objective-Action Required">
    <vt:lpwstr/>
  </property>
  <property fmtid="{D5CDD505-2E9C-101B-9397-08002B2CF9AE}" pid="32" name="Objective-Date Department Response Due">
    <vt:lpwstr/>
  </property>
  <property fmtid="{D5CDD505-2E9C-101B-9397-08002B2CF9AE}" pid="33" name="Objective-Date Interim Response Sent">
    <vt:lpwstr/>
  </property>
  <property fmtid="{D5CDD505-2E9C-101B-9397-08002B2CF9AE}" pid="34" name="Objective-External Reference">
    <vt:lpwstr/>
  </property>
  <property fmtid="{D5CDD505-2E9C-101B-9397-08002B2CF9AE}" pid="35" name="Objective-Action Officer">
    <vt:lpwstr/>
  </property>
  <property fmtid="{D5CDD505-2E9C-101B-9397-08002B2CF9AE}" pid="36" name="Objective-Date Action Complete">
    <vt:lpwstr/>
  </property>
  <property fmtid="{D5CDD505-2E9C-101B-9397-08002B2CF9AE}" pid="37" name="Objective-Day Box">
    <vt:lpwstr/>
  </property>
  <property fmtid="{D5CDD505-2E9C-101B-9397-08002B2CF9AE}" pid="38" name="Objective-Security Classification [system]">
    <vt:lpwstr>UNCLASSIFIED</vt:lpwstr>
  </property>
  <property fmtid="{D5CDD505-2E9C-101B-9397-08002B2CF9AE}" pid="39" name="Objective-DLM [system]">
    <vt:lpwstr>No Impact</vt:lpwstr>
  </property>
  <property fmtid="{D5CDD505-2E9C-101B-9397-08002B2CF9AE}" pid="40" name="Objective-Vital Record [system]">
    <vt:lpwstr>No</vt:lpwstr>
  </property>
  <property fmtid="{D5CDD505-2E9C-101B-9397-08002B2CF9AE}" pid="41" name="Objective-Description">
    <vt:lpwstr/>
  </property>
  <property fmtid="{D5CDD505-2E9C-101B-9397-08002B2CF9AE}" pid="42" name="Objective-VersionId">
    <vt:lpwstr>vA7894160</vt:lpwstr>
  </property>
  <property fmtid="{D5CDD505-2E9C-101B-9397-08002B2CF9AE}" pid="43" name="Objective-Vital Record">
    <vt:lpwstr>No</vt:lpwstr>
  </property>
  <property fmtid="{D5CDD505-2E9C-101B-9397-08002B2CF9AE}" pid="44" name="Objective-DLM">
    <vt:lpwstr>No Impact</vt:lpwstr>
  </property>
  <property fmtid="{D5CDD505-2E9C-101B-9397-08002B2CF9AE}" pid="45" name="Objective-Security Classification">
    <vt:lpwstr>UNCLASSIFIED</vt:lpwstr>
  </property>
  <property fmtid="{D5CDD505-2E9C-101B-9397-08002B2CF9AE}" pid="46" name="Objective-Approval History">
    <vt:lpwstr/>
  </property>
  <property fmtid="{D5CDD505-2E9C-101B-9397-08002B2CF9AE}" pid="47" name="Objective-Approval Status">
    <vt:lpwstr/>
  </property>
  <property fmtid="{D5CDD505-2E9C-101B-9397-08002B2CF9AE}" pid="48" name="Objective-Document Tag(s)">
    <vt:lpwstr/>
  </property>
  <property fmtid="{D5CDD505-2E9C-101B-9397-08002B2CF9AE}" pid="49" name="Objective-Current Approver">
    <vt:lpwstr/>
  </property>
  <property fmtid="{D5CDD505-2E9C-101B-9397-08002B2CF9AE}" pid="50" name="Objective-Current Approver [system]">
    <vt:lpwstr/>
  </property>
  <property fmtid="{D5CDD505-2E9C-101B-9397-08002B2CF9AE}" pid="51" name="Objective-Approval Status [system]">
    <vt:lpwstr/>
  </property>
  <property fmtid="{D5CDD505-2E9C-101B-9397-08002B2CF9AE}" pid="52" name="Objective-Approval History [system]">
    <vt:lpwstr/>
  </property>
  <property fmtid="{D5CDD505-2E9C-101B-9397-08002B2CF9AE}" pid="53" name="Objective-Document Tag(s) [system]">
    <vt:lpwstr/>
  </property>
  <property fmtid="{D5CDD505-2E9C-101B-9397-08002B2CF9AE}" pid="54" name="Objective-Connect Creator">
    <vt:lpwstr/>
  </property>
  <property fmtid="{D5CDD505-2E9C-101B-9397-08002B2CF9AE}" pid="55" name="Objective-Shared By">
    <vt:lpwstr/>
  </property>
  <property fmtid="{D5CDD505-2E9C-101B-9397-08002B2CF9AE}" pid="56" name="Objective-Connect Creator [system]">
    <vt:lpwstr/>
  </property>
  <property fmtid="{D5CDD505-2E9C-101B-9397-08002B2CF9AE}" pid="57" name="Objective-Shared By [system]">
    <vt:lpwstr/>
  </property>
</Properties>
</file>