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2"/>
  </p:sldMasterIdLst>
  <p:notesMasterIdLst>
    <p:notesMasterId r:id="rId39"/>
  </p:notesMasterIdLst>
  <p:handoutMasterIdLst>
    <p:handoutMasterId r:id="rId40"/>
  </p:handoutMasterIdLst>
  <p:sldIdLst>
    <p:sldId id="282" r:id="rId3"/>
    <p:sldId id="259" r:id="rId4"/>
    <p:sldId id="287" r:id="rId5"/>
    <p:sldId id="267" r:id="rId6"/>
    <p:sldId id="275" r:id="rId7"/>
    <p:sldId id="274" r:id="rId8"/>
    <p:sldId id="317" r:id="rId9"/>
    <p:sldId id="284" r:id="rId10"/>
    <p:sldId id="290" r:id="rId11"/>
    <p:sldId id="262" r:id="rId12"/>
    <p:sldId id="318" r:id="rId13"/>
    <p:sldId id="291" r:id="rId14"/>
    <p:sldId id="292" r:id="rId15"/>
    <p:sldId id="295" r:id="rId16"/>
    <p:sldId id="286" r:id="rId17"/>
    <p:sldId id="261" r:id="rId18"/>
    <p:sldId id="325" r:id="rId19"/>
    <p:sldId id="294" r:id="rId20"/>
    <p:sldId id="293" r:id="rId21"/>
    <p:sldId id="296" r:id="rId22"/>
    <p:sldId id="285" r:id="rId23"/>
    <p:sldId id="263" r:id="rId24"/>
    <p:sldId id="319" r:id="rId25"/>
    <p:sldId id="297" r:id="rId26"/>
    <p:sldId id="298" r:id="rId27"/>
    <p:sldId id="299" r:id="rId28"/>
    <p:sldId id="283" r:id="rId29"/>
    <p:sldId id="316" r:id="rId30"/>
    <p:sldId id="310" r:id="rId31"/>
    <p:sldId id="311" r:id="rId32"/>
    <p:sldId id="322" r:id="rId33"/>
    <p:sldId id="323" r:id="rId34"/>
    <p:sldId id="324" r:id="rId35"/>
    <p:sldId id="321" r:id="rId36"/>
    <p:sldId id="314" r:id="rId37"/>
    <p:sldId id="315" r:id="rId38"/>
  </p:sldIdLst>
  <p:sldSz cx="10693400" cy="7561263"/>
  <p:notesSz cx="9799638" cy="14355763"/>
  <p:defaultTextStyle>
    <a:defPPr>
      <a:defRPr lang="en-AU"/>
    </a:defPPr>
    <a:lvl1pPr algn="l" defTabSz="993775" rtl="0" fontAlgn="base">
      <a:spcBef>
        <a:spcPct val="0"/>
      </a:spcBef>
      <a:spcAft>
        <a:spcPct val="0"/>
      </a:spcAft>
      <a:defRPr sz="1900" kern="1200">
        <a:solidFill>
          <a:schemeClr val="tx1"/>
        </a:solidFill>
        <a:latin typeface="Georgia" pitchFamily="18" charset="0"/>
        <a:ea typeface="+mn-ea"/>
        <a:cs typeface="Arial" charset="0"/>
      </a:defRPr>
    </a:lvl1pPr>
    <a:lvl2pPr marL="495300" indent="49213" algn="l" defTabSz="993775" rtl="0" fontAlgn="base">
      <a:spcBef>
        <a:spcPct val="0"/>
      </a:spcBef>
      <a:spcAft>
        <a:spcPct val="0"/>
      </a:spcAft>
      <a:defRPr sz="1900" kern="1200">
        <a:solidFill>
          <a:schemeClr val="tx1"/>
        </a:solidFill>
        <a:latin typeface="Georgia" pitchFamily="18" charset="0"/>
        <a:ea typeface="+mn-ea"/>
        <a:cs typeface="Arial" charset="0"/>
      </a:defRPr>
    </a:lvl2pPr>
    <a:lvl3pPr marL="993775" indent="95250" algn="l" defTabSz="993775" rtl="0" fontAlgn="base">
      <a:spcBef>
        <a:spcPct val="0"/>
      </a:spcBef>
      <a:spcAft>
        <a:spcPct val="0"/>
      </a:spcAft>
      <a:defRPr sz="1900" kern="1200">
        <a:solidFill>
          <a:schemeClr val="tx1"/>
        </a:solidFill>
        <a:latin typeface="Georgia" pitchFamily="18" charset="0"/>
        <a:ea typeface="+mn-ea"/>
        <a:cs typeface="Arial" charset="0"/>
      </a:defRPr>
    </a:lvl3pPr>
    <a:lvl4pPr marL="1490663" indent="144463" algn="l" defTabSz="993775" rtl="0" fontAlgn="base">
      <a:spcBef>
        <a:spcPct val="0"/>
      </a:spcBef>
      <a:spcAft>
        <a:spcPct val="0"/>
      </a:spcAft>
      <a:defRPr sz="1900" kern="1200">
        <a:solidFill>
          <a:schemeClr val="tx1"/>
        </a:solidFill>
        <a:latin typeface="Georgia" pitchFamily="18" charset="0"/>
        <a:ea typeface="+mn-ea"/>
        <a:cs typeface="Arial" charset="0"/>
      </a:defRPr>
    </a:lvl4pPr>
    <a:lvl5pPr marL="1989138" indent="192088" algn="l" defTabSz="993775" rtl="0" fontAlgn="base">
      <a:spcBef>
        <a:spcPct val="0"/>
      </a:spcBef>
      <a:spcAft>
        <a:spcPct val="0"/>
      </a:spcAft>
      <a:defRPr sz="1900" kern="1200">
        <a:solidFill>
          <a:schemeClr val="tx1"/>
        </a:solidFill>
        <a:latin typeface="Georgia" pitchFamily="18" charset="0"/>
        <a:ea typeface="+mn-ea"/>
        <a:cs typeface="Arial" charset="0"/>
      </a:defRPr>
    </a:lvl5pPr>
    <a:lvl6pPr marL="2286000" algn="l" defTabSz="914400" rtl="0" eaLnBrk="1" latinLnBrk="0" hangingPunct="1">
      <a:defRPr sz="1900" kern="1200">
        <a:solidFill>
          <a:schemeClr val="tx1"/>
        </a:solidFill>
        <a:latin typeface="Georgia" pitchFamily="18" charset="0"/>
        <a:ea typeface="+mn-ea"/>
        <a:cs typeface="Arial" charset="0"/>
      </a:defRPr>
    </a:lvl6pPr>
    <a:lvl7pPr marL="2743200" algn="l" defTabSz="914400" rtl="0" eaLnBrk="1" latinLnBrk="0" hangingPunct="1">
      <a:defRPr sz="1900" kern="1200">
        <a:solidFill>
          <a:schemeClr val="tx1"/>
        </a:solidFill>
        <a:latin typeface="Georgia" pitchFamily="18" charset="0"/>
        <a:ea typeface="+mn-ea"/>
        <a:cs typeface="Arial" charset="0"/>
      </a:defRPr>
    </a:lvl7pPr>
    <a:lvl8pPr marL="3200400" algn="l" defTabSz="914400" rtl="0" eaLnBrk="1" latinLnBrk="0" hangingPunct="1">
      <a:defRPr sz="1900" kern="1200">
        <a:solidFill>
          <a:schemeClr val="tx1"/>
        </a:solidFill>
        <a:latin typeface="Georgia" pitchFamily="18" charset="0"/>
        <a:ea typeface="+mn-ea"/>
        <a:cs typeface="Arial" charset="0"/>
      </a:defRPr>
    </a:lvl8pPr>
    <a:lvl9pPr marL="3657600" algn="l" defTabSz="914400" rtl="0" eaLnBrk="1" latinLnBrk="0" hangingPunct="1">
      <a:defRPr sz="1900" kern="1200">
        <a:solidFill>
          <a:schemeClr val="tx1"/>
        </a:solidFill>
        <a:latin typeface="Georgia" pitchFamily="18" charset="0"/>
        <a:ea typeface="+mn-ea"/>
        <a:cs typeface="Arial" charset="0"/>
      </a:defRPr>
    </a:lvl9pPr>
  </p:defaultTextStyle>
  <p:extLst>
    <p:ext uri="{EFAFB233-063F-42B5-8137-9DF3F51BA10A}">
      <p15:sldGuideLst xmlns:p15="http://schemas.microsoft.com/office/powerpoint/2012/main">
        <p15:guide id="1" orient="horz" pos="2381">
          <p15:clr>
            <a:srgbClr val="A4A3A4"/>
          </p15:clr>
        </p15:guide>
        <p15:guide id="2" pos="33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lanie Cox" initials="MC" lastIdx="12" clrIdx="0"/>
  <p:cmAuthor id="1" name="Madeline Higgs" initials="MH"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79285" autoAdjust="0"/>
  </p:normalViewPr>
  <p:slideViewPr>
    <p:cSldViewPr>
      <p:cViewPr>
        <p:scale>
          <a:sx n="66" d="100"/>
          <a:sy n="66" d="100"/>
        </p:scale>
        <p:origin x="2586" y="750"/>
      </p:cViewPr>
      <p:guideLst>
        <p:guide orient="horz" pos="2381"/>
        <p:guide pos="336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247578" cy="717904"/>
          </a:xfrm>
          <a:prstGeom prst="rect">
            <a:avLst/>
          </a:prstGeom>
        </p:spPr>
        <p:txBody>
          <a:bodyPr vert="horz" lIns="132497" tIns="66248" rIns="132497" bIns="66248" rtlCol="0"/>
          <a:lstStyle>
            <a:lvl1pPr algn="l">
              <a:defRPr sz="1700"/>
            </a:lvl1pPr>
          </a:lstStyle>
          <a:p>
            <a:endParaRPr lang="en-AU"/>
          </a:p>
        </p:txBody>
      </p:sp>
      <p:sp>
        <p:nvSpPr>
          <p:cNvPr id="3" name="Date Placeholder 2"/>
          <p:cNvSpPr>
            <a:spLocks noGrp="1"/>
          </p:cNvSpPr>
          <p:nvPr>
            <p:ph type="dt" sz="quarter" idx="1"/>
          </p:nvPr>
        </p:nvSpPr>
        <p:spPr>
          <a:xfrm>
            <a:off x="5549772" y="1"/>
            <a:ext cx="4247578" cy="717904"/>
          </a:xfrm>
          <a:prstGeom prst="rect">
            <a:avLst/>
          </a:prstGeom>
        </p:spPr>
        <p:txBody>
          <a:bodyPr vert="horz" lIns="132497" tIns="66248" rIns="132497" bIns="66248" rtlCol="0"/>
          <a:lstStyle>
            <a:lvl1pPr algn="r">
              <a:defRPr sz="1700"/>
            </a:lvl1pPr>
          </a:lstStyle>
          <a:p>
            <a:fld id="{3DBA838A-8E93-447F-BCFD-C1C578768DF9}" type="datetimeFigureOut">
              <a:rPr lang="en-AU" smtClean="0"/>
              <a:t>5/11/2020</a:t>
            </a:fld>
            <a:endParaRPr lang="en-AU"/>
          </a:p>
        </p:txBody>
      </p:sp>
      <p:sp>
        <p:nvSpPr>
          <p:cNvPr id="4" name="Footer Placeholder 3"/>
          <p:cNvSpPr>
            <a:spLocks noGrp="1"/>
          </p:cNvSpPr>
          <p:nvPr>
            <p:ph type="ftr" sz="quarter" idx="2"/>
          </p:nvPr>
        </p:nvSpPr>
        <p:spPr>
          <a:xfrm>
            <a:off x="0" y="13635551"/>
            <a:ext cx="4247578" cy="717903"/>
          </a:xfrm>
          <a:prstGeom prst="rect">
            <a:avLst/>
          </a:prstGeom>
        </p:spPr>
        <p:txBody>
          <a:bodyPr vert="horz" lIns="132497" tIns="66248" rIns="132497" bIns="66248" rtlCol="0" anchor="b"/>
          <a:lstStyle>
            <a:lvl1pPr algn="l">
              <a:defRPr sz="1700"/>
            </a:lvl1pPr>
          </a:lstStyle>
          <a:p>
            <a:endParaRPr lang="en-AU"/>
          </a:p>
        </p:txBody>
      </p:sp>
      <p:sp>
        <p:nvSpPr>
          <p:cNvPr id="5" name="Slide Number Placeholder 4"/>
          <p:cNvSpPr>
            <a:spLocks noGrp="1"/>
          </p:cNvSpPr>
          <p:nvPr>
            <p:ph type="sldNum" sz="quarter" idx="3"/>
          </p:nvPr>
        </p:nvSpPr>
        <p:spPr>
          <a:xfrm>
            <a:off x="5549772" y="13635551"/>
            <a:ext cx="4247578" cy="717903"/>
          </a:xfrm>
          <a:prstGeom prst="rect">
            <a:avLst/>
          </a:prstGeom>
        </p:spPr>
        <p:txBody>
          <a:bodyPr vert="horz" lIns="132497" tIns="66248" rIns="132497" bIns="66248" rtlCol="0" anchor="b"/>
          <a:lstStyle>
            <a:lvl1pPr algn="r">
              <a:defRPr sz="1700"/>
            </a:lvl1pPr>
          </a:lstStyle>
          <a:p>
            <a:fld id="{59BB27F7-C4F6-45EE-B39A-9CFACA8FA9CE}" type="slidenum">
              <a:rPr lang="en-AU" smtClean="0"/>
              <a:t>‹#›</a:t>
            </a:fld>
            <a:endParaRPr lang="en-AU"/>
          </a:p>
        </p:txBody>
      </p:sp>
    </p:spTree>
    <p:extLst>
      <p:ext uri="{BB962C8B-B14F-4D97-AF65-F5344CB8AC3E}">
        <p14:creationId xmlns:p14="http://schemas.microsoft.com/office/powerpoint/2010/main" val="2434728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246510" cy="717788"/>
          </a:xfrm>
          <a:prstGeom prst="rect">
            <a:avLst/>
          </a:prstGeom>
        </p:spPr>
        <p:txBody>
          <a:bodyPr vert="horz" lIns="132497" tIns="66248" rIns="132497" bIns="66248" rtlCol="0"/>
          <a:lstStyle>
            <a:lvl1pPr algn="l" defTabSz="1441936">
              <a:defRPr sz="1700"/>
            </a:lvl1pPr>
          </a:lstStyle>
          <a:p>
            <a:pPr>
              <a:defRPr/>
            </a:pPr>
            <a:endParaRPr lang="en-AU" dirty="0"/>
          </a:p>
        </p:txBody>
      </p:sp>
      <p:sp>
        <p:nvSpPr>
          <p:cNvPr id="3" name="Date Placeholder 2"/>
          <p:cNvSpPr>
            <a:spLocks noGrp="1"/>
          </p:cNvSpPr>
          <p:nvPr>
            <p:ph type="dt" idx="1"/>
          </p:nvPr>
        </p:nvSpPr>
        <p:spPr>
          <a:xfrm>
            <a:off x="5550861" y="1"/>
            <a:ext cx="4246510" cy="717788"/>
          </a:xfrm>
          <a:prstGeom prst="rect">
            <a:avLst/>
          </a:prstGeom>
        </p:spPr>
        <p:txBody>
          <a:bodyPr vert="horz" lIns="132497" tIns="66248" rIns="132497" bIns="66248" rtlCol="0"/>
          <a:lstStyle>
            <a:lvl1pPr algn="r" defTabSz="1441936">
              <a:defRPr sz="1700"/>
            </a:lvl1pPr>
          </a:lstStyle>
          <a:p>
            <a:pPr>
              <a:defRPr/>
            </a:pPr>
            <a:fld id="{E685B84E-AA9D-4EF5-93A8-95365011A13A}" type="datetimeFigureOut">
              <a:rPr lang="en-AU" smtClean="0"/>
              <a:pPr>
                <a:defRPr/>
              </a:pPr>
              <a:t>5/11/2020</a:t>
            </a:fld>
            <a:endParaRPr lang="en-AU" dirty="0"/>
          </a:p>
        </p:txBody>
      </p:sp>
      <p:sp>
        <p:nvSpPr>
          <p:cNvPr id="4" name="Slide Image Placeholder 3"/>
          <p:cNvSpPr>
            <a:spLocks noGrp="1" noRot="1" noChangeAspect="1"/>
          </p:cNvSpPr>
          <p:nvPr>
            <p:ph type="sldImg" idx="2"/>
          </p:nvPr>
        </p:nvSpPr>
        <p:spPr>
          <a:xfrm>
            <a:off x="1092200" y="1076325"/>
            <a:ext cx="7615238" cy="5384800"/>
          </a:xfrm>
          <a:prstGeom prst="rect">
            <a:avLst/>
          </a:prstGeom>
          <a:noFill/>
          <a:ln w="12700">
            <a:solidFill>
              <a:prstClr val="black"/>
            </a:solidFill>
          </a:ln>
        </p:spPr>
        <p:txBody>
          <a:bodyPr vert="horz" lIns="132497" tIns="66248" rIns="132497" bIns="66248" rtlCol="0" anchor="ctr"/>
          <a:lstStyle/>
          <a:p>
            <a:pPr lvl="0"/>
            <a:endParaRPr lang="en-AU" noProof="0"/>
          </a:p>
        </p:txBody>
      </p:sp>
      <p:sp>
        <p:nvSpPr>
          <p:cNvPr id="5" name="Notes Placeholder 4"/>
          <p:cNvSpPr>
            <a:spLocks noGrp="1"/>
          </p:cNvSpPr>
          <p:nvPr>
            <p:ph type="body" sz="quarter" idx="3"/>
          </p:nvPr>
        </p:nvSpPr>
        <p:spPr>
          <a:xfrm>
            <a:off x="979965" y="6818987"/>
            <a:ext cx="7839710" cy="6460093"/>
          </a:xfrm>
          <a:prstGeom prst="rect">
            <a:avLst/>
          </a:prstGeom>
        </p:spPr>
        <p:txBody>
          <a:bodyPr vert="horz" lIns="132497" tIns="66248" rIns="132497" bIns="66248"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1" y="13635483"/>
            <a:ext cx="4246510" cy="717788"/>
          </a:xfrm>
          <a:prstGeom prst="rect">
            <a:avLst/>
          </a:prstGeom>
        </p:spPr>
        <p:txBody>
          <a:bodyPr vert="horz" lIns="132497" tIns="66248" rIns="132497" bIns="66248" rtlCol="0" anchor="b"/>
          <a:lstStyle>
            <a:lvl1pPr algn="l" defTabSz="1441936">
              <a:defRPr sz="1700"/>
            </a:lvl1pPr>
          </a:lstStyle>
          <a:p>
            <a:pPr>
              <a:defRPr/>
            </a:pPr>
            <a:endParaRPr lang="en-AU" dirty="0"/>
          </a:p>
        </p:txBody>
      </p:sp>
      <p:sp>
        <p:nvSpPr>
          <p:cNvPr id="7" name="Slide Number Placeholder 6"/>
          <p:cNvSpPr>
            <a:spLocks noGrp="1"/>
          </p:cNvSpPr>
          <p:nvPr>
            <p:ph type="sldNum" sz="quarter" idx="5"/>
          </p:nvPr>
        </p:nvSpPr>
        <p:spPr>
          <a:xfrm>
            <a:off x="5550861" y="13635483"/>
            <a:ext cx="4246510" cy="717788"/>
          </a:xfrm>
          <a:prstGeom prst="rect">
            <a:avLst/>
          </a:prstGeom>
        </p:spPr>
        <p:txBody>
          <a:bodyPr vert="horz" lIns="132497" tIns="66248" rIns="132497" bIns="66248" rtlCol="0" anchor="b"/>
          <a:lstStyle>
            <a:lvl1pPr algn="r" defTabSz="1441936">
              <a:defRPr sz="1700"/>
            </a:lvl1pPr>
          </a:lstStyle>
          <a:p>
            <a:pPr>
              <a:defRPr/>
            </a:pPr>
            <a:fld id="{15775936-C664-4C53-A885-A27A2BC24BAA}" type="slidenum">
              <a:rPr lang="en-AU" smtClean="0"/>
              <a:pPr>
                <a:defRPr/>
              </a:pPr>
              <a:t>‹#›</a:t>
            </a:fld>
            <a:endParaRPr lang="en-AU" dirty="0"/>
          </a:p>
        </p:txBody>
      </p:sp>
    </p:spTree>
    <p:extLst>
      <p:ext uri="{BB962C8B-B14F-4D97-AF65-F5344CB8AC3E}">
        <p14:creationId xmlns:p14="http://schemas.microsoft.com/office/powerpoint/2010/main" val="941444349"/>
      </p:ext>
    </p:extLst>
  </p:cSld>
  <p:clrMap bg1="lt1" tx1="dk1" bg2="lt2" tx2="dk2" accent1="accent1" accent2="accent2" accent3="accent3" accent4="accent4" accent5="accent5" accent6="accent6" hlink="hlink" folHlink="folHlink"/>
  <p:notesStyle>
    <a:lvl1pPr algn="l" defTabSz="1090613" rtl="0" eaLnBrk="0" fontAlgn="base" hangingPunct="0">
      <a:spcBef>
        <a:spcPct val="30000"/>
      </a:spcBef>
      <a:spcAft>
        <a:spcPct val="0"/>
      </a:spcAft>
      <a:defRPr sz="1400" kern="1200">
        <a:solidFill>
          <a:schemeClr val="tx1"/>
        </a:solidFill>
        <a:latin typeface="+mn-lt"/>
        <a:ea typeface="+mn-ea"/>
        <a:cs typeface="+mn-cs"/>
      </a:defRPr>
    </a:lvl1pPr>
    <a:lvl2pPr marL="544513" algn="l" defTabSz="1090613" rtl="0" eaLnBrk="0" fontAlgn="base" hangingPunct="0">
      <a:spcBef>
        <a:spcPct val="30000"/>
      </a:spcBef>
      <a:spcAft>
        <a:spcPct val="0"/>
      </a:spcAft>
      <a:defRPr sz="1400" kern="1200">
        <a:solidFill>
          <a:schemeClr val="tx1"/>
        </a:solidFill>
        <a:latin typeface="+mn-lt"/>
        <a:ea typeface="+mn-ea"/>
        <a:cs typeface="+mn-cs"/>
      </a:defRPr>
    </a:lvl2pPr>
    <a:lvl3pPr marL="1090613" algn="l" defTabSz="1090613" rtl="0" eaLnBrk="0" fontAlgn="base" hangingPunct="0">
      <a:spcBef>
        <a:spcPct val="30000"/>
      </a:spcBef>
      <a:spcAft>
        <a:spcPct val="0"/>
      </a:spcAft>
      <a:defRPr sz="1400" kern="1200">
        <a:solidFill>
          <a:schemeClr val="tx1"/>
        </a:solidFill>
        <a:latin typeface="+mn-lt"/>
        <a:ea typeface="+mn-ea"/>
        <a:cs typeface="+mn-cs"/>
      </a:defRPr>
    </a:lvl3pPr>
    <a:lvl4pPr marL="1636713" algn="l" defTabSz="1090613" rtl="0" eaLnBrk="0" fontAlgn="base" hangingPunct="0">
      <a:spcBef>
        <a:spcPct val="30000"/>
      </a:spcBef>
      <a:spcAft>
        <a:spcPct val="0"/>
      </a:spcAft>
      <a:defRPr sz="1400" kern="1200">
        <a:solidFill>
          <a:schemeClr val="tx1"/>
        </a:solidFill>
        <a:latin typeface="+mn-lt"/>
        <a:ea typeface="+mn-ea"/>
        <a:cs typeface="+mn-cs"/>
      </a:defRPr>
    </a:lvl4pPr>
    <a:lvl5pPr marL="2182813" algn="l" defTabSz="1090613" rtl="0" eaLnBrk="0" fontAlgn="base" hangingPunct="0">
      <a:spcBef>
        <a:spcPct val="30000"/>
      </a:spcBef>
      <a:spcAft>
        <a:spcPct val="0"/>
      </a:spcAft>
      <a:defRPr sz="1400" kern="1200">
        <a:solidFill>
          <a:schemeClr val="tx1"/>
        </a:solidFill>
        <a:latin typeface="+mn-lt"/>
        <a:ea typeface="+mn-ea"/>
        <a:cs typeface="+mn-cs"/>
      </a:defRPr>
    </a:lvl5pPr>
    <a:lvl6pPr marL="2729484" algn="l" defTabSz="1091794" rtl="0" eaLnBrk="1" latinLnBrk="0" hangingPunct="1">
      <a:defRPr sz="1400" kern="1200">
        <a:solidFill>
          <a:schemeClr val="tx1"/>
        </a:solidFill>
        <a:latin typeface="+mn-lt"/>
        <a:ea typeface="+mn-ea"/>
        <a:cs typeface="+mn-cs"/>
      </a:defRPr>
    </a:lvl6pPr>
    <a:lvl7pPr marL="3275381" algn="l" defTabSz="1091794" rtl="0" eaLnBrk="1" latinLnBrk="0" hangingPunct="1">
      <a:defRPr sz="1400" kern="1200">
        <a:solidFill>
          <a:schemeClr val="tx1"/>
        </a:solidFill>
        <a:latin typeface="+mn-lt"/>
        <a:ea typeface="+mn-ea"/>
        <a:cs typeface="+mn-cs"/>
      </a:defRPr>
    </a:lvl7pPr>
    <a:lvl8pPr marL="3821278" algn="l" defTabSz="1091794" rtl="0" eaLnBrk="1" latinLnBrk="0" hangingPunct="1">
      <a:defRPr sz="1400" kern="1200">
        <a:solidFill>
          <a:schemeClr val="tx1"/>
        </a:solidFill>
        <a:latin typeface="+mn-lt"/>
        <a:ea typeface="+mn-ea"/>
        <a:cs typeface="+mn-cs"/>
      </a:defRPr>
    </a:lvl8pPr>
    <a:lvl9pPr marL="4367174" algn="l" defTabSz="1091794"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2200" y="1076325"/>
            <a:ext cx="7615238" cy="5384800"/>
          </a:xfrm>
        </p:spPr>
      </p:sp>
      <p:sp>
        <p:nvSpPr>
          <p:cNvPr id="3" name="Notes Placeholder 2"/>
          <p:cNvSpPr>
            <a:spLocks noGrp="1"/>
          </p:cNvSpPr>
          <p:nvPr>
            <p:ph type="body" idx="1"/>
          </p:nvPr>
        </p:nvSpPr>
        <p:spPr/>
        <p:txBody>
          <a:bodyPr>
            <a:normAutofit/>
          </a:bodyPr>
          <a:lstStyle/>
          <a:p>
            <a:endParaRPr lang="en-AU" baseline="0" dirty="0"/>
          </a:p>
        </p:txBody>
      </p:sp>
      <p:sp>
        <p:nvSpPr>
          <p:cNvPr id="4" name="Slide Number Placeholder 3"/>
          <p:cNvSpPr>
            <a:spLocks noGrp="1"/>
          </p:cNvSpPr>
          <p:nvPr>
            <p:ph type="sldNum" sz="quarter" idx="10"/>
          </p:nvPr>
        </p:nvSpPr>
        <p:spPr/>
        <p:txBody>
          <a:bodyPr/>
          <a:lstStyle/>
          <a:p>
            <a:fld id="{4E0ABEF1-9697-46DB-A2BC-F8ECE0C4755D}" type="slidenum">
              <a:rPr lang="en-AU" smtClean="0"/>
              <a:pPr/>
              <a:t>3</a:t>
            </a:fld>
            <a:endParaRPr lang="en-AU" dirty="0"/>
          </a:p>
        </p:txBody>
      </p:sp>
    </p:spTree>
    <p:extLst>
      <p:ext uri="{BB962C8B-B14F-4D97-AF65-F5344CB8AC3E}">
        <p14:creationId xmlns:p14="http://schemas.microsoft.com/office/powerpoint/2010/main" val="159279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15775936-C664-4C53-A885-A27A2BC24BAA}" type="slidenum">
              <a:rPr lang="en-AU" smtClean="0"/>
              <a:pPr>
                <a:defRPr/>
              </a:pPr>
              <a:t>14</a:t>
            </a:fld>
            <a:endParaRPr lang="en-AU" dirty="0"/>
          </a:p>
        </p:txBody>
      </p:sp>
    </p:spTree>
    <p:extLst>
      <p:ext uri="{BB962C8B-B14F-4D97-AF65-F5344CB8AC3E}">
        <p14:creationId xmlns:p14="http://schemas.microsoft.com/office/powerpoint/2010/main" val="2499151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2000" dirty="0"/>
          </a:p>
          <a:p>
            <a:pPr marL="414052" indent="-414052">
              <a:buFont typeface="Arial" panose="020B0604020202020204" pitchFamily="34" charset="0"/>
              <a:buChar char="•"/>
            </a:pPr>
            <a:r>
              <a:rPr lang="en-AU" sz="2000" dirty="0"/>
              <a:t>When used together, the Capability Framework and the Procurement Professionals Capability Set provide a comprehensive description of the capabilities required for successful performance in a procurement role </a:t>
            </a:r>
            <a:br>
              <a:rPr lang="en-AU" sz="2000" dirty="0"/>
            </a:br>
            <a:br>
              <a:rPr lang="en-AU" sz="2000" dirty="0"/>
            </a:br>
            <a:r>
              <a:rPr lang="en-AU" sz="2000" dirty="0"/>
              <a:t>e.g. in order to provide strategic advice on the most cost-effective procurement strategies for a major project, a role may need highly developed capabilities in analysis (Capability Framework: Think and Solve problems) as well as expert ability to interpret markets and their dynamics (Procurement Professionals Capability Set: Procurement Analysis). </a:t>
            </a:r>
            <a:br>
              <a:rPr lang="en-AU" sz="2000" dirty="0"/>
            </a:br>
            <a:endParaRPr lang="en-AU" sz="2000" dirty="0"/>
          </a:p>
          <a:p>
            <a:pPr marL="414052" indent="-414052" defTabSz="1580298">
              <a:buFont typeface="Arial" panose="020B0604020202020204" pitchFamily="34" charset="0"/>
              <a:buChar char="•"/>
              <a:defRPr/>
            </a:pPr>
            <a:r>
              <a:rPr lang="en-AU" sz="2000" dirty="0"/>
              <a:t>The range of workforce management and development activities includes role design and description; recruitment; performance development; learning and development; and strategic workforce planning. </a:t>
            </a:r>
          </a:p>
          <a:p>
            <a:pPr marL="414052" indent="-414052" defTabSz="1580298">
              <a:buFont typeface="Arial" panose="020B0604020202020204" pitchFamily="34" charset="0"/>
              <a:buChar char="•"/>
              <a:defRPr/>
            </a:pPr>
            <a:endParaRPr lang="en-AU" sz="2000" dirty="0"/>
          </a:p>
          <a:p>
            <a:pPr marL="414052" indent="-414052" defTabSz="1580298">
              <a:buFont typeface="Arial" panose="020B0604020202020204" pitchFamily="34" charset="0"/>
              <a:buChar char="•"/>
              <a:defRPr/>
            </a:pPr>
            <a:endParaRPr lang="en-AU" sz="2000" dirty="0"/>
          </a:p>
          <a:p>
            <a:endParaRPr lang="en-AU" dirty="0"/>
          </a:p>
        </p:txBody>
      </p:sp>
      <p:sp>
        <p:nvSpPr>
          <p:cNvPr id="4" name="Slide Number Placeholder 3"/>
          <p:cNvSpPr>
            <a:spLocks noGrp="1"/>
          </p:cNvSpPr>
          <p:nvPr>
            <p:ph type="sldNum" sz="quarter" idx="10"/>
          </p:nvPr>
        </p:nvSpPr>
        <p:spPr/>
        <p:txBody>
          <a:bodyPr/>
          <a:lstStyle/>
          <a:p>
            <a:pPr>
              <a:defRPr/>
            </a:pPr>
            <a:fld id="{15775936-C664-4C53-A885-A27A2BC24BAA}" type="slidenum">
              <a:rPr lang="en-AU" smtClean="0"/>
              <a:pPr>
                <a:defRPr/>
              </a:pPr>
              <a:t>16</a:t>
            </a:fld>
            <a:endParaRPr lang="en-AU" dirty="0"/>
          </a:p>
        </p:txBody>
      </p:sp>
    </p:spTree>
    <p:extLst>
      <p:ext uri="{BB962C8B-B14F-4D97-AF65-F5344CB8AC3E}">
        <p14:creationId xmlns:p14="http://schemas.microsoft.com/office/powerpoint/2010/main" val="3811913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2000" dirty="0"/>
          </a:p>
          <a:p>
            <a:pPr marL="414052" indent="-414052">
              <a:buFont typeface="Arial" panose="020B0604020202020204" pitchFamily="34" charset="0"/>
              <a:buChar char="•"/>
            </a:pPr>
            <a:r>
              <a:rPr lang="en-AU" sz="2000" dirty="0"/>
              <a:t>The ten capabilities in the Procurement Professionals Capability Set are described by behavioural indicators across five levels of complexity</a:t>
            </a:r>
            <a:br>
              <a:rPr lang="en-AU" sz="2000" dirty="0"/>
            </a:br>
            <a:endParaRPr lang="en-AU" sz="2000" dirty="0"/>
          </a:p>
          <a:p>
            <a:pPr marL="414052" indent="-414052">
              <a:buFont typeface="Arial" panose="020B0604020202020204" pitchFamily="34" charset="0"/>
              <a:buChar char="•"/>
            </a:pPr>
            <a:r>
              <a:rPr lang="en-AU" sz="2000" dirty="0"/>
              <a:t>The behaviours are not exhaustive, but provide an indicative list of the knowledge, skills and abilities expected at each level</a:t>
            </a:r>
            <a:endParaRPr lang="en-AU" dirty="0"/>
          </a:p>
        </p:txBody>
      </p:sp>
      <p:sp>
        <p:nvSpPr>
          <p:cNvPr id="4" name="Slide Number Placeholder 3"/>
          <p:cNvSpPr>
            <a:spLocks noGrp="1"/>
          </p:cNvSpPr>
          <p:nvPr>
            <p:ph type="sldNum" sz="quarter" idx="10"/>
          </p:nvPr>
        </p:nvSpPr>
        <p:spPr/>
        <p:txBody>
          <a:bodyPr/>
          <a:lstStyle/>
          <a:p>
            <a:pPr>
              <a:defRPr/>
            </a:pPr>
            <a:fld id="{15775936-C664-4C53-A885-A27A2BC24BAA}" type="slidenum">
              <a:rPr lang="en-AU" smtClean="0"/>
              <a:pPr>
                <a:defRPr/>
              </a:pPr>
              <a:t>18</a:t>
            </a:fld>
            <a:endParaRPr lang="en-AU" dirty="0"/>
          </a:p>
        </p:txBody>
      </p:sp>
    </p:spTree>
    <p:extLst>
      <p:ext uri="{BB962C8B-B14F-4D97-AF65-F5344CB8AC3E}">
        <p14:creationId xmlns:p14="http://schemas.microsoft.com/office/powerpoint/2010/main" val="17099173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2000" dirty="0"/>
          </a:p>
          <a:p>
            <a:pPr marL="414052" indent="-414052">
              <a:buFont typeface="Arial" panose="020B0604020202020204" pitchFamily="34" charset="0"/>
              <a:buChar char="•"/>
            </a:pPr>
            <a:r>
              <a:rPr lang="en-AU" sz="2000" dirty="0"/>
              <a:t>The Capability Framework also has five levels, but these do not correspond directly with the five levels in the Procurement Professionals Capability Set </a:t>
            </a:r>
            <a:br>
              <a:rPr lang="en-AU" sz="2000" dirty="0"/>
            </a:br>
            <a:endParaRPr lang="en-AU" sz="2000" dirty="0"/>
          </a:p>
          <a:p>
            <a:pPr marL="414052" indent="-414052">
              <a:buFont typeface="Arial" panose="020B0604020202020204" pitchFamily="34" charset="0"/>
              <a:buChar char="•"/>
            </a:pPr>
            <a:r>
              <a:rPr lang="en-AU" sz="2000" dirty="0"/>
              <a:t>The descriptors for Level 1 of the Procurement Professionals Capability Set reflect more complex behaviours than those contained at the Foundational Level in the Capability Framework because the nature of the work undertaken by procurement roles requires specialised knowledge, skills and abilities usually developed through tertiary education, training and/or relevant occupational experience. </a:t>
            </a:r>
            <a:endParaRPr lang="en-AU" dirty="0"/>
          </a:p>
        </p:txBody>
      </p:sp>
      <p:sp>
        <p:nvSpPr>
          <p:cNvPr id="4" name="Slide Number Placeholder 3"/>
          <p:cNvSpPr>
            <a:spLocks noGrp="1"/>
          </p:cNvSpPr>
          <p:nvPr>
            <p:ph type="sldNum" sz="quarter" idx="10"/>
          </p:nvPr>
        </p:nvSpPr>
        <p:spPr/>
        <p:txBody>
          <a:bodyPr/>
          <a:lstStyle/>
          <a:p>
            <a:pPr>
              <a:defRPr/>
            </a:pPr>
            <a:fld id="{15775936-C664-4C53-A885-A27A2BC24BAA}" type="slidenum">
              <a:rPr lang="en-AU" smtClean="0"/>
              <a:pPr>
                <a:defRPr/>
              </a:pPr>
              <a:t>19</a:t>
            </a:fld>
            <a:endParaRPr lang="en-AU" dirty="0"/>
          </a:p>
        </p:txBody>
      </p:sp>
    </p:spTree>
    <p:extLst>
      <p:ext uri="{BB962C8B-B14F-4D97-AF65-F5344CB8AC3E}">
        <p14:creationId xmlns:p14="http://schemas.microsoft.com/office/powerpoint/2010/main" val="1066245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2000" dirty="0"/>
              <a:t> </a:t>
            </a:r>
          </a:p>
          <a:p>
            <a:pPr marL="414052" indent="-414052">
              <a:buFont typeface="Arial" panose="020B0604020202020204" pitchFamily="34" charset="0"/>
              <a:buChar char="•"/>
            </a:pPr>
            <a:r>
              <a:rPr lang="en-AU" sz="2000" dirty="0"/>
              <a:t>The Human Resources Professionals Capability Set is intended to be used in conjunction with the NSW Public Sector Capability Framework (“Capability Framework”) to support the full range of workforce management and development activities, including role design and description, recruitment, performance development, learning and development, and strategic workforce planning. </a:t>
            </a:r>
          </a:p>
          <a:p>
            <a:br>
              <a:rPr lang="en-AU" sz="2000" dirty="0"/>
            </a:br>
            <a:endParaRPr lang="en-AU" sz="2000" dirty="0"/>
          </a:p>
          <a:p>
            <a:pPr marL="414052" indent="-414052">
              <a:buFont typeface="Arial" panose="020B0604020202020204" pitchFamily="34" charset="0"/>
              <a:buChar char="•"/>
            </a:pPr>
            <a:r>
              <a:rPr lang="en-AU" dirty="0"/>
              <a:t>When used together, the Capability Framework and the Human Resources Professionals Capability Set provide a comprehensive description of the capabilities required for successful performance in a human resources role</a:t>
            </a:r>
            <a:r>
              <a:rPr lang="en-AU" baseline="0" dirty="0"/>
              <a:t>      </a:t>
            </a:r>
            <a:br>
              <a:rPr lang="en-AU" baseline="0" dirty="0"/>
            </a:br>
            <a:br>
              <a:rPr lang="en-AU" baseline="0" dirty="0"/>
            </a:br>
            <a:r>
              <a:rPr lang="en-AU" baseline="0" dirty="0"/>
              <a:t>e.g. </a:t>
            </a:r>
            <a:r>
              <a:rPr lang="en-AU" sz="2000" dirty="0">
                <a:latin typeface="Rooney Light"/>
              </a:rPr>
              <a:t>in order to provide strategic advice on the potential workforce implications of new service delivery models being considered by government, a role may need highly developed capabilities in analysis (Capability Framework: Think and Solve Problems) as well as expert ability to examine business problems in workforce terms (Human Resources Professionals Capability Set: Workforce Strategy and Planning)</a:t>
            </a:r>
          </a:p>
          <a:p>
            <a:pPr algn="l"/>
            <a:endParaRPr lang="en-AU" dirty="0"/>
          </a:p>
          <a:p>
            <a:br>
              <a:rPr lang="en-AU" sz="2000" dirty="0"/>
            </a:br>
            <a:endParaRPr lang="en-AU" sz="2000" dirty="0"/>
          </a:p>
          <a:p>
            <a:pPr marL="414052" indent="-414052">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pPr>
              <a:defRPr/>
            </a:pPr>
            <a:fld id="{15775936-C664-4C53-A885-A27A2BC24BAA}" type="slidenum">
              <a:rPr lang="en-AU" smtClean="0"/>
              <a:pPr>
                <a:defRPr/>
              </a:pPr>
              <a:t>22</a:t>
            </a:fld>
            <a:endParaRPr lang="en-AU" dirty="0"/>
          </a:p>
        </p:txBody>
      </p:sp>
    </p:spTree>
    <p:extLst>
      <p:ext uri="{BB962C8B-B14F-4D97-AF65-F5344CB8AC3E}">
        <p14:creationId xmlns:p14="http://schemas.microsoft.com/office/powerpoint/2010/main" val="13300819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2000" dirty="0"/>
          </a:p>
          <a:p>
            <a:pPr marL="414052" indent="-414052">
              <a:buFont typeface="Arial" panose="020B0604020202020204" pitchFamily="34" charset="0"/>
              <a:buChar char="•"/>
            </a:pPr>
            <a:r>
              <a:rPr lang="en-AU" sz="2000" dirty="0"/>
              <a:t>The seven capabilities in the Human Resources Professionals Capability Set are described by behavioural indicators across four levels of complexity</a:t>
            </a:r>
            <a:br>
              <a:rPr lang="en-AU" sz="2000" dirty="0"/>
            </a:br>
            <a:endParaRPr lang="en-AU" sz="2000" dirty="0"/>
          </a:p>
          <a:p>
            <a:pPr marL="414052" indent="-414052">
              <a:buFont typeface="Arial" panose="020B0604020202020204" pitchFamily="34" charset="0"/>
              <a:buChar char="•"/>
            </a:pPr>
            <a:r>
              <a:rPr lang="en-AU" sz="2000" dirty="0"/>
              <a:t>The behaviours are not exhaustive, but provide an indicative list of the knowledge, skills and abilities expected at each level. When read collectively, the behavioural indicators provide a reasonable understanding of what a particular level of capability ‘looks like’. </a:t>
            </a:r>
          </a:p>
          <a:p>
            <a:pPr marL="414052" indent="-414052">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pPr>
              <a:defRPr/>
            </a:pPr>
            <a:fld id="{15775936-C664-4C53-A885-A27A2BC24BAA}" type="slidenum">
              <a:rPr lang="en-AU" smtClean="0"/>
              <a:pPr>
                <a:defRPr/>
              </a:pPr>
              <a:t>24</a:t>
            </a:fld>
            <a:endParaRPr lang="en-AU" dirty="0"/>
          </a:p>
        </p:txBody>
      </p:sp>
    </p:spTree>
    <p:extLst>
      <p:ext uri="{BB962C8B-B14F-4D97-AF65-F5344CB8AC3E}">
        <p14:creationId xmlns:p14="http://schemas.microsoft.com/office/powerpoint/2010/main" val="10526664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2000" dirty="0"/>
          </a:p>
          <a:p>
            <a:pPr marL="414052" indent="-414052">
              <a:buFont typeface="Arial" panose="020B0604020202020204" pitchFamily="34" charset="0"/>
              <a:buChar char="•"/>
            </a:pPr>
            <a:r>
              <a:rPr lang="en-AU" sz="2000" dirty="0"/>
              <a:t>The levels in the Human Resources Professionals Capability Set do not correspond directly to classifications or grades</a:t>
            </a:r>
            <a:br>
              <a:rPr lang="en-AU" sz="2000" dirty="0"/>
            </a:br>
            <a:endParaRPr lang="en-AU" sz="2000" dirty="0"/>
          </a:p>
          <a:p>
            <a:pPr marL="414052" indent="-414052">
              <a:buFont typeface="Arial" panose="020B0604020202020204" pitchFamily="34" charset="0"/>
              <a:buChar char="•"/>
            </a:pPr>
            <a:r>
              <a:rPr lang="en-AU" sz="2000" dirty="0"/>
              <a:t>The capabilities at level 4 are not intended to apply exclusively to roles at the highest grade in the human resources function</a:t>
            </a:r>
            <a:br>
              <a:rPr lang="en-AU" sz="2000" dirty="0"/>
            </a:br>
            <a:endParaRPr lang="en-AU" sz="2000" dirty="0"/>
          </a:p>
          <a:p>
            <a:pPr marL="414052" indent="-414052">
              <a:buFont typeface="Arial" panose="020B0604020202020204" pitchFamily="34" charset="0"/>
              <a:buChar char="•"/>
            </a:pPr>
            <a:r>
              <a:rPr lang="en-AU" sz="2000" dirty="0"/>
              <a:t>The Capability Framework has five levels, but these do not correspond directly with levels in the Human Resources Professionals Capability Set – the descriptors for Level 1 of the Human Resources Professionals Capability Set reflect more complex behaviours than those contained at the Foundational Level in the Capability Framework because the nature of the work undertaken by human resources roles requires specialised knowledge, skills and abilities usually developed through tertiary education, training and/or relevant occupational experience</a:t>
            </a:r>
            <a:endParaRPr lang="en-AU" dirty="0"/>
          </a:p>
        </p:txBody>
      </p:sp>
      <p:sp>
        <p:nvSpPr>
          <p:cNvPr id="4" name="Slide Number Placeholder 3"/>
          <p:cNvSpPr>
            <a:spLocks noGrp="1"/>
          </p:cNvSpPr>
          <p:nvPr>
            <p:ph type="sldNum" sz="quarter" idx="10"/>
          </p:nvPr>
        </p:nvSpPr>
        <p:spPr/>
        <p:txBody>
          <a:bodyPr/>
          <a:lstStyle/>
          <a:p>
            <a:pPr>
              <a:defRPr/>
            </a:pPr>
            <a:fld id="{15775936-C664-4C53-A885-A27A2BC24BAA}" type="slidenum">
              <a:rPr lang="en-AU" smtClean="0"/>
              <a:pPr>
                <a:defRPr/>
              </a:pPr>
              <a:t>25</a:t>
            </a:fld>
            <a:endParaRPr lang="en-AU" dirty="0"/>
          </a:p>
        </p:txBody>
      </p:sp>
    </p:spTree>
    <p:extLst>
      <p:ext uri="{BB962C8B-B14F-4D97-AF65-F5344CB8AC3E}">
        <p14:creationId xmlns:p14="http://schemas.microsoft.com/office/powerpoint/2010/main" val="2547317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14052" indent="-414052" defTabSz="1580298">
              <a:buFont typeface="Arial" panose="020B0604020202020204" pitchFamily="34" charset="0"/>
              <a:buChar char="•"/>
              <a:defRPr/>
            </a:pPr>
            <a:r>
              <a:rPr lang="en-AU" sz="2000" dirty="0">
                <a:cs typeface="Arial" panose="020B0604020202020204" pitchFamily="34" charset="0"/>
              </a:rPr>
              <a:t>The full range of workforce management and development activities include role design and description; recruitment; performance development, learning and development; and strategic workforce planning.</a:t>
            </a:r>
            <a:br>
              <a:rPr lang="en-AU" sz="2000" dirty="0">
                <a:cs typeface="Arial" panose="020B0604020202020204" pitchFamily="34" charset="0"/>
              </a:rPr>
            </a:br>
            <a:endParaRPr lang="en-AU" sz="2000" dirty="0">
              <a:cs typeface="Arial" panose="020B0604020202020204" pitchFamily="34" charset="0"/>
            </a:endParaRPr>
          </a:p>
          <a:p>
            <a:pPr marL="414052" indent="-414052" defTabSz="1580298">
              <a:buFont typeface="Arial" panose="020B0604020202020204" pitchFamily="34" charset="0"/>
              <a:buChar char="•"/>
              <a:defRPr/>
            </a:pPr>
            <a:r>
              <a:rPr lang="en-AU" sz="2000" dirty="0">
                <a:cs typeface="Arial" panose="020B0604020202020204" pitchFamily="34" charset="0"/>
              </a:rPr>
              <a:t>The Capability Framework applies to all public sector roles, both executive and non-executive. Every role requires, at an appropriate level, all of the capabilities in the Capability Framework, including the Technology ‘Business Enabler’ and also the People Management capabilities for roles responsible for managing others. </a:t>
            </a:r>
          </a:p>
          <a:p>
            <a:endParaRPr lang="en-AU" dirty="0"/>
          </a:p>
        </p:txBody>
      </p:sp>
      <p:sp>
        <p:nvSpPr>
          <p:cNvPr id="4" name="Slide Number Placeholder 3"/>
          <p:cNvSpPr>
            <a:spLocks noGrp="1"/>
          </p:cNvSpPr>
          <p:nvPr>
            <p:ph type="sldNum" sz="quarter" idx="10"/>
          </p:nvPr>
        </p:nvSpPr>
        <p:spPr/>
        <p:txBody>
          <a:bodyPr/>
          <a:lstStyle/>
          <a:p>
            <a:pPr>
              <a:defRPr/>
            </a:pPr>
            <a:fld id="{15775936-C664-4C53-A885-A27A2BC24BAA}" type="slidenum">
              <a:rPr lang="en-AU" smtClean="0"/>
              <a:pPr>
                <a:defRPr/>
              </a:pPr>
              <a:t>28</a:t>
            </a:fld>
            <a:endParaRPr lang="en-AU" dirty="0"/>
          </a:p>
        </p:txBody>
      </p:sp>
    </p:spTree>
    <p:extLst>
      <p:ext uri="{BB962C8B-B14F-4D97-AF65-F5344CB8AC3E}">
        <p14:creationId xmlns:p14="http://schemas.microsoft.com/office/powerpoint/2010/main" val="18963042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15775936-C664-4C53-A885-A27A2BC24BAA}" type="slidenum">
              <a:rPr lang="en-AU" smtClean="0"/>
              <a:pPr>
                <a:defRPr/>
              </a:pPr>
              <a:t>29</a:t>
            </a:fld>
            <a:endParaRPr lang="en-AU" dirty="0"/>
          </a:p>
        </p:txBody>
      </p:sp>
    </p:spTree>
    <p:extLst>
      <p:ext uri="{BB962C8B-B14F-4D97-AF65-F5344CB8AC3E}">
        <p14:creationId xmlns:p14="http://schemas.microsoft.com/office/powerpoint/2010/main" val="7523354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15775936-C664-4C53-A885-A27A2BC24BAA}" type="slidenum">
              <a:rPr lang="en-AU" smtClean="0"/>
              <a:pPr>
                <a:defRPr/>
              </a:pPr>
              <a:t>35</a:t>
            </a:fld>
            <a:endParaRPr lang="en-AU" dirty="0"/>
          </a:p>
        </p:txBody>
      </p:sp>
    </p:spTree>
    <p:extLst>
      <p:ext uri="{BB962C8B-B14F-4D97-AF65-F5344CB8AC3E}">
        <p14:creationId xmlns:p14="http://schemas.microsoft.com/office/powerpoint/2010/main" val="818640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2200" y="1076325"/>
            <a:ext cx="7615238" cy="53848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E0ABEF1-9697-46DB-A2BC-F8ECE0C4755D}" type="slidenum">
              <a:rPr lang="en-AU" smtClean="0"/>
              <a:pPr/>
              <a:t>4</a:t>
            </a:fld>
            <a:endParaRPr lang="en-AU" dirty="0"/>
          </a:p>
        </p:txBody>
      </p:sp>
    </p:spTree>
    <p:extLst>
      <p:ext uri="{BB962C8B-B14F-4D97-AF65-F5344CB8AC3E}">
        <p14:creationId xmlns:p14="http://schemas.microsoft.com/office/powerpoint/2010/main" val="4197030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5941"/>
              </a:lnSpc>
            </a:pPr>
            <a:r>
              <a:rPr lang="en-AU" b="0" dirty="0"/>
              <a:t>Where occupation/profession specific capabilities overlap with the NSW Public Sector Capability Framework, the Public Sector capabilities should be used to maximise consistency across the sector.</a:t>
            </a:r>
          </a:p>
          <a:p>
            <a:pPr>
              <a:lnSpc>
                <a:spcPts val="5941"/>
              </a:lnSpc>
            </a:pPr>
            <a:endParaRPr lang="en-AU" b="0" dirty="0"/>
          </a:p>
          <a:p>
            <a:pPr>
              <a:lnSpc>
                <a:spcPts val="5941"/>
              </a:lnSpc>
            </a:pPr>
            <a:r>
              <a:rPr lang="en-AU" b="0" dirty="0"/>
              <a:t>Agencies may use occupation/profession specific capability sets that have been internally developed to meet local needs, or access externally developed frameworks, for example, cross-jurisdictional standards or those offered by professional associations in conjunction with the NSW Public Sector Capability Framework</a:t>
            </a:r>
            <a:r>
              <a:rPr lang="en-AU" sz="1500" dirty="0"/>
              <a:t>.</a:t>
            </a:r>
          </a:p>
          <a:p>
            <a:endParaRPr lang="en-AU" dirty="0"/>
          </a:p>
        </p:txBody>
      </p:sp>
      <p:sp>
        <p:nvSpPr>
          <p:cNvPr id="4" name="Slide Number Placeholder 3"/>
          <p:cNvSpPr>
            <a:spLocks noGrp="1"/>
          </p:cNvSpPr>
          <p:nvPr>
            <p:ph type="sldNum" sz="quarter" idx="10"/>
          </p:nvPr>
        </p:nvSpPr>
        <p:spPr/>
        <p:txBody>
          <a:bodyPr/>
          <a:lstStyle/>
          <a:p>
            <a:pPr>
              <a:defRPr/>
            </a:pPr>
            <a:fld id="{15775936-C664-4C53-A885-A27A2BC24BAA}" type="slidenum">
              <a:rPr lang="en-AU" smtClean="0"/>
              <a:pPr>
                <a:defRPr/>
              </a:pPr>
              <a:t>6</a:t>
            </a:fld>
            <a:endParaRPr lang="en-AU" dirty="0"/>
          </a:p>
        </p:txBody>
      </p:sp>
    </p:spTree>
    <p:extLst>
      <p:ext uri="{BB962C8B-B14F-4D97-AF65-F5344CB8AC3E}">
        <p14:creationId xmlns:p14="http://schemas.microsoft.com/office/powerpoint/2010/main" val="2604204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15775936-C664-4C53-A885-A27A2BC24BAA}" type="slidenum">
              <a:rPr lang="en-AU" smtClean="0"/>
              <a:pPr>
                <a:defRPr/>
              </a:pPr>
              <a:t>7</a:t>
            </a:fld>
            <a:endParaRPr lang="en-AU" dirty="0"/>
          </a:p>
        </p:txBody>
      </p:sp>
    </p:spTree>
    <p:extLst>
      <p:ext uri="{BB962C8B-B14F-4D97-AF65-F5344CB8AC3E}">
        <p14:creationId xmlns:p14="http://schemas.microsoft.com/office/powerpoint/2010/main" val="2604204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15775936-C664-4C53-A885-A27A2BC24BAA}" type="slidenum">
              <a:rPr lang="en-AU" smtClean="0"/>
              <a:pPr>
                <a:defRPr/>
              </a:pPr>
              <a:t>8</a:t>
            </a:fld>
            <a:endParaRPr lang="en-AU" dirty="0"/>
          </a:p>
        </p:txBody>
      </p:sp>
    </p:spTree>
    <p:extLst>
      <p:ext uri="{BB962C8B-B14F-4D97-AF65-F5344CB8AC3E}">
        <p14:creationId xmlns:p14="http://schemas.microsoft.com/office/powerpoint/2010/main" val="2865069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2000" dirty="0"/>
          </a:p>
          <a:p>
            <a:pPr marL="414052" indent="-414052">
              <a:buFont typeface="Arial" panose="020B0604020202020204" pitchFamily="34" charset="0"/>
              <a:buChar char="•"/>
            </a:pPr>
            <a:r>
              <a:rPr lang="en-AU" sz="2000" dirty="0"/>
              <a:t>The Capability Framework applies to all public sector roles, both executive and non-executive. Every role requires, at an appropriate level, all of the capabilities in the Capability Framework, including the Finance ‘Business Enabler’ and also the People Management capabilities for roles responsible for managing others. </a:t>
            </a:r>
            <a:br>
              <a:rPr lang="en-AU" sz="2000" dirty="0"/>
            </a:br>
            <a:endParaRPr lang="en-AU" sz="2000" dirty="0"/>
          </a:p>
          <a:p>
            <a:pPr marL="414052" indent="-414052">
              <a:buFont typeface="Arial" panose="020B0604020202020204" pitchFamily="34" charset="0"/>
              <a:buChar char="•"/>
            </a:pPr>
            <a:r>
              <a:rPr lang="en-AU" sz="2000" dirty="0"/>
              <a:t>When used together, the Capability Framework and the Finance Professionals Capability Set provide a comprehensive description of the capabilities required for </a:t>
            </a:r>
            <a:r>
              <a:rPr lang="en-AU" sz="2000" u="sng" dirty="0"/>
              <a:t>successful performance in a finance role </a:t>
            </a:r>
            <a:br>
              <a:rPr lang="en-AU" sz="2000" u="sng" dirty="0"/>
            </a:br>
            <a:br>
              <a:rPr lang="en-AU" sz="2000" u="sng" dirty="0"/>
            </a:br>
            <a:r>
              <a:rPr lang="en-AU" sz="2000" dirty="0"/>
              <a:t>e.g. in order to provide strategic advice on the potential financial impact of new policies or programs being considered by government, a role may need highly developed capabilities in analysis (Capability Framework: Think and Solve Problems) as well as expert knowledge of financial trends and forecasting (Finance Professionals Capability Set: Management Accounting). </a:t>
            </a:r>
          </a:p>
          <a:p>
            <a:pPr marL="414052" indent="-414052">
              <a:buFont typeface="Arial" panose="020B0604020202020204" pitchFamily="34" charset="0"/>
              <a:buChar char="•"/>
            </a:pPr>
            <a:endParaRPr lang="en-AU" sz="2000" dirty="0"/>
          </a:p>
          <a:p>
            <a:pPr marL="414052" indent="-414052">
              <a:buFont typeface="Arial" panose="020B0604020202020204" pitchFamily="34" charset="0"/>
              <a:buChar char="•"/>
            </a:pPr>
            <a:r>
              <a:rPr lang="en-AU" sz="2000" dirty="0"/>
              <a:t>Most roles only require a subset of the finance professional capabilities, depending on the focus of responsibilities</a:t>
            </a:r>
            <a:br>
              <a:rPr lang="en-AU" sz="2000" dirty="0"/>
            </a:br>
            <a:endParaRPr lang="en-AU" sz="2000" dirty="0"/>
          </a:p>
          <a:p>
            <a:pPr marL="414052" indent="-414052">
              <a:buFont typeface="Arial" panose="020B0604020202020204" pitchFamily="34" charset="0"/>
              <a:buChar char="•"/>
            </a:pPr>
            <a:r>
              <a:rPr lang="en-AU" sz="2000" dirty="0"/>
              <a:t>Specialised knowledge, skills and abilities are also rarely required for either entry level roles or agency head roles. This means that, while the core Capability Framework applies to roles from entry level to agency head, the Finance Professionals Capability Set will generally only apply to roles above entry level but below agency head. </a:t>
            </a:r>
            <a:endParaRPr lang="en-AU" dirty="0"/>
          </a:p>
        </p:txBody>
      </p:sp>
      <p:sp>
        <p:nvSpPr>
          <p:cNvPr id="4" name="Slide Number Placeholder 3"/>
          <p:cNvSpPr>
            <a:spLocks noGrp="1"/>
          </p:cNvSpPr>
          <p:nvPr>
            <p:ph type="sldNum" sz="quarter" idx="10"/>
          </p:nvPr>
        </p:nvSpPr>
        <p:spPr/>
        <p:txBody>
          <a:bodyPr/>
          <a:lstStyle/>
          <a:p>
            <a:pPr>
              <a:defRPr/>
            </a:pPr>
            <a:fld id="{15775936-C664-4C53-A885-A27A2BC24BAA}" type="slidenum">
              <a:rPr lang="en-AU" smtClean="0"/>
              <a:pPr>
                <a:defRPr/>
              </a:pPr>
              <a:t>10</a:t>
            </a:fld>
            <a:endParaRPr lang="en-AU" dirty="0"/>
          </a:p>
        </p:txBody>
      </p:sp>
    </p:spTree>
    <p:extLst>
      <p:ext uri="{BB962C8B-B14F-4D97-AF65-F5344CB8AC3E}">
        <p14:creationId xmlns:p14="http://schemas.microsoft.com/office/powerpoint/2010/main" val="1366429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15775936-C664-4C53-A885-A27A2BC24BAA}" type="slidenum">
              <a:rPr lang="en-AU" smtClean="0"/>
              <a:pPr>
                <a:defRPr/>
              </a:pPr>
              <a:t>11</a:t>
            </a:fld>
            <a:endParaRPr lang="en-AU" dirty="0"/>
          </a:p>
        </p:txBody>
      </p:sp>
    </p:spTree>
    <p:extLst>
      <p:ext uri="{BB962C8B-B14F-4D97-AF65-F5344CB8AC3E}">
        <p14:creationId xmlns:p14="http://schemas.microsoft.com/office/powerpoint/2010/main" val="3423929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2000" dirty="0"/>
          </a:p>
          <a:p>
            <a:pPr marL="414052" indent="-414052">
              <a:buFont typeface="Arial" panose="020B0604020202020204" pitchFamily="34" charset="0"/>
              <a:buChar char="•"/>
            </a:pPr>
            <a:r>
              <a:rPr lang="en-AU" sz="2000" dirty="0"/>
              <a:t>The seven capabilities in the Finance Professionals Capability Set are described by behavioural indicators across five levels of complexity. The behaviours are not exhaustive, but provide an indicative list of the knowledge, skills and abilities expected at each level. </a:t>
            </a:r>
          </a:p>
          <a:p>
            <a:pPr marL="414052" indent="-414052">
              <a:buFont typeface="Arial" panose="020B0604020202020204" pitchFamily="34" charset="0"/>
              <a:buChar char="•"/>
            </a:pPr>
            <a:endParaRPr lang="en-AU" sz="2000" dirty="0"/>
          </a:p>
          <a:p>
            <a:pPr marL="414052" indent="-414052">
              <a:buFont typeface="Arial" panose="020B0604020202020204" pitchFamily="34" charset="0"/>
              <a:buChar char="•"/>
            </a:pPr>
            <a:r>
              <a:rPr lang="en-AU" sz="2000" dirty="0"/>
              <a:t>When read collectively, the behavioural indicators provide a reasonable understanding of what a particular level of capability ‘looks like’. </a:t>
            </a:r>
            <a:endParaRPr lang="en-AU" dirty="0"/>
          </a:p>
        </p:txBody>
      </p:sp>
      <p:sp>
        <p:nvSpPr>
          <p:cNvPr id="4" name="Slide Number Placeholder 3"/>
          <p:cNvSpPr>
            <a:spLocks noGrp="1"/>
          </p:cNvSpPr>
          <p:nvPr>
            <p:ph type="sldNum" sz="quarter" idx="10"/>
          </p:nvPr>
        </p:nvSpPr>
        <p:spPr/>
        <p:txBody>
          <a:bodyPr/>
          <a:lstStyle/>
          <a:p>
            <a:pPr>
              <a:defRPr/>
            </a:pPr>
            <a:fld id="{15775936-C664-4C53-A885-A27A2BC24BAA}" type="slidenum">
              <a:rPr lang="en-AU" smtClean="0"/>
              <a:pPr>
                <a:defRPr/>
              </a:pPr>
              <a:t>12</a:t>
            </a:fld>
            <a:endParaRPr lang="en-AU" dirty="0"/>
          </a:p>
        </p:txBody>
      </p:sp>
    </p:spTree>
    <p:extLst>
      <p:ext uri="{BB962C8B-B14F-4D97-AF65-F5344CB8AC3E}">
        <p14:creationId xmlns:p14="http://schemas.microsoft.com/office/powerpoint/2010/main" val="288079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14052" indent="-414052">
              <a:buFont typeface="Arial" panose="020B0604020202020204" pitchFamily="34" charset="0"/>
              <a:buChar char="•"/>
            </a:pPr>
            <a:endParaRPr lang="en-AU" sz="2000" dirty="0"/>
          </a:p>
          <a:p>
            <a:pPr marL="414052" indent="-414052">
              <a:buFont typeface="Arial" panose="020B0604020202020204" pitchFamily="34" charset="0"/>
              <a:buChar char="•"/>
            </a:pPr>
            <a:r>
              <a:rPr lang="en-AU" sz="2000" dirty="0"/>
              <a:t>The levels in the Finance Professionals Capability Set do not correspond directly to classifications or grades</a:t>
            </a:r>
          </a:p>
          <a:p>
            <a:pPr marL="414052" indent="-414052">
              <a:buFont typeface="Arial" panose="020B0604020202020204" pitchFamily="34" charset="0"/>
              <a:buChar char="•"/>
            </a:pPr>
            <a:endParaRPr lang="en-AU" sz="2000" dirty="0"/>
          </a:p>
          <a:p>
            <a:pPr marL="414052" indent="-414052">
              <a:buFont typeface="Arial" panose="020B0604020202020204" pitchFamily="34" charset="0"/>
              <a:buChar char="•"/>
            </a:pPr>
            <a:r>
              <a:rPr lang="en-AU" sz="2000" dirty="0"/>
              <a:t>The Capability Framework also has five levels, but these do not correspond directly with the five levels in the Finance Professionals Capability Set</a:t>
            </a:r>
          </a:p>
          <a:p>
            <a:pPr marL="414052" indent="-414052">
              <a:buFont typeface="Arial" panose="020B0604020202020204" pitchFamily="34" charset="0"/>
              <a:buChar char="•"/>
            </a:pPr>
            <a:endParaRPr lang="en-AU" sz="2000" dirty="0"/>
          </a:p>
          <a:p>
            <a:pPr marL="414052" indent="-414052">
              <a:buFont typeface="Arial" panose="020B0604020202020204" pitchFamily="34" charset="0"/>
              <a:buChar char="•"/>
            </a:pPr>
            <a:r>
              <a:rPr lang="en-AU" sz="2000" dirty="0"/>
              <a:t>The descriptors for Level 1 of the Finance Professionals Capability Set reflect more complex behaviours than those contained at the Foundational Level in the Capability Framework because the nature of the work undertaken by finance roles requires specialised knowledge, skills and abilities usually developed through tertiary education, training and/or relevant occupational experience</a:t>
            </a:r>
          </a:p>
          <a:p>
            <a:endParaRPr lang="en-AU" dirty="0"/>
          </a:p>
        </p:txBody>
      </p:sp>
      <p:sp>
        <p:nvSpPr>
          <p:cNvPr id="4" name="Slide Number Placeholder 3"/>
          <p:cNvSpPr>
            <a:spLocks noGrp="1"/>
          </p:cNvSpPr>
          <p:nvPr>
            <p:ph type="sldNum" sz="quarter" idx="10"/>
          </p:nvPr>
        </p:nvSpPr>
        <p:spPr/>
        <p:txBody>
          <a:bodyPr/>
          <a:lstStyle/>
          <a:p>
            <a:pPr>
              <a:defRPr/>
            </a:pPr>
            <a:fld id="{15775936-C664-4C53-A885-A27A2BC24BAA}" type="slidenum">
              <a:rPr lang="en-AU" smtClean="0"/>
              <a:pPr>
                <a:defRPr/>
              </a:pPr>
              <a:t>13</a:t>
            </a:fld>
            <a:endParaRPr lang="en-AU" dirty="0"/>
          </a:p>
        </p:txBody>
      </p:sp>
    </p:spTree>
    <p:extLst>
      <p:ext uri="{BB962C8B-B14F-4D97-AF65-F5344CB8AC3E}">
        <p14:creationId xmlns:p14="http://schemas.microsoft.com/office/powerpoint/2010/main" val="39567583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cstate="print"/>
          <a:srcRect/>
          <a:stretch>
            <a:fillRect/>
          </a:stretch>
        </p:blipFill>
        <p:spPr bwMode="auto">
          <a:xfrm>
            <a:off x="1588" y="1588"/>
            <a:ext cx="10691812" cy="7559675"/>
          </a:xfrm>
          <a:prstGeom prst="rect">
            <a:avLst/>
          </a:prstGeom>
          <a:noFill/>
          <a:ln w="9525">
            <a:noFill/>
            <a:miter lim="800000"/>
            <a:headEnd/>
            <a:tailEnd/>
          </a:ln>
        </p:spPr>
      </p:pic>
      <p:sp>
        <p:nvSpPr>
          <p:cNvPr id="8" name="Text Placeholder 7"/>
          <p:cNvSpPr>
            <a:spLocks noGrp="1"/>
          </p:cNvSpPr>
          <p:nvPr>
            <p:ph type="body" sz="quarter" idx="13"/>
          </p:nvPr>
        </p:nvSpPr>
        <p:spPr>
          <a:xfrm>
            <a:off x="540000" y="2106000"/>
            <a:ext cx="9612000" cy="4914000"/>
          </a:xfrm>
        </p:spPr>
        <p:txBody>
          <a:bodyPr/>
          <a:lstStyle>
            <a:lvl1pPr marL="0" indent="0">
              <a:buNone/>
              <a:defRPr sz="4800" baseline="0">
                <a:solidFill>
                  <a:schemeClr val="bg1"/>
                </a:solidFill>
              </a:defRPr>
            </a:lvl1pPr>
            <a:lvl2pPr marL="452438" indent="0">
              <a:buNone/>
              <a:defRPr>
                <a:solidFill>
                  <a:schemeClr val="bg1"/>
                </a:solidFill>
              </a:defRPr>
            </a:lvl2pPr>
            <a:lvl3pPr marL="989013" indent="0">
              <a:buNone/>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4" name="Slide Number Placeholder 5"/>
          <p:cNvSpPr>
            <a:spLocks noGrp="1"/>
          </p:cNvSpPr>
          <p:nvPr>
            <p:ph type="sldNum" sz="quarter" idx="14"/>
          </p:nvPr>
        </p:nvSpPr>
        <p:spPr/>
        <p:txBody>
          <a:bodyPr/>
          <a:lstStyle>
            <a:lvl1pPr>
              <a:defRPr/>
            </a:lvl1pPr>
          </a:lstStyle>
          <a:p>
            <a:pPr>
              <a:defRPr/>
            </a:pPr>
            <a:fld id="{E460581D-6EA6-4570-82DB-AEE83FF91121}" type="slidenum">
              <a:rPr lang="en-AU" smtClean="0"/>
              <a:pPr>
                <a:defRPr/>
              </a:pPr>
              <a:t>‹#›</a:t>
            </a:fld>
            <a:endParaRPr lang="en-A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srcRect/>
          <a:stretch>
            <a:fillRect/>
          </a:stretch>
        </p:blipFill>
        <p:spPr bwMode="auto">
          <a:xfrm>
            <a:off x="1588" y="0"/>
            <a:ext cx="10688637" cy="1468438"/>
          </a:xfrm>
          <a:prstGeom prst="rect">
            <a:avLst/>
          </a:prstGeom>
          <a:noFill/>
          <a:ln w="9525">
            <a:noFill/>
            <a:miter lim="800000"/>
            <a:headEnd/>
            <a:tailEnd/>
          </a:ln>
        </p:spPr>
      </p:pic>
      <p:pic>
        <p:nvPicPr>
          <p:cNvPr id="4" name="Picture 3"/>
          <p:cNvPicPr>
            <a:picLocks noChangeAspect="1"/>
          </p:cNvPicPr>
          <p:nvPr/>
        </p:nvPicPr>
        <p:blipFill>
          <a:blip r:embed="rId3" cstate="print"/>
          <a:srcRect/>
          <a:stretch>
            <a:fillRect/>
          </a:stretch>
        </p:blipFill>
        <p:spPr bwMode="auto">
          <a:xfrm>
            <a:off x="0" y="6656388"/>
            <a:ext cx="10691813" cy="901700"/>
          </a:xfrm>
          <a:prstGeom prst="rect">
            <a:avLst/>
          </a:prstGeom>
          <a:noFill/>
          <a:ln w="9525">
            <a:noFill/>
            <a:miter lim="800000"/>
            <a:headEnd/>
            <a:tailEnd/>
          </a:ln>
        </p:spPr>
      </p:pic>
      <p:sp>
        <p:nvSpPr>
          <p:cNvPr id="8" name="Text Placeholder 7"/>
          <p:cNvSpPr>
            <a:spLocks noGrp="1"/>
          </p:cNvSpPr>
          <p:nvPr>
            <p:ph type="body" sz="quarter" idx="13"/>
          </p:nvPr>
        </p:nvSpPr>
        <p:spPr>
          <a:xfrm>
            <a:off x="540000" y="1944000"/>
            <a:ext cx="9487220" cy="4032000"/>
          </a:xfrm>
        </p:spPr>
        <p:txBody>
          <a:bodyPr/>
          <a:lstStyle>
            <a:lvl1pPr>
              <a:spcAft>
                <a:spcPts val="2000"/>
              </a:spcAft>
              <a:buFont typeface="Courier New" pitchFamily="49" charset="0"/>
              <a:buChar char="o"/>
              <a:defRPr sz="2400" baseline="0"/>
            </a:lvl1pPr>
            <a:lvl2pPr>
              <a:lnSpc>
                <a:spcPts val="2600"/>
              </a:lnSpc>
              <a:buFont typeface="Courier New" pitchFamily="49" charset="0"/>
              <a:buChar char="o"/>
              <a:defRPr sz="2000"/>
            </a:lvl2pPr>
            <a:lvl3pPr>
              <a:lnSpc>
                <a:spcPts val="2600"/>
              </a:lnSpc>
              <a:defRPr sz="2000"/>
            </a:lvl3pPr>
          </a:lstStyle>
          <a:p>
            <a:pPr lvl="0"/>
            <a:r>
              <a:rPr lang="en-US" dirty="0"/>
              <a:t>Click to edit Master text styles</a:t>
            </a:r>
          </a:p>
          <a:p>
            <a:pPr lvl="1"/>
            <a:r>
              <a:rPr lang="en-US" dirty="0"/>
              <a:t>Second level</a:t>
            </a:r>
          </a:p>
          <a:p>
            <a:pPr lvl="3"/>
            <a:r>
              <a:rPr lang="en-US" dirty="0"/>
              <a:t>Third level</a:t>
            </a:r>
          </a:p>
        </p:txBody>
      </p:sp>
      <p:sp>
        <p:nvSpPr>
          <p:cNvPr id="7" name="Title 1"/>
          <p:cNvSpPr>
            <a:spLocks noGrp="1"/>
          </p:cNvSpPr>
          <p:nvPr>
            <p:ph type="title"/>
          </p:nvPr>
        </p:nvSpPr>
        <p:spPr>
          <a:xfrm>
            <a:off x="4788000" y="900000"/>
            <a:ext cx="5328000" cy="284400"/>
          </a:xfrm>
          <a:prstGeom prst="rect">
            <a:avLst/>
          </a:prstGeom>
        </p:spPr>
        <p:txBody>
          <a:bodyPr lIns="0" tIns="0" rIns="0" bIns="0" anchor="t" anchorCtr="0"/>
          <a:lstStyle>
            <a:lvl1pPr algn="r">
              <a:lnSpc>
                <a:spcPts val="2160"/>
              </a:lnSpc>
              <a:defRPr sz="2400" b="1" baseline="0">
                <a:solidFill>
                  <a:schemeClr val="bg1"/>
                </a:solidFill>
              </a:defRPr>
            </a:lvl1pPr>
          </a:lstStyle>
          <a:p>
            <a:r>
              <a:rPr lang="en-US" dirty="0"/>
              <a:t>Click to edit Master title style</a:t>
            </a:r>
            <a:endParaRPr lang="en-AU" dirty="0"/>
          </a:p>
        </p:txBody>
      </p:sp>
      <p:sp>
        <p:nvSpPr>
          <p:cNvPr id="6" name="Slide Number Placeholder 5"/>
          <p:cNvSpPr>
            <a:spLocks noGrp="1"/>
          </p:cNvSpPr>
          <p:nvPr>
            <p:ph type="sldNum" sz="quarter" idx="14"/>
          </p:nvPr>
        </p:nvSpPr>
        <p:spPr/>
        <p:txBody>
          <a:bodyPr/>
          <a:lstStyle>
            <a:lvl1pPr>
              <a:defRPr/>
            </a:lvl1pPr>
          </a:lstStyle>
          <a:p>
            <a:pPr>
              <a:defRPr/>
            </a:pPr>
            <a:fld id="{2D1AAE5B-4A0B-4EE3-81C7-0C2766D0FC0A}" type="slidenum">
              <a:rPr lang="en-AU" smtClean="0"/>
              <a:pPr>
                <a:defRPr/>
              </a:pPr>
              <a:t>‹#›</a:t>
            </a:fld>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amp; Image Slide">
    <p:spTree>
      <p:nvGrpSpPr>
        <p:cNvPr id="1" name=""/>
        <p:cNvGrpSpPr/>
        <p:nvPr/>
      </p:nvGrpSpPr>
      <p:grpSpPr>
        <a:xfrm>
          <a:off x="0" y="0"/>
          <a:ext cx="0" cy="0"/>
          <a:chOff x="0" y="0"/>
          <a:chExt cx="0" cy="0"/>
        </a:xfrm>
      </p:grpSpPr>
      <p:pic>
        <p:nvPicPr>
          <p:cNvPr id="5" name="Picture 3"/>
          <p:cNvPicPr>
            <a:picLocks noChangeAspect="1"/>
          </p:cNvPicPr>
          <p:nvPr/>
        </p:nvPicPr>
        <p:blipFill>
          <a:blip r:embed="rId2" cstate="print"/>
          <a:srcRect/>
          <a:stretch>
            <a:fillRect/>
          </a:stretch>
        </p:blipFill>
        <p:spPr bwMode="auto">
          <a:xfrm>
            <a:off x="0" y="6656388"/>
            <a:ext cx="10691813" cy="901700"/>
          </a:xfrm>
          <a:prstGeom prst="rect">
            <a:avLst/>
          </a:prstGeom>
          <a:noFill/>
          <a:ln w="9525">
            <a:noFill/>
            <a:miter lim="800000"/>
            <a:headEnd/>
            <a:tailEnd/>
          </a:ln>
        </p:spPr>
      </p:pic>
      <p:sp>
        <p:nvSpPr>
          <p:cNvPr id="8" name="Text Placeholder 7"/>
          <p:cNvSpPr>
            <a:spLocks noGrp="1"/>
          </p:cNvSpPr>
          <p:nvPr>
            <p:ph type="body" sz="quarter" idx="13"/>
          </p:nvPr>
        </p:nvSpPr>
        <p:spPr>
          <a:xfrm>
            <a:off x="540000" y="1944000"/>
            <a:ext cx="6336000" cy="4032000"/>
          </a:xfrm>
        </p:spPr>
        <p:txBody>
          <a:bodyPr/>
          <a:lstStyle>
            <a:lvl1pPr>
              <a:spcAft>
                <a:spcPts val="2000"/>
              </a:spcAft>
              <a:buFont typeface="Courier New" pitchFamily="49" charset="0"/>
              <a:buChar char="o"/>
              <a:defRPr sz="2400" baseline="0"/>
            </a:lvl1pPr>
            <a:lvl2pPr>
              <a:lnSpc>
                <a:spcPts val="2600"/>
              </a:lnSpc>
              <a:buFont typeface="Courier New" pitchFamily="49" charset="0"/>
              <a:buChar char="o"/>
              <a:defRPr sz="2000"/>
            </a:lvl2pPr>
            <a:lvl3pPr>
              <a:lnSpc>
                <a:spcPts val="2600"/>
              </a:lnSpc>
              <a:defRPr sz="2400"/>
            </a:lvl3pPr>
          </a:lstStyle>
          <a:p>
            <a:pPr lvl="0"/>
            <a:r>
              <a:rPr lang="en-US" dirty="0"/>
              <a:t>Click to edit Master text styles</a:t>
            </a:r>
          </a:p>
          <a:p>
            <a:pPr lvl="1"/>
            <a:r>
              <a:rPr lang="en-US" dirty="0"/>
              <a:t>Second level</a:t>
            </a:r>
          </a:p>
          <a:p>
            <a:pPr lvl="3"/>
            <a:r>
              <a:rPr lang="en-US" dirty="0"/>
              <a:t>Third level</a:t>
            </a:r>
          </a:p>
        </p:txBody>
      </p:sp>
      <p:sp>
        <p:nvSpPr>
          <p:cNvPr id="9" name="Picture Placeholder 3"/>
          <p:cNvSpPr>
            <a:spLocks noGrp="1"/>
          </p:cNvSpPr>
          <p:nvPr>
            <p:ph type="pic" sz="quarter" idx="14"/>
          </p:nvPr>
        </p:nvSpPr>
        <p:spPr>
          <a:xfrm>
            <a:off x="7075487" y="1944000"/>
            <a:ext cx="3060000" cy="4032000"/>
          </a:xfrm>
        </p:spPr>
        <p:txBody>
          <a:bodyPr rtlCol="0">
            <a:normAutofit/>
          </a:bodyPr>
          <a:lstStyle>
            <a:lvl1pPr>
              <a:lnSpc>
                <a:spcPct val="100000"/>
              </a:lnSpc>
              <a:buNone/>
              <a:defRPr sz="2400" b="0"/>
            </a:lvl1pPr>
          </a:lstStyle>
          <a:p>
            <a:pPr lvl="0"/>
            <a:endParaRPr lang="en-AU" noProof="0" dirty="0"/>
          </a:p>
        </p:txBody>
      </p:sp>
      <p:sp>
        <p:nvSpPr>
          <p:cNvPr id="10" name="Title 1"/>
          <p:cNvSpPr>
            <a:spLocks noGrp="1"/>
          </p:cNvSpPr>
          <p:nvPr>
            <p:ph type="title"/>
          </p:nvPr>
        </p:nvSpPr>
        <p:spPr>
          <a:xfrm>
            <a:off x="4788000" y="900000"/>
            <a:ext cx="5328000" cy="284400"/>
          </a:xfrm>
          <a:prstGeom prst="rect">
            <a:avLst/>
          </a:prstGeom>
        </p:spPr>
        <p:txBody>
          <a:bodyPr lIns="0" tIns="0" rIns="0" bIns="0" anchor="t" anchorCtr="0"/>
          <a:lstStyle>
            <a:lvl1pPr algn="r">
              <a:lnSpc>
                <a:spcPts val="2160"/>
              </a:lnSpc>
              <a:defRPr sz="2400" b="1" baseline="0">
                <a:solidFill>
                  <a:schemeClr val="bg1"/>
                </a:solidFill>
              </a:defRPr>
            </a:lvl1pPr>
          </a:lstStyle>
          <a:p>
            <a:r>
              <a:rPr lang="en-US" dirty="0"/>
              <a:t>Click to edit Master title style</a:t>
            </a:r>
            <a:endParaRPr lang="en-AU" dirty="0"/>
          </a:p>
        </p:txBody>
      </p:sp>
      <p:sp>
        <p:nvSpPr>
          <p:cNvPr id="7" name="Slide Number Placeholder 5"/>
          <p:cNvSpPr>
            <a:spLocks noGrp="1"/>
          </p:cNvSpPr>
          <p:nvPr>
            <p:ph type="sldNum" sz="quarter" idx="15"/>
          </p:nvPr>
        </p:nvSpPr>
        <p:spPr/>
        <p:txBody>
          <a:bodyPr/>
          <a:lstStyle>
            <a:lvl1pPr>
              <a:defRPr/>
            </a:lvl1pPr>
          </a:lstStyle>
          <a:p>
            <a:pPr>
              <a:defRPr/>
            </a:pPr>
            <a:fld id="{068C8FEE-7BBA-4C24-9492-768D3AB59991}" type="slidenum">
              <a:rPr lang="en-AU" smtClean="0"/>
              <a:pPr>
                <a:defRPr/>
              </a:pPr>
              <a:t>‹#›</a:t>
            </a:fld>
            <a:endParaRPr lang="en-AU" dirty="0"/>
          </a:p>
        </p:txBody>
      </p:sp>
      <p:pic>
        <p:nvPicPr>
          <p:cNvPr id="11" name="Picture 10"/>
          <p:cNvPicPr>
            <a:picLocks noChangeAspect="1"/>
          </p:cNvPicPr>
          <p:nvPr userDrawn="1"/>
        </p:nvPicPr>
        <p:blipFill>
          <a:blip r:embed="rId3" cstate="print"/>
          <a:srcRect/>
          <a:stretch>
            <a:fillRect/>
          </a:stretch>
        </p:blipFill>
        <p:spPr bwMode="auto">
          <a:xfrm>
            <a:off x="1588" y="0"/>
            <a:ext cx="10688637" cy="1468438"/>
          </a:xfrm>
          <a:prstGeom prst="rect">
            <a:avLst/>
          </a:prstGeom>
          <a:noFill/>
          <a:ln w="9525">
            <a:noFill/>
            <a:miter lim="800000"/>
            <a:headEnd/>
            <a:tailEnd/>
          </a:ln>
        </p:spPr>
      </p:pic>
      <p:pic>
        <p:nvPicPr>
          <p:cNvPr id="12" name="Picture 11"/>
          <p:cNvPicPr>
            <a:picLocks noChangeAspect="1"/>
          </p:cNvPicPr>
          <p:nvPr userDrawn="1"/>
        </p:nvPicPr>
        <p:blipFill>
          <a:blip r:embed="rId3" cstate="print"/>
          <a:srcRect/>
          <a:stretch>
            <a:fillRect/>
          </a:stretch>
        </p:blipFill>
        <p:spPr bwMode="auto">
          <a:xfrm>
            <a:off x="0" y="0"/>
            <a:ext cx="10688637" cy="1468438"/>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539750" y="2106613"/>
            <a:ext cx="9612313" cy="4913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then tab for body.</a:t>
            </a:r>
          </a:p>
          <a:p>
            <a:pPr lvl="1"/>
            <a:r>
              <a:rPr lang="en-US"/>
              <a:t>Second level</a:t>
            </a:r>
          </a:p>
          <a:p>
            <a:pPr lvl="2"/>
            <a:r>
              <a:rPr lang="en-US"/>
              <a:t>Third level</a:t>
            </a:r>
          </a:p>
        </p:txBody>
      </p:sp>
      <p:sp>
        <p:nvSpPr>
          <p:cNvPr id="6" name="Slide Number Placeholder 5"/>
          <p:cNvSpPr>
            <a:spLocks noGrp="1"/>
          </p:cNvSpPr>
          <p:nvPr>
            <p:ph type="sldNum" sz="quarter" idx="4"/>
          </p:nvPr>
        </p:nvSpPr>
        <p:spPr>
          <a:xfrm>
            <a:off x="9791700" y="7235825"/>
            <a:ext cx="360363" cy="68263"/>
          </a:xfrm>
          <a:prstGeom prst="rect">
            <a:avLst/>
          </a:prstGeom>
        </p:spPr>
        <p:txBody>
          <a:bodyPr vert="horz" lIns="91440" tIns="45720" rIns="91440" bIns="45720" rtlCol="0" anchor="ctr"/>
          <a:lstStyle>
            <a:lvl1pPr algn="r" defTabSz="995125">
              <a:defRPr sz="650">
                <a:solidFill>
                  <a:schemeClr val="bg1"/>
                </a:solidFill>
              </a:defRPr>
            </a:lvl1pPr>
          </a:lstStyle>
          <a:p>
            <a:pPr>
              <a:defRPr/>
            </a:pPr>
            <a:fld id="{39F43178-3944-4605-AEB6-B96FCED5193D}" type="slidenum">
              <a:rPr lang="en-AU" smtClean="0"/>
              <a:pPr>
                <a:defRPr/>
              </a:pPr>
              <a:t>‹#›</a:t>
            </a:fld>
            <a:endParaRPr lang="en-AU" dirty="0"/>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Georgia" pitchFamily="18" charset="0"/>
        </a:defRPr>
      </a:lvl2pPr>
      <a:lvl3pPr algn="ctr" rtl="0" eaLnBrk="0" fontAlgn="base" hangingPunct="0">
        <a:spcBef>
          <a:spcPct val="0"/>
        </a:spcBef>
        <a:spcAft>
          <a:spcPct val="0"/>
        </a:spcAft>
        <a:defRPr sz="4400">
          <a:solidFill>
            <a:schemeClr val="tx1"/>
          </a:solidFill>
          <a:latin typeface="Georgia" pitchFamily="18" charset="0"/>
        </a:defRPr>
      </a:lvl3pPr>
      <a:lvl4pPr algn="ctr" rtl="0" eaLnBrk="0" fontAlgn="base" hangingPunct="0">
        <a:spcBef>
          <a:spcPct val="0"/>
        </a:spcBef>
        <a:spcAft>
          <a:spcPct val="0"/>
        </a:spcAft>
        <a:defRPr sz="4400">
          <a:solidFill>
            <a:schemeClr val="tx1"/>
          </a:solidFill>
          <a:latin typeface="Georgia" pitchFamily="18" charset="0"/>
        </a:defRPr>
      </a:lvl4pPr>
      <a:lvl5pPr algn="ctr" rtl="0" eaLnBrk="0" fontAlgn="base" hangingPunct="0">
        <a:spcBef>
          <a:spcPct val="0"/>
        </a:spcBef>
        <a:spcAft>
          <a:spcPct val="0"/>
        </a:spcAft>
        <a:defRPr sz="4400">
          <a:solidFill>
            <a:schemeClr val="tx1"/>
          </a:solidFill>
          <a:latin typeface="Georgia" pitchFamily="18" charset="0"/>
        </a:defRPr>
      </a:lvl5pPr>
      <a:lvl6pPr marL="457200" algn="ctr" rtl="0" fontAlgn="base">
        <a:spcBef>
          <a:spcPct val="0"/>
        </a:spcBef>
        <a:spcAft>
          <a:spcPct val="0"/>
        </a:spcAft>
        <a:defRPr sz="4400">
          <a:solidFill>
            <a:schemeClr val="tx1"/>
          </a:solidFill>
          <a:latin typeface="Georgia" pitchFamily="18" charset="0"/>
        </a:defRPr>
      </a:lvl6pPr>
      <a:lvl7pPr marL="914400" algn="ctr" rtl="0" fontAlgn="base">
        <a:spcBef>
          <a:spcPct val="0"/>
        </a:spcBef>
        <a:spcAft>
          <a:spcPct val="0"/>
        </a:spcAft>
        <a:defRPr sz="4400">
          <a:solidFill>
            <a:schemeClr val="tx1"/>
          </a:solidFill>
          <a:latin typeface="Georgia" pitchFamily="18" charset="0"/>
        </a:defRPr>
      </a:lvl7pPr>
      <a:lvl8pPr marL="1371600" algn="ctr" rtl="0" fontAlgn="base">
        <a:spcBef>
          <a:spcPct val="0"/>
        </a:spcBef>
        <a:spcAft>
          <a:spcPct val="0"/>
        </a:spcAft>
        <a:defRPr sz="4400">
          <a:solidFill>
            <a:schemeClr val="tx1"/>
          </a:solidFill>
          <a:latin typeface="Georgia" pitchFamily="18" charset="0"/>
        </a:defRPr>
      </a:lvl8pPr>
      <a:lvl9pPr marL="1828800" algn="ctr" rtl="0" fontAlgn="base">
        <a:spcBef>
          <a:spcPct val="0"/>
        </a:spcBef>
        <a:spcAft>
          <a:spcPct val="0"/>
        </a:spcAft>
        <a:defRPr sz="4400">
          <a:solidFill>
            <a:schemeClr val="tx1"/>
          </a:solidFill>
          <a:latin typeface="Georgia" pitchFamily="18" charset="0"/>
        </a:defRPr>
      </a:lvl9pPr>
    </p:titleStyle>
    <p:bodyStyle>
      <a:lvl1pPr marL="342900" indent="-342900" algn="l" rtl="0" eaLnBrk="0" fontAlgn="base" hangingPunct="0">
        <a:lnSpc>
          <a:spcPts val="6000"/>
        </a:lnSpc>
        <a:spcBef>
          <a:spcPct val="0"/>
        </a:spcBef>
        <a:spcAft>
          <a:spcPct val="0"/>
        </a:spcAft>
        <a:buFont typeface="Arial" charset="0"/>
        <a:buChar char="‪"/>
        <a:defRPr sz="5800" b="1" kern="1200">
          <a:solidFill>
            <a:schemeClr val="tx1"/>
          </a:solidFill>
          <a:latin typeface="+mn-lt"/>
          <a:ea typeface="+mn-ea"/>
          <a:cs typeface="+mn-cs"/>
        </a:defRPr>
      </a:lvl1pPr>
      <a:lvl2pPr marL="742950" indent="-285750" algn="l" rtl="0" eaLnBrk="0" fontAlgn="base" hangingPunct="0">
        <a:lnSpc>
          <a:spcPts val="6000"/>
        </a:lnSpc>
        <a:spcBef>
          <a:spcPct val="0"/>
        </a:spcBef>
        <a:spcAft>
          <a:spcPct val="0"/>
        </a:spcAft>
        <a:buFont typeface="Arial" charset="0"/>
        <a:buChar char="‪"/>
        <a:defRPr sz="4200" kern="1200">
          <a:solidFill>
            <a:schemeClr val="tx1"/>
          </a:solidFill>
          <a:latin typeface="+mn-lt"/>
          <a:ea typeface="+mn-ea"/>
          <a:cs typeface="+mn-cs"/>
        </a:defRPr>
      </a:lvl2pPr>
      <a:lvl3pPr marL="230188" indent="-228600" algn="l" rtl="0" eaLnBrk="0" fontAlgn="base" hangingPunct="0">
        <a:lnSpc>
          <a:spcPts val="6000"/>
        </a:lnSpc>
        <a:spcBef>
          <a:spcPct val="0"/>
        </a:spcBef>
        <a:spcAft>
          <a:spcPct val="0"/>
        </a:spcAft>
        <a:buFont typeface="Arial" charset="0"/>
        <a:buChar char="•"/>
        <a:defRPr sz="42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psc.nsw.gov.au/workforce-management/capability-framework/access-the-capability-framework/occupation-specific/occupation-specific"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mailto:capabilityframework@psc.nsw.gov.au" TargetMode="External"/><Relationship Id="rId4" Type="http://schemas.openxmlformats.org/officeDocument/2006/relationships/hyperlink" Target="https://www.psc.nsw.gov.au/workforce-management/capability-framework/the-capability-framework"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psc.nsw.gov.au/workforce-management/capability-framework"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psc.nsw.gov.au/workforce-management/role-descriptions/sector-role-description-library/procurement-sector-role-descriptions/procurement-sector-role-descriptions" TargetMode="External"/><Relationship Id="rId2" Type="http://schemas.openxmlformats.org/officeDocument/2006/relationships/hyperlink" Target="https://www.psc.nsw.gov.au/workforce-management/capability-framework/access-the-capability-framework/occupation-specific/occupation-specific" TargetMode="External"/><Relationship Id="rId1" Type="http://schemas.openxmlformats.org/officeDocument/2006/relationships/slideLayout" Target="../slideLayouts/slideLayout2.xml"/><Relationship Id="rId5" Type="http://schemas.openxmlformats.org/officeDocument/2006/relationships/hyperlink" Target="mailto:capabilityframework@psc.nsw.gov.au" TargetMode="External"/><Relationship Id="rId4" Type="http://schemas.openxmlformats.org/officeDocument/2006/relationships/hyperlink" Target="https://www.psc.nsw.gov.au/workforce-management/capability-framework/the-capability-framework"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psc.nsw.gov.au/workforce-management/capability-framework/the-capability-framework" TargetMode="External"/><Relationship Id="rId2" Type="http://schemas.openxmlformats.org/officeDocument/2006/relationships/hyperlink" Target="https://www.psc.nsw.gov.au/workforce-management/capability-framework/occupation-specific-capability-sets/human-resources-capability-set" TargetMode="External"/><Relationship Id="rId1" Type="http://schemas.openxmlformats.org/officeDocument/2006/relationships/slideLayout" Target="../slideLayouts/slideLayout2.xml"/><Relationship Id="rId4" Type="http://schemas.openxmlformats.org/officeDocument/2006/relationships/hyperlink" Target="mailto:capabilityframework@psc.nsw.gov.au"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sfia-online.org/en"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psc.nsw.gov.au/workforce-management/capability-framework/occupation-specific-capability-sets/ict-capability-assessment-strategy" TargetMode="External"/><Relationship Id="rId7" Type="http://schemas.openxmlformats.org/officeDocument/2006/relationships/hyperlink" Target="mailto:capabilityframework@psc.nsw.gov.au" TargetMode="External"/><Relationship Id="rId2" Type="http://schemas.openxmlformats.org/officeDocument/2006/relationships/hyperlink" Target="https://www.psc.nsw.gov.au/workforce-management/role-descriptions/sector-role-description-library/ict-sector-role-descriptions/sector-role-description-library" TargetMode="External"/><Relationship Id="rId1" Type="http://schemas.openxmlformats.org/officeDocument/2006/relationships/slideLayout" Target="../slideLayouts/slideLayout2.xml"/><Relationship Id="rId6" Type="http://schemas.openxmlformats.org/officeDocument/2006/relationships/hyperlink" Target="https://www.psc.nsw.gov.au/workforce-management/capability-framework/the-capability-framework" TargetMode="External"/><Relationship Id="rId5" Type="http://schemas.openxmlformats.org/officeDocument/2006/relationships/hyperlink" Target="https://www.psc.nsw.gov.au/ArticleDocuments/1772/SFIA%20Capability%20Comparison%20Guide.pdf.aspx" TargetMode="External"/><Relationship Id="rId4" Type="http://schemas.openxmlformats.org/officeDocument/2006/relationships/hyperlink" Target="https://www.psc.nsw.gov.au/ArticleDocuments/1772/ICT%20Capability%20Framework%20Information%20Package.pptx.aspx"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psc.nsw.gov.au/workforce-management/role-descriptions/sector-role-description-library/role-description-library-new"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pPr>
              <a:defRPr/>
            </a:pPr>
            <a:fld id="{2D1AAE5B-4A0B-4EE3-81C7-0C2766D0FC0A}" type="slidenum">
              <a:rPr lang="en-AU" smtClean="0"/>
              <a:pPr>
                <a:defRPr/>
              </a:pPr>
              <a:t>1</a:t>
            </a:fld>
            <a:endParaRPr lang="en-AU" dirty="0"/>
          </a:p>
        </p:txBody>
      </p:sp>
      <p:sp>
        <p:nvSpPr>
          <p:cNvPr id="6" name="TextBox 5"/>
          <p:cNvSpPr txBox="1"/>
          <p:nvPr/>
        </p:nvSpPr>
        <p:spPr>
          <a:xfrm>
            <a:off x="1115" y="1841603"/>
            <a:ext cx="10691171" cy="2059706"/>
          </a:xfrm>
          <a:prstGeom prst="rect">
            <a:avLst/>
          </a:prstGeom>
          <a:noFill/>
        </p:spPr>
        <p:txBody>
          <a:bodyPr wrap="square" lIns="104306" tIns="52153" rIns="104306" bIns="52153" rtlCol="0">
            <a:spAutoFit/>
          </a:bodyPr>
          <a:lstStyle/>
          <a:p>
            <a:pPr algn="ctr"/>
            <a:endParaRPr lang="en-AU" sz="2700" b="1" dirty="0">
              <a:latin typeface="Calibri" panose="020F0502020204030204" pitchFamily="34" charset="0"/>
            </a:endParaRPr>
          </a:p>
          <a:p>
            <a:pPr algn="ctr"/>
            <a:r>
              <a:rPr lang="en-AU" sz="4100" b="1" dirty="0">
                <a:latin typeface="Calibri" panose="020F0502020204030204" pitchFamily="34" charset="0"/>
              </a:rPr>
              <a:t>NSW Public Sector </a:t>
            </a:r>
          </a:p>
          <a:p>
            <a:pPr algn="ctr"/>
            <a:r>
              <a:rPr lang="en-AU" sz="4100" b="1" dirty="0">
                <a:latin typeface="Calibri" panose="020F0502020204030204" pitchFamily="34" charset="0"/>
              </a:rPr>
              <a:t>Occupation Specific Capability Sets</a:t>
            </a:r>
          </a:p>
          <a:p>
            <a:pPr algn="r"/>
            <a:endParaRPr lang="en-AU" sz="1800" dirty="0">
              <a:latin typeface="Calibri" panose="020F0502020204030204" pitchFamily="34" charset="0"/>
            </a:endParaRPr>
          </a:p>
        </p:txBody>
      </p:sp>
      <p:pic>
        <p:nvPicPr>
          <p:cNvPr id="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56930" y="4140671"/>
            <a:ext cx="1779540" cy="1657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2784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14652" y="756295"/>
            <a:ext cx="5328000" cy="284400"/>
          </a:xfrm>
        </p:spPr>
        <p:txBody>
          <a:bodyPr/>
          <a:lstStyle/>
          <a:p>
            <a:r>
              <a:rPr lang="en-AU" sz="2800" dirty="0">
                <a:latin typeface="Calibri" panose="020F0502020204030204" pitchFamily="34" charset="0"/>
              </a:rPr>
              <a:t>Finance Professionals Capability Set </a:t>
            </a:r>
          </a:p>
        </p:txBody>
      </p:sp>
      <p:sp>
        <p:nvSpPr>
          <p:cNvPr id="4" name="Slide Number Placeholder 3"/>
          <p:cNvSpPr>
            <a:spLocks noGrp="1"/>
          </p:cNvSpPr>
          <p:nvPr>
            <p:ph type="sldNum" sz="quarter" idx="14"/>
          </p:nvPr>
        </p:nvSpPr>
        <p:spPr/>
        <p:txBody>
          <a:bodyPr/>
          <a:lstStyle/>
          <a:p>
            <a:pPr>
              <a:defRPr/>
            </a:pPr>
            <a:fld id="{2D1AAE5B-4A0B-4EE3-81C7-0C2766D0FC0A}" type="slidenum">
              <a:rPr lang="en-AU" smtClean="0"/>
              <a:pPr>
                <a:defRPr/>
              </a:pPr>
              <a:t>10</a:t>
            </a:fld>
            <a:endParaRPr lang="en-AU" dirty="0"/>
          </a:p>
        </p:txBody>
      </p:sp>
      <p:sp>
        <p:nvSpPr>
          <p:cNvPr id="5" name="Rectangle 4"/>
          <p:cNvSpPr/>
          <p:nvPr/>
        </p:nvSpPr>
        <p:spPr>
          <a:xfrm>
            <a:off x="442612" y="1404367"/>
            <a:ext cx="9800632" cy="6924973"/>
          </a:xfrm>
          <a:prstGeom prst="rect">
            <a:avLst/>
          </a:prstGeom>
        </p:spPr>
        <p:txBody>
          <a:bodyPr wrap="square">
            <a:spAutoFit/>
          </a:bodyPr>
          <a:lstStyle/>
          <a:p>
            <a:pPr marL="342900" indent="-342900">
              <a:buFont typeface="Arial" panose="020B0604020202020204" pitchFamily="34" charset="0"/>
              <a:buChar char="•"/>
            </a:pPr>
            <a:r>
              <a:rPr lang="en-AU" sz="2800" dirty="0">
                <a:latin typeface="Calibri" panose="020F0502020204030204" pitchFamily="34" charset="0"/>
              </a:rPr>
              <a:t>Designed to be </a:t>
            </a:r>
            <a:r>
              <a:rPr lang="en-AU" sz="2800" b="1" dirty="0">
                <a:latin typeface="Calibri" panose="020F0502020204030204" pitchFamily="34" charset="0"/>
              </a:rPr>
              <a:t>used in conjunction with the NSW Public Sector Capability Framework </a:t>
            </a:r>
            <a:r>
              <a:rPr lang="en-AU" sz="2800" dirty="0">
                <a:latin typeface="Calibri" panose="020F0502020204030204" pitchFamily="34" charset="0"/>
              </a:rPr>
              <a:t>to support the full range of workforce management activities for finance professionals</a:t>
            </a:r>
            <a:br>
              <a:rPr lang="en-AU" sz="2800" dirty="0">
                <a:latin typeface="Calibri" panose="020F0502020204030204" pitchFamily="34" charset="0"/>
              </a:rPr>
            </a:br>
            <a:endParaRPr lang="en-AU" sz="2800" dirty="0">
              <a:latin typeface="Calibri" panose="020F0502020204030204" pitchFamily="34" charset="0"/>
            </a:endParaRPr>
          </a:p>
          <a:p>
            <a:pPr marL="342900" indent="-342900">
              <a:buFont typeface="Arial" panose="020B0604020202020204" pitchFamily="34" charset="0"/>
              <a:buChar char="•"/>
            </a:pPr>
            <a:r>
              <a:rPr lang="en-AU" sz="2800" dirty="0">
                <a:latin typeface="Calibri" panose="020F0502020204030204" pitchFamily="34" charset="0"/>
              </a:rPr>
              <a:t>Comprises seven capabilities that </a:t>
            </a:r>
            <a:r>
              <a:rPr lang="en-AU" sz="2800" b="1" dirty="0">
                <a:latin typeface="Calibri" panose="020F0502020204030204" pitchFamily="34" charset="0"/>
              </a:rPr>
              <a:t>define additional knowledge, skills and abilities required for roles within the finance profession </a:t>
            </a:r>
          </a:p>
          <a:p>
            <a:pPr marL="342900" indent="-342900">
              <a:buFont typeface="Arial" panose="020B0604020202020204" pitchFamily="34" charset="0"/>
              <a:buChar char="•"/>
            </a:pPr>
            <a:endParaRPr lang="en-AU" sz="2800" b="1" dirty="0">
              <a:latin typeface="Calibri" panose="020F0502020204030204" pitchFamily="34" charset="0"/>
            </a:endParaRPr>
          </a:p>
          <a:p>
            <a:pPr marL="342900" indent="-342900">
              <a:buFont typeface="Arial" panose="020B0604020202020204" pitchFamily="34" charset="0"/>
              <a:buChar char="•"/>
            </a:pPr>
            <a:r>
              <a:rPr lang="en-AU" sz="2800" dirty="0">
                <a:latin typeface="Calibri" panose="020F0502020204030204" pitchFamily="34" charset="0"/>
              </a:rPr>
              <a:t>The seven capabilities are described by behavioural indicators across five levels of complexity, </a:t>
            </a:r>
            <a:r>
              <a:rPr lang="en-AU" sz="2800" b="1" dirty="0">
                <a:latin typeface="Calibri" panose="020F0502020204030204" pitchFamily="34" charset="0"/>
              </a:rPr>
              <a:t>the behaviours are not exhaustive, but provide an indicative list </a:t>
            </a:r>
            <a:r>
              <a:rPr lang="en-AU" sz="2800" dirty="0">
                <a:latin typeface="Calibri" panose="020F0502020204030204" pitchFamily="34" charset="0"/>
              </a:rPr>
              <a:t>of the knowledge, skills and abilities expected at each level</a:t>
            </a:r>
          </a:p>
          <a:p>
            <a:pPr marL="342900" indent="-342900">
              <a:buFont typeface="Arial" panose="020B0604020202020204" pitchFamily="34" charset="0"/>
              <a:buChar char="•"/>
            </a:pPr>
            <a:endParaRPr lang="en-AU" sz="2800" b="1" dirty="0">
              <a:latin typeface="Calibri" panose="020F0502020204030204" pitchFamily="34" charset="0"/>
            </a:endParaRPr>
          </a:p>
          <a:p>
            <a:pPr marL="342900" indent="-342900">
              <a:buFont typeface="Arial" panose="020B0604020202020204" pitchFamily="34" charset="0"/>
              <a:buChar char="•"/>
            </a:pPr>
            <a:endParaRPr lang="en-AU" sz="2800" b="1" dirty="0">
              <a:latin typeface="Calibri" panose="020F0502020204030204" pitchFamily="34" charset="0"/>
            </a:endParaRPr>
          </a:p>
          <a:p>
            <a:r>
              <a:rPr lang="en-AU" sz="2600" dirty="0">
                <a:latin typeface="Calibri" panose="020F0502020204030204" pitchFamily="34" charset="0"/>
              </a:rPr>
              <a:t> </a:t>
            </a:r>
          </a:p>
          <a:p>
            <a:pPr marL="342900" indent="-342900">
              <a:buFont typeface="Arial" panose="020B0604020202020204" pitchFamily="34" charset="0"/>
              <a:buChar char="•"/>
            </a:pPr>
            <a:endParaRPr lang="en-AU" sz="2600" dirty="0">
              <a:latin typeface="Calibri" panose="020F0502020204030204" pitchFamily="34" charset="0"/>
            </a:endParaRPr>
          </a:p>
        </p:txBody>
      </p:sp>
    </p:spTree>
    <p:extLst>
      <p:ext uri="{BB962C8B-B14F-4D97-AF65-F5344CB8AC3E}">
        <p14:creationId xmlns:p14="http://schemas.microsoft.com/office/powerpoint/2010/main" val="1506151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50156" y="1620391"/>
            <a:ext cx="10081120" cy="5149000"/>
          </a:xfrm>
        </p:spPr>
        <p:txBody>
          <a:bodyPr/>
          <a:lstStyle/>
          <a:p>
            <a:pPr>
              <a:lnSpc>
                <a:spcPct val="100000"/>
              </a:lnSpc>
              <a:buFont typeface="Arial" panose="020B0604020202020204" pitchFamily="34" charset="0"/>
              <a:buChar char="•"/>
            </a:pPr>
            <a:r>
              <a:rPr lang="en-AU" sz="2800" b="0" dirty="0">
                <a:latin typeface="Calibri" panose="020F0502020204030204" pitchFamily="34" charset="0"/>
              </a:rPr>
              <a:t>Selection of each Finance Professionals capabilities should be based on the role’s Primary Purpose, Key Accountabilities, Key Challenges, Key Relationships</a:t>
            </a:r>
          </a:p>
          <a:p>
            <a:pPr marL="342900" lvl="1" indent="-342900">
              <a:lnSpc>
                <a:spcPct val="100000"/>
              </a:lnSpc>
              <a:spcAft>
                <a:spcPts val="2000"/>
              </a:spcAft>
              <a:buFont typeface="Arial" panose="020B0604020202020204" pitchFamily="34" charset="0"/>
              <a:buChar char="•"/>
            </a:pPr>
            <a:r>
              <a:rPr lang="en-GB" sz="2800" dirty="0">
                <a:latin typeface="Calibri" panose="020F0502020204030204" pitchFamily="34" charset="0"/>
              </a:rPr>
              <a:t>As a general guide, no more than 3-5 occupation specific capabilities should be included in a role description, in addition to the Capability Framework capabilities</a:t>
            </a:r>
            <a:endParaRPr lang="en-AU" sz="2800" b="0" dirty="0">
              <a:latin typeface="Calibri" panose="020F0502020204030204" pitchFamily="34" charset="0"/>
            </a:endParaRPr>
          </a:p>
          <a:p>
            <a:pPr>
              <a:lnSpc>
                <a:spcPct val="100000"/>
              </a:lnSpc>
              <a:buFont typeface="Arial" panose="020B0604020202020204" pitchFamily="34" charset="0"/>
              <a:buChar char="•"/>
            </a:pPr>
            <a:r>
              <a:rPr lang="en-AU" sz="2800" b="0" dirty="0">
                <a:latin typeface="Calibri" panose="020F0502020204030204" pitchFamily="34" charset="0"/>
              </a:rPr>
              <a:t>The person who performs the role may possess other capabilities not included in the role description: </a:t>
            </a:r>
            <a:r>
              <a:rPr lang="en-AU" sz="2800" dirty="0">
                <a:latin typeface="Calibri" panose="020F0502020204030204" pitchFamily="34" charset="0"/>
              </a:rPr>
              <a:t>however, the role description should include only the capabilities that are fundamentally important for effective performance of the role</a:t>
            </a:r>
          </a:p>
          <a:p>
            <a:pPr>
              <a:lnSpc>
                <a:spcPct val="100000"/>
              </a:lnSpc>
              <a:buFont typeface="Arial" panose="020B0604020202020204" pitchFamily="34" charset="0"/>
              <a:buChar char="•"/>
            </a:pPr>
            <a:endParaRPr lang="en-AU" sz="2800" b="0" dirty="0">
              <a:latin typeface="Calibri" panose="020F0502020204030204" pitchFamily="34" charset="0"/>
            </a:endParaRPr>
          </a:p>
          <a:p>
            <a:endParaRPr lang="en-AU" sz="2800" b="0" dirty="0">
              <a:latin typeface="Calibri" panose="020F0502020204030204" pitchFamily="34" charset="0"/>
              <a:cs typeface="Arial" charset="0"/>
            </a:endParaRPr>
          </a:p>
          <a:p>
            <a:endParaRPr lang="en-AU" sz="2800" b="0" dirty="0">
              <a:latin typeface="Calibri" panose="020F0502020204030204" pitchFamily="34" charset="0"/>
              <a:cs typeface="Arial" charset="0"/>
            </a:endParaRPr>
          </a:p>
        </p:txBody>
      </p:sp>
      <p:sp>
        <p:nvSpPr>
          <p:cNvPr id="3" name="Title 2"/>
          <p:cNvSpPr>
            <a:spLocks noGrp="1"/>
          </p:cNvSpPr>
          <p:nvPr>
            <p:ph type="title"/>
          </p:nvPr>
        </p:nvSpPr>
        <p:spPr>
          <a:xfrm>
            <a:off x="2970436" y="396255"/>
            <a:ext cx="7560840" cy="936104"/>
          </a:xfrm>
        </p:spPr>
        <p:txBody>
          <a:bodyPr/>
          <a:lstStyle/>
          <a:p>
            <a:pPr>
              <a:lnSpc>
                <a:spcPct val="100000"/>
              </a:lnSpc>
            </a:pPr>
            <a:r>
              <a:rPr lang="en-AU" sz="2800" dirty="0">
                <a:latin typeface="Calibri" panose="020F0502020204030204" pitchFamily="34" charset="0"/>
              </a:rPr>
              <a:t>Finance Professionals role descriptions</a:t>
            </a:r>
          </a:p>
        </p:txBody>
      </p:sp>
    </p:spTree>
    <p:extLst>
      <p:ext uri="{BB962C8B-B14F-4D97-AF65-F5344CB8AC3E}">
        <p14:creationId xmlns:p14="http://schemas.microsoft.com/office/powerpoint/2010/main" val="3839233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02484" y="684287"/>
            <a:ext cx="7001548" cy="284400"/>
          </a:xfrm>
        </p:spPr>
        <p:txBody>
          <a:bodyPr/>
          <a:lstStyle/>
          <a:p>
            <a:r>
              <a:rPr lang="en-AU" sz="2800" dirty="0">
                <a:latin typeface="Calibri" panose="020F0502020204030204" pitchFamily="34" charset="0"/>
              </a:rPr>
              <a:t>Seven  occupation specific capabilities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4253" y="1332359"/>
            <a:ext cx="8496944" cy="5491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5363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82404" y="612279"/>
            <a:ext cx="7776272" cy="284400"/>
          </a:xfrm>
        </p:spPr>
        <p:txBody>
          <a:bodyPr/>
          <a:lstStyle/>
          <a:p>
            <a:r>
              <a:rPr lang="en-AU" sz="2800" dirty="0">
                <a:latin typeface="Calibri" panose="020F0502020204030204" pitchFamily="34" charset="0"/>
              </a:rPr>
              <a:t>Five levels  with descriptive behaviours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1580" y="1332359"/>
            <a:ext cx="8650090" cy="5497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0585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40000" y="1620391"/>
            <a:ext cx="9487220" cy="4752528"/>
          </a:xfrm>
        </p:spPr>
        <p:txBody>
          <a:bodyPr/>
          <a:lstStyle/>
          <a:p>
            <a:pPr lvl="0" defTabSz="993775" eaLnBrk="1" hangingPunct="1">
              <a:lnSpc>
                <a:spcPct val="100000"/>
              </a:lnSpc>
              <a:spcAft>
                <a:spcPct val="0"/>
              </a:spcAft>
              <a:buFont typeface="Arial" panose="020B0604020202020204" pitchFamily="34" charset="0"/>
              <a:buChar char="•"/>
            </a:pPr>
            <a:endParaRPr lang="en-AU" sz="2600" b="0" dirty="0">
              <a:solidFill>
                <a:prstClr val="black"/>
              </a:solidFill>
              <a:latin typeface="Calibri" panose="020F0502020204030204" pitchFamily="34" charset="0"/>
              <a:cs typeface="Arial" charset="0"/>
            </a:endParaRPr>
          </a:p>
          <a:p>
            <a:pPr marL="0" indent="0">
              <a:buNone/>
            </a:pPr>
            <a:r>
              <a:rPr lang="en-AU" b="0" dirty="0">
                <a:latin typeface="Calibri" panose="020F0502020204030204" pitchFamily="34" charset="0"/>
                <a:hlinkClick r:id="rId3"/>
              </a:rPr>
              <a:t>Finance Professionals Capability Set</a:t>
            </a:r>
            <a:endParaRPr lang="en-AU" b="0" dirty="0">
              <a:latin typeface="Calibri" panose="020F0502020204030204" pitchFamily="34" charset="0"/>
            </a:endParaRPr>
          </a:p>
          <a:p>
            <a:pPr marL="0" indent="0">
              <a:buNone/>
            </a:pPr>
            <a:r>
              <a:rPr lang="en-AU" b="0" dirty="0">
                <a:latin typeface="Calibri" panose="020F0502020204030204" pitchFamily="34" charset="0"/>
                <a:hlinkClick r:id="rId4"/>
              </a:rPr>
              <a:t>NSW Public Sector Capability Framework</a:t>
            </a:r>
            <a:endParaRPr lang="en-AU" b="0" dirty="0">
              <a:latin typeface="Calibri" panose="020F0502020204030204" pitchFamily="34" charset="0"/>
            </a:endParaRPr>
          </a:p>
          <a:p>
            <a:pPr marL="0" indent="0">
              <a:buNone/>
            </a:pPr>
            <a:r>
              <a:rPr lang="en-AU" b="0" dirty="0">
                <a:latin typeface="Calibri" panose="020F0502020204030204" pitchFamily="34" charset="0"/>
              </a:rPr>
              <a:t>E</a:t>
            </a:r>
            <a:r>
              <a:rPr lang="en-AU" b="0" dirty="0">
                <a:solidFill>
                  <a:prstClr val="black"/>
                </a:solidFill>
                <a:latin typeface="Calibri" panose="020F0502020204030204" pitchFamily="34" charset="0"/>
              </a:rPr>
              <a:t>nquiries: </a:t>
            </a:r>
            <a:r>
              <a:rPr lang="en-AU" b="0" dirty="0">
                <a:solidFill>
                  <a:prstClr val="black"/>
                </a:solidFill>
                <a:latin typeface="Calibri" panose="020F0502020204030204" pitchFamily="34" charset="0"/>
                <a:hlinkClick r:id="rId5"/>
              </a:rPr>
              <a:t>capabilityframework@psc.nsw.gov.au</a:t>
            </a:r>
            <a:endParaRPr lang="en-AU" b="0" dirty="0">
              <a:latin typeface="Calibri" panose="020F0502020204030204" pitchFamily="34" charset="0"/>
            </a:endParaRPr>
          </a:p>
          <a:p>
            <a:pPr marL="0" indent="0">
              <a:buNone/>
            </a:pPr>
            <a:br>
              <a:rPr lang="en-AU" dirty="0">
                <a:latin typeface="Calibri" panose="020F0502020204030204" pitchFamily="34" charset="0"/>
              </a:rPr>
            </a:br>
            <a:endParaRPr lang="en-AU" dirty="0">
              <a:latin typeface="Calibri" panose="020F0502020204030204" pitchFamily="34" charset="0"/>
            </a:endParaRPr>
          </a:p>
          <a:p>
            <a:pPr>
              <a:buFont typeface="Arial" panose="020B0604020202020204" pitchFamily="34" charset="0"/>
              <a:buChar char="•"/>
            </a:pPr>
            <a:endParaRPr lang="en-AU" dirty="0"/>
          </a:p>
          <a:p>
            <a:pPr>
              <a:buFont typeface="Arial" panose="020B0604020202020204" pitchFamily="34" charset="0"/>
              <a:buChar char="•"/>
            </a:pPr>
            <a:endParaRPr lang="en-AU" dirty="0"/>
          </a:p>
          <a:p>
            <a:endParaRPr lang="en-AU" dirty="0"/>
          </a:p>
          <a:p>
            <a:endParaRPr lang="en-AU" dirty="0"/>
          </a:p>
        </p:txBody>
      </p:sp>
      <p:sp>
        <p:nvSpPr>
          <p:cNvPr id="3" name="Title 2"/>
          <p:cNvSpPr>
            <a:spLocks noGrp="1"/>
          </p:cNvSpPr>
          <p:nvPr>
            <p:ph type="title"/>
          </p:nvPr>
        </p:nvSpPr>
        <p:spPr/>
        <p:txBody>
          <a:bodyPr/>
          <a:lstStyle/>
          <a:p>
            <a:r>
              <a:rPr lang="en-AU" sz="2800" dirty="0">
                <a:latin typeface="Calibri" panose="020F0502020204030204" pitchFamily="34" charset="0"/>
              </a:rPr>
              <a:t>Supporting resources </a:t>
            </a:r>
          </a:p>
        </p:txBody>
      </p:sp>
    </p:spTree>
    <p:extLst>
      <p:ext uri="{BB962C8B-B14F-4D97-AF65-F5344CB8AC3E}">
        <p14:creationId xmlns:p14="http://schemas.microsoft.com/office/powerpoint/2010/main" val="2988224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pPr>
              <a:defRPr/>
            </a:pPr>
            <a:fld id="{2D1AAE5B-4A0B-4EE3-81C7-0C2766D0FC0A}" type="slidenum">
              <a:rPr lang="en-AU" smtClean="0"/>
              <a:pPr>
                <a:defRPr/>
              </a:pPr>
              <a:t>15</a:t>
            </a:fld>
            <a:endParaRPr lang="en-AU" dirty="0"/>
          </a:p>
        </p:txBody>
      </p:sp>
      <p:sp>
        <p:nvSpPr>
          <p:cNvPr id="6" name="TextBox 5"/>
          <p:cNvSpPr txBox="1"/>
          <p:nvPr/>
        </p:nvSpPr>
        <p:spPr>
          <a:xfrm>
            <a:off x="2229" y="1828008"/>
            <a:ext cx="10691171" cy="1428764"/>
          </a:xfrm>
          <a:prstGeom prst="rect">
            <a:avLst/>
          </a:prstGeom>
          <a:noFill/>
        </p:spPr>
        <p:txBody>
          <a:bodyPr wrap="square" lIns="104306" tIns="52153" rIns="104306" bIns="52153" rtlCol="0">
            <a:spAutoFit/>
          </a:bodyPr>
          <a:lstStyle/>
          <a:p>
            <a:pPr algn="ctr"/>
            <a:endParaRPr lang="en-AU" sz="2700" b="1" dirty="0"/>
          </a:p>
          <a:p>
            <a:pPr algn="ctr"/>
            <a:r>
              <a:rPr lang="en-AU" sz="4100" b="1" dirty="0">
                <a:latin typeface="Calibri" panose="020F0502020204030204" pitchFamily="34" charset="0"/>
              </a:rPr>
              <a:t>Procurement Professionals Capability Set</a:t>
            </a:r>
          </a:p>
          <a:p>
            <a:pPr algn="r"/>
            <a:endParaRPr lang="en-AU" sz="1800" dirty="0"/>
          </a:p>
        </p:txBody>
      </p:sp>
      <p:pic>
        <p:nvPicPr>
          <p:cNvPr id="5"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02639" y="3420591"/>
            <a:ext cx="2088122"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2338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31072" y="540271"/>
            <a:ext cx="7776864" cy="432359"/>
          </a:xfrm>
        </p:spPr>
        <p:txBody>
          <a:bodyPr/>
          <a:lstStyle/>
          <a:p>
            <a:pPr>
              <a:lnSpc>
                <a:spcPct val="100000"/>
              </a:lnSpc>
            </a:pPr>
            <a:r>
              <a:rPr lang="en-AU" sz="2800" dirty="0">
                <a:latin typeface="Calibri" panose="020F0502020204030204" pitchFamily="34" charset="0"/>
              </a:rPr>
              <a:t>Procurement professionals capability set </a:t>
            </a:r>
          </a:p>
        </p:txBody>
      </p:sp>
      <p:sp>
        <p:nvSpPr>
          <p:cNvPr id="4" name="Slide Number Placeholder 3"/>
          <p:cNvSpPr>
            <a:spLocks noGrp="1"/>
          </p:cNvSpPr>
          <p:nvPr>
            <p:ph type="sldNum" sz="quarter" idx="14"/>
          </p:nvPr>
        </p:nvSpPr>
        <p:spPr/>
        <p:txBody>
          <a:bodyPr/>
          <a:lstStyle/>
          <a:p>
            <a:pPr>
              <a:defRPr/>
            </a:pPr>
            <a:fld id="{2D1AAE5B-4A0B-4EE3-81C7-0C2766D0FC0A}" type="slidenum">
              <a:rPr lang="en-AU" smtClean="0"/>
              <a:pPr>
                <a:defRPr/>
              </a:pPr>
              <a:t>16</a:t>
            </a:fld>
            <a:endParaRPr lang="en-AU" dirty="0"/>
          </a:p>
        </p:txBody>
      </p:sp>
      <p:sp>
        <p:nvSpPr>
          <p:cNvPr id="5" name="Rectangle 4"/>
          <p:cNvSpPr/>
          <p:nvPr/>
        </p:nvSpPr>
        <p:spPr>
          <a:xfrm>
            <a:off x="378148" y="1548383"/>
            <a:ext cx="9604497" cy="6124754"/>
          </a:xfrm>
          <a:prstGeom prst="rect">
            <a:avLst/>
          </a:prstGeom>
        </p:spPr>
        <p:txBody>
          <a:bodyPr wrap="square">
            <a:spAutoFit/>
          </a:bodyPr>
          <a:lstStyle/>
          <a:p>
            <a:pPr marL="342900" indent="-342900">
              <a:buFont typeface="Arial" panose="020B0604020202020204" pitchFamily="34" charset="0"/>
              <a:buChar char="•"/>
            </a:pPr>
            <a:r>
              <a:rPr lang="en-AU" sz="2800" dirty="0">
                <a:latin typeface="Calibri" panose="020F0502020204030204" pitchFamily="34" charset="0"/>
              </a:rPr>
              <a:t>Designed to be </a:t>
            </a:r>
            <a:r>
              <a:rPr lang="en-AU" sz="2800" b="1" dirty="0">
                <a:latin typeface="Calibri" panose="020F0502020204030204" pitchFamily="34" charset="0"/>
              </a:rPr>
              <a:t>used in conjunction with the Capability Framework </a:t>
            </a:r>
            <a:r>
              <a:rPr lang="en-AU" sz="2800" dirty="0">
                <a:latin typeface="Calibri" panose="020F0502020204030204" pitchFamily="34" charset="0"/>
              </a:rPr>
              <a:t>to support the full range of workforce management activities for procurement professionals</a:t>
            </a:r>
            <a:br>
              <a:rPr lang="en-AU" sz="2800" dirty="0">
                <a:latin typeface="Calibri" panose="020F0502020204030204" pitchFamily="34" charset="0"/>
              </a:rPr>
            </a:br>
            <a:endParaRPr lang="en-AU" sz="2800" dirty="0">
              <a:latin typeface="Calibri" panose="020F0502020204030204" pitchFamily="34" charset="0"/>
            </a:endParaRPr>
          </a:p>
          <a:p>
            <a:pPr marL="342900" indent="-342900">
              <a:buFont typeface="Arial" panose="020B0604020202020204" pitchFamily="34" charset="0"/>
              <a:buChar char="•"/>
            </a:pPr>
            <a:r>
              <a:rPr lang="en-AU" sz="2800" dirty="0">
                <a:latin typeface="Calibri" panose="020F0502020204030204" pitchFamily="34" charset="0"/>
              </a:rPr>
              <a:t>Comprises </a:t>
            </a:r>
            <a:r>
              <a:rPr lang="en-AU" sz="2800" b="1" dirty="0">
                <a:latin typeface="Calibri" panose="020F0502020204030204" pitchFamily="34" charset="0"/>
              </a:rPr>
              <a:t>ten capabilities that define additional knowledge, skills and abilities </a:t>
            </a:r>
            <a:r>
              <a:rPr lang="en-AU" sz="2800" dirty="0">
                <a:latin typeface="Calibri" panose="020F0502020204030204" pitchFamily="34" charset="0"/>
              </a:rPr>
              <a:t>required for roles within the procurement profession</a:t>
            </a:r>
          </a:p>
          <a:p>
            <a:pPr marL="285750" indent="-285750">
              <a:buFont typeface="Arial" panose="020B0604020202020204" pitchFamily="34" charset="0"/>
              <a:buChar char="•"/>
            </a:pPr>
            <a:endParaRPr lang="en-AU" sz="2800" dirty="0">
              <a:latin typeface="Calibri" panose="020F0502020204030204" pitchFamily="34" charset="0"/>
            </a:endParaRPr>
          </a:p>
          <a:p>
            <a:pPr marL="285750" indent="-285750">
              <a:buFont typeface="Arial" panose="020B0604020202020204" pitchFamily="34" charset="0"/>
              <a:buChar char="•"/>
            </a:pPr>
            <a:r>
              <a:rPr lang="en-AU" sz="2800" dirty="0">
                <a:latin typeface="Calibri" panose="020F0502020204030204" pitchFamily="34" charset="0"/>
              </a:rPr>
              <a:t>The ten capabilities are described by behavioural indicators across five levels of complexity, </a:t>
            </a:r>
            <a:r>
              <a:rPr lang="en-AU" sz="2800" b="1" dirty="0">
                <a:latin typeface="Calibri" panose="020F0502020204030204" pitchFamily="34" charset="0"/>
              </a:rPr>
              <a:t>the behaviours are not exhaustive, but provide an indicative list </a:t>
            </a:r>
            <a:r>
              <a:rPr lang="en-AU" sz="2800" dirty="0">
                <a:latin typeface="Calibri" panose="020F0502020204030204" pitchFamily="34" charset="0"/>
              </a:rPr>
              <a:t>of the knowledge, skills and abilities expected at each level</a:t>
            </a:r>
          </a:p>
          <a:p>
            <a:pPr marL="342900" indent="-342900">
              <a:buFont typeface="Arial" panose="020B0604020202020204" pitchFamily="34" charset="0"/>
              <a:buChar char="•"/>
            </a:pPr>
            <a:endParaRPr lang="en-AU" sz="2800" b="1" dirty="0">
              <a:latin typeface="Calibri" panose="020F0502020204030204" pitchFamily="34" charset="0"/>
            </a:endParaRPr>
          </a:p>
          <a:p>
            <a:pPr marL="342900" indent="-342900">
              <a:buFont typeface="Arial" panose="020B0604020202020204" pitchFamily="34" charset="0"/>
              <a:buChar char="•"/>
            </a:pPr>
            <a:endParaRPr lang="en-AU" sz="2800" dirty="0">
              <a:latin typeface="Calibri" panose="020F0502020204030204" pitchFamily="34" charset="0"/>
            </a:endParaRPr>
          </a:p>
        </p:txBody>
      </p:sp>
      <p:pic>
        <p:nvPicPr>
          <p:cNvPr id="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06022" y="1548383"/>
            <a:ext cx="953246" cy="887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9805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91107" y="1548383"/>
            <a:ext cx="9796153" cy="5149000"/>
          </a:xfrm>
        </p:spPr>
        <p:txBody>
          <a:bodyPr/>
          <a:lstStyle/>
          <a:p>
            <a:pPr>
              <a:lnSpc>
                <a:spcPct val="100000"/>
              </a:lnSpc>
              <a:buFont typeface="Arial" panose="020B0604020202020204" pitchFamily="34" charset="0"/>
              <a:buChar char="•"/>
            </a:pPr>
            <a:r>
              <a:rPr lang="en-AU" sz="2800" b="0" dirty="0">
                <a:latin typeface="Calibri" panose="020F0502020204030204" pitchFamily="34" charset="0"/>
              </a:rPr>
              <a:t>Selection of each Procurement Professionals capability should be based on the role’s Primary Purpose, Key Accountabilities, Key Challenges, Key Relationships</a:t>
            </a:r>
            <a:endParaRPr lang="en-AU" sz="2400" b="0" dirty="0">
              <a:solidFill>
                <a:srgbClr val="FF0000"/>
              </a:solidFill>
              <a:latin typeface="Calibri" panose="020F0502020204030204" pitchFamily="34" charset="0"/>
            </a:endParaRPr>
          </a:p>
          <a:p>
            <a:pPr marL="342900" lvl="1" indent="-342900">
              <a:lnSpc>
                <a:spcPct val="100000"/>
              </a:lnSpc>
              <a:spcAft>
                <a:spcPts val="2000"/>
              </a:spcAft>
              <a:buFont typeface="Arial" panose="020B0604020202020204" pitchFamily="34" charset="0"/>
              <a:buChar char="•"/>
            </a:pPr>
            <a:r>
              <a:rPr lang="en-GB" sz="2800" dirty="0">
                <a:latin typeface="Calibri" panose="020F0502020204030204" pitchFamily="34" charset="0"/>
              </a:rPr>
              <a:t>As a general guide, no more than 3-5 occupation specific capabilities should be included in a role description, in addition to the Capability Framework capabilities</a:t>
            </a:r>
            <a:endParaRPr lang="en-AU" sz="2800" dirty="0">
              <a:latin typeface="Calibri" panose="020F0502020204030204" pitchFamily="34" charset="0"/>
            </a:endParaRPr>
          </a:p>
          <a:p>
            <a:pPr>
              <a:lnSpc>
                <a:spcPct val="100000"/>
              </a:lnSpc>
              <a:buFont typeface="Arial" panose="020B0604020202020204" pitchFamily="34" charset="0"/>
              <a:buChar char="•"/>
            </a:pPr>
            <a:r>
              <a:rPr lang="en-AU" sz="2800" b="0" dirty="0">
                <a:latin typeface="Calibri" panose="020F0502020204030204" pitchFamily="34" charset="0"/>
              </a:rPr>
              <a:t>The person performing the role may possess other capabilities not included in the role description: </a:t>
            </a:r>
            <a:r>
              <a:rPr lang="en-AU" sz="2800" dirty="0">
                <a:latin typeface="Calibri" panose="020F0502020204030204" pitchFamily="34" charset="0"/>
              </a:rPr>
              <a:t>however, the role description should include only the capabilities that are fundamentally important for effective performance of the rol</a:t>
            </a:r>
            <a:r>
              <a:rPr lang="en-AU" sz="2800" b="0" dirty="0">
                <a:latin typeface="Calibri" panose="020F0502020204030204" pitchFamily="34" charset="0"/>
              </a:rPr>
              <a:t>e</a:t>
            </a:r>
          </a:p>
          <a:p>
            <a:pPr>
              <a:lnSpc>
                <a:spcPct val="100000"/>
              </a:lnSpc>
              <a:buFont typeface="Arial" panose="020B0604020202020204" pitchFamily="34" charset="0"/>
              <a:buChar char="•"/>
            </a:pPr>
            <a:endParaRPr lang="en-AU" sz="2800" b="0" dirty="0">
              <a:latin typeface="Calibri" panose="020F0502020204030204" pitchFamily="34" charset="0"/>
            </a:endParaRPr>
          </a:p>
          <a:p>
            <a:endParaRPr lang="en-AU" sz="2800" b="0" dirty="0">
              <a:latin typeface="Calibri" panose="020F0502020204030204" pitchFamily="34" charset="0"/>
              <a:cs typeface="Arial" charset="0"/>
            </a:endParaRPr>
          </a:p>
          <a:p>
            <a:endParaRPr lang="en-AU" sz="2800" b="0" dirty="0">
              <a:latin typeface="Calibri" panose="020F0502020204030204" pitchFamily="34" charset="0"/>
              <a:cs typeface="Arial" charset="0"/>
            </a:endParaRPr>
          </a:p>
        </p:txBody>
      </p:sp>
      <p:sp>
        <p:nvSpPr>
          <p:cNvPr id="3" name="Title 2"/>
          <p:cNvSpPr>
            <a:spLocks noGrp="1"/>
          </p:cNvSpPr>
          <p:nvPr>
            <p:ph type="title"/>
          </p:nvPr>
        </p:nvSpPr>
        <p:spPr>
          <a:xfrm>
            <a:off x="2970436" y="396255"/>
            <a:ext cx="7560840" cy="936104"/>
          </a:xfrm>
        </p:spPr>
        <p:txBody>
          <a:bodyPr/>
          <a:lstStyle/>
          <a:p>
            <a:pPr>
              <a:lnSpc>
                <a:spcPct val="100000"/>
              </a:lnSpc>
            </a:pPr>
            <a:r>
              <a:rPr lang="en-AU" sz="2800" dirty="0">
                <a:latin typeface="Calibri" panose="020F0502020204030204" pitchFamily="34" charset="0"/>
              </a:rPr>
              <a:t>Procurement  role descriptions</a:t>
            </a:r>
          </a:p>
        </p:txBody>
      </p:sp>
    </p:spTree>
    <p:extLst>
      <p:ext uri="{BB962C8B-B14F-4D97-AF65-F5344CB8AC3E}">
        <p14:creationId xmlns:p14="http://schemas.microsoft.com/office/powerpoint/2010/main" val="756207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98428" y="684287"/>
            <a:ext cx="7488240" cy="284400"/>
          </a:xfrm>
        </p:spPr>
        <p:txBody>
          <a:bodyPr/>
          <a:lstStyle/>
          <a:p>
            <a:r>
              <a:rPr lang="en-AU" sz="2800" dirty="0">
                <a:latin typeface="Calibri" panose="020F0502020204030204" pitchFamily="34" charset="0"/>
              </a:rPr>
              <a:t>Ten occupation specific capabilities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0236" y="1332359"/>
            <a:ext cx="8628920" cy="5499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8359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30476" y="684287"/>
            <a:ext cx="7200208" cy="284400"/>
          </a:xfrm>
        </p:spPr>
        <p:txBody>
          <a:bodyPr/>
          <a:lstStyle/>
          <a:p>
            <a:r>
              <a:rPr lang="en-AU" sz="2800" dirty="0">
                <a:latin typeface="Calibri" panose="020F0502020204030204" pitchFamily="34" charset="0"/>
              </a:rPr>
              <a:t>Five levels  with descriptive behaviours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8028" y="1332359"/>
            <a:ext cx="8298247"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5550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594172" y="1476375"/>
            <a:ext cx="9487220" cy="5112568"/>
          </a:xfrm>
        </p:spPr>
        <p:txBody>
          <a:bodyPr>
            <a:noAutofit/>
          </a:bodyPr>
          <a:lstStyle/>
          <a:p>
            <a:pPr>
              <a:lnSpc>
                <a:spcPts val="4100"/>
              </a:lnSpc>
              <a:buFont typeface="Arial" panose="020B0604020202020204" pitchFamily="34" charset="0"/>
              <a:buChar char="•"/>
            </a:pPr>
            <a:r>
              <a:rPr lang="en-AU" sz="2800" b="0" dirty="0">
                <a:latin typeface="Calibri" panose="020F0502020204030204" pitchFamily="34" charset="0"/>
              </a:rPr>
              <a:t>Occupational specific capability sets (OSCS) have been </a:t>
            </a:r>
            <a:r>
              <a:rPr lang="en-AU" sz="2800" dirty="0">
                <a:latin typeface="Calibri" panose="020F0502020204030204" pitchFamily="34" charset="0"/>
              </a:rPr>
              <a:t>developed for specialist job families that are common</a:t>
            </a:r>
            <a:r>
              <a:rPr lang="en-AU" sz="2800" b="0" dirty="0">
                <a:latin typeface="Calibri" panose="020F0502020204030204" pitchFamily="34" charset="0"/>
              </a:rPr>
              <a:t> in the sector</a:t>
            </a:r>
          </a:p>
          <a:p>
            <a:pPr>
              <a:lnSpc>
                <a:spcPts val="4100"/>
              </a:lnSpc>
              <a:buFont typeface="Arial" panose="020B0604020202020204" pitchFamily="34" charset="0"/>
              <a:buChar char="•"/>
            </a:pPr>
            <a:r>
              <a:rPr lang="en-AU" sz="2800" dirty="0">
                <a:latin typeface="Calibri" panose="020F0502020204030204" pitchFamily="34" charset="0"/>
              </a:rPr>
              <a:t>OSCS provide a consistent description of the unique </a:t>
            </a:r>
            <a:r>
              <a:rPr lang="en-AU" sz="2800" b="0" dirty="0">
                <a:latin typeface="Calibri" panose="020F0502020204030204" pitchFamily="34" charset="0"/>
              </a:rPr>
              <a:t>capabilities required for roles in specific professions</a:t>
            </a:r>
          </a:p>
          <a:p>
            <a:pPr>
              <a:lnSpc>
                <a:spcPts val="4100"/>
              </a:lnSpc>
              <a:buFont typeface="Arial" panose="020B0604020202020204" pitchFamily="34" charset="0"/>
              <a:buChar char="•"/>
            </a:pPr>
            <a:r>
              <a:rPr lang="en-AU" sz="2800" dirty="0">
                <a:latin typeface="Calibri" panose="020F0502020204030204" pitchFamily="34" charset="0"/>
              </a:rPr>
              <a:t>OSCS, together with the </a:t>
            </a:r>
            <a:r>
              <a:rPr lang="en-AU" sz="2800" u="sng" dirty="0">
                <a:latin typeface="Calibri" panose="020F0502020204030204" pitchFamily="34" charset="0"/>
                <a:hlinkClick r:id="rId2"/>
              </a:rPr>
              <a:t>NSW Public Sector Capability Framework</a:t>
            </a:r>
            <a:r>
              <a:rPr lang="en-AU" sz="2800" dirty="0">
                <a:latin typeface="Calibri" panose="020F0502020204030204" pitchFamily="34" charset="0"/>
              </a:rPr>
              <a:t> </a:t>
            </a:r>
            <a:r>
              <a:rPr lang="en-AU" sz="2800" b="0" dirty="0">
                <a:latin typeface="Calibri" panose="020F0502020204030204" pitchFamily="34" charset="0"/>
              </a:rPr>
              <a:t>(Capability Framework), provide a holistic picture of the knowledge, skills and abilities required for roles in these job families</a:t>
            </a:r>
          </a:p>
        </p:txBody>
      </p:sp>
      <p:sp>
        <p:nvSpPr>
          <p:cNvPr id="2" name="Slide Number Placeholder 1"/>
          <p:cNvSpPr>
            <a:spLocks noGrp="1"/>
          </p:cNvSpPr>
          <p:nvPr>
            <p:ph type="sldNum" sz="quarter" idx="14"/>
          </p:nvPr>
        </p:nvSpPr>
        <p:spPr/>
        <p:txBody>
          <a:bodyPr/>
          <a:lstStyle/>
          <a:p>
            <a:fld id="{D68EE730-CC21-4E5A-9473-7CD7E8F51C24}" type="slidenum">
              <a:rPr lang="en-AU" smtClean="0"/>
              <a:pPr/>
              <a:t>2</a:t>
            </a:fld>
            <a:endParaRPr lang="en-AU" dirty="0"/>
          </a:p>
        </p:txBody>
      </p:sp>
      <p:sp>
        <p:nvSpPr>
          <p:cNvPr id="5" name="Title 4"/>
          <p:cNvSpPr>
            <a:spLocks noGrp="1"/>
          </p:cNvSpPr>
          <p:nvPr>
            <p:ph type="title"/>
          </p:nvPr>
        </p:nvSpPr>
        <p:spPr>
          <a:xfrm>
            <a:off x="2610396" y="324247"/>
            <a:ext cx="7776272" cy="864096"/>
          </a:xfrm>
        </p:spPr>
        <p:txBody>
          <a:bodyPr/>
          <a:lstStyle/>
          <a:p>
            <a:pPr>
              <a:lnSpc>
                <a:spcPct val="100000"/>
              </a:lnSpc>
            </a:pPr>
            <a:r>
              <a:rPr lang="en-AU" sz="2800" dirty="0">
                <a:latin typeface="Calibri" panose="020F0502020204030204" pitchFamily="34" charset="0"/>
              </a:rPr>
              <a:t>What are occupation specific capability (OSC) sets?</a:t>
            </a:r>
          </a:p>
        </p:txBody>
      </p:sp>
    </p:spTree>
    <p:extLst>
      <p:ext uri="{BB962C8B-B14F-4D97-AF65-F5344CB8AC3E}">
        <p14:creationId xmlns:p14="http://schemas.microsoft.com/office/powerpoint/2010/main" val="3554957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sz="2800" dirty="0"/>
              <a:t>Supporting resources </a:t>
            </a:r>
          </a:p>
        </p:txBody>
      </p:sp>
      <p:sp>
        <p:nvSpPr>
          <p:cNvPr id="4" name="Text Placeholder 3"/>
          <p:cNvSpPr>
            <a:spLocks noGrp="1"/>
          </p:cNvSpPr>
          <p:nvPr>
            <p:ph type="body" sz="quarter" idx="13"/>
          </p:nvPr>
        </p:nvSpPr>
        <p:spPr/>
        <p:txBody>
          <a:bodyPr/>
          <a:lstStyle/>
          <a:p>
            <a:pPr marL="0" indent="0">
              <a:buNone/>
            </a:pPr>
            <a:r>
              <a:rPr lang="en-AU" b="0" dirty="0">
                <a:latin typeface="Calibri" panose="020F0502020204030204" pitchFamily="34" charset="0"/>
                <a:hlinkClick r:id="rId2"/>
              </a:rPr>
              <a:t>Procurement Professionals Capability Set</a:t>
            </a:r>
            <a:endParaRPr lang="en-AU" b="0" dirty="0">
              <a:latin typeface="Calibri" panose="020F0502020204030204" pitchFamily="34" charset="0"/>
            </a:endParaRPr>
          </a:p>
          <a:p>
            <a:pPr marL="0" lvl="0" indent="0">
              <a:buNone/>
            </a:pPr>
            <a:r>
              <a:rPr lang="en-AU" b="0" dirty="0">
                <a:solidFill>
                  <a:prstClr val="black"/>
                </a:solidFill>
                <a:latin typeface="Calibri" panose="020F0502020204030204" pitchFamily="34" charset="0"/>
                <a:hlinkClick r:id="rId3"/>
              </a:rPr>
              <a:t>Procurement sector role descriptions</a:t>
            </a:r>
            <a:endParaRPr lang="en-AU" b="0" dirty="0">
              <a:solidFill>
                <a:prstClr val="black"/>
              </a:solidFill>
              <a:latin typeface="Calibri" panose="020F0502020204030204" pitchFamily="34" charset="0"/>
            </a:endParaRPr>
          </a:p>
          <a:p>
            <a:pPr marL="0" indent="0">
              <a:buNone/>
            </a:pPr>
            <a:r>
              <a:rPr lang="en-AU" b="0" dirty="0">
                <a:latin typeface="Calibri" panose="020F0502020204030204" pitchFamily="34" charset="0"/>
                <a:hlinkClick r:id="rId4"/>
              </a:rPr>
              <a:t>NSW Public Sector Capability Framework</a:t>
            </a:r>
            <a:endParaRPr lang="en-AU" b="0" dirty="0">
              <a:latin typeface="Calibri" panose="020F0502020204030204" pitchFamily="34" charset="0"/>
            </a:endParaRPr>
          </a:p>
          <a:p>
            <a:pPr marL="0" indent="0">
              <a:buNone/>
            </a:pPr>
            <a:r>
              <a:rPr lang="en-AU" b="0" dirty="0">
                <a:solidFill>
                  <a:prstClr val="black"/>
                </a:solidFill>
                <a:latin typeface="Calibri" panose="020F0502020204030204" pitchFamily="34" charset="0"/>
              </a:rPr>
              <a:t>Enquiries: </a:t>
            </a:r>
            <a:r>
              <a:rPr lang="en-AU" b="0" dirty="0">
                <a:solidFill>
                  <a:prstClr val="black"/>
                </a:solidFill>
                <a:latin typeface="Calibri" panose="020F0502020204030204" pitchFamily="34" charset="0"/>
                <a:hlinkClick r:id="rId5"/>
              </a:rPr>
              <a:t>capabilityframework@psc.nsw.gov.au</a:t>
            </a:r>
            <a:endParaRPr lang="en-AU" b="0" dirty="0">
              <a:solidFill>
                <a:prstClr val="black"/>
              </a:solidFill>
              <a:latin typeface="Calibri" panose="020F0502020204030204" pitchFamily="34" charset="0"/>
            </a:endParaRPr>
          </a:p>
          <a:p>
            <a:pPr>
              <a:buFont typeface="Arial" panose="020B0604020202020204" pitchFamily="34" charset="0"/>
              <a:buChar char="•"/>
            </a:pPr>
            <a:endParaRPr lang="en-AU" dirty="0"/>
          </a:p>
          <a:p>
            <a:pPr>
              <a:buFont typeface="Arial" panose="020B0604020202020204" pitchFamily="34" charset="0"/>
              <a:buChar char="•"/>
            </a:pPr>
            <a:endParaRPr lang="en-AU" dirty="0"/>
          </a:p>
          <a:p>
            <a:endParaRPr lang="en-AU" dirty="0"/>
          </a:p>
          <a:p>
            <a:endParaRPr lang="en-AU" dirty="0"/>
          </a:p>
          <a:p>
            <a:endParaRPr lang="en-AU" dirty="0"/>
          </a:p>
        </p:txBody>
      </p:sp>
    </p:spTree>
    <p:extLst>
      <p:ext uri="{BB962C8B-B14F-4D97-AF65-F5344CB8AC3E}">
        <p14:creationId xmlns:p14="http://schemas.microsoft.com/office/powerpoint/2010/main" val="23571199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pPr>
              <a:defRPr/>
            </a:pPr>
            <a:fld id="{2D1AAE5B-4A0B-4EE3-81C7-0C2766D0FC0A}" type="slidenum">
              <a:rPr lang="en-AU" smtClean="0"/>
              <a:pPr>
                <a:defRPr/>
              </a:pPr>
              <a:t>21</a:t>
            </a:fld>
            <a:endParaRPr lang="en-AU" dirty="0"/>
          </a:p>
        </p:txBody>
      </p:sp>
      <p:sp>
        <p:nvSpPr>
          <p:cNvPr id="6" name="TextBox 5"/>
          <p:cNvSpPr txBox="1"/>
          <p:nvPr/>
        </p:nvSpPr>
        <p:spPr>
          <a:xfrm>
            <a:off x="1115" y="1841603"/>
            <a:ext cx="10691171" cy="1428764"/>
          </a:xfrm>
          <a:prstGeom prst="rect">
            <a:avLst/>
          </a:prstGeom>
          <a:noFill/>
        </p:spPr>
        <p:txBody>
          <a:bodyPr wrap="square" lIns="104306" tIns="52153" rIns="104306" bIns="52153" rtlCol="0">
            <a:spAutoFit/>
          </a:bodyPr>
          <a:lstStyle/>
          <a:p>
            <a:pPr algn="ctr"/>
            <a:endParaRPr lang="en-AU" sz="2700" b="1" dirty="0"/>
          </a:p>
          <a:p>
            <a:pPr algn="ctr"/>
            <a:r>
              <a:rPr lang="en-AU" sz="4100" b="1" dirty="0">
                <a:latin typeface="Calibri" panose="020F0502020204030204" pitchFamily="34" charset="0"/>
              </a:rPr>
              <a:t>Human Resources Professionals Capability Set</a:t>
            </a:r>
          </a:p>
          <a:p>
            <a:pPr algn="r"/>
            <a:endParaRPr lang="en-AU" sz="1800" dirty="0"/>
          </a:p>
        </p:txBody>
      </p:sp>
      <p:pic>
        <p:nvPicPr>
          <p:cNvPr id="5"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07969" y="3567261"/>
            <a:ext cx="2077462" cy="1954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37925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30476" y="900000"/>
            <a:ext cx="6785524" cy="284400"/>
          </a:xfrm>
        </p:spPr>
        <p:txBody>
          <a:bodyPr/>
          <a:lstStyle/>
          <a:p>
            <a:r>
              <a:rPr lang="en-AU" sz="2800" dirty="0">
                <a:latin typeface="Calibri" panose="020F0502020204030204" pitchFamily="34" charset="0"/>
              </a:rPr>
              <a:t>Human Resources Professionals Capability Set</a:t>
            </a:r>
          </a:p>
        </p:txBody>
      </p:sp>
      <p:sp>
        <p:nvSpPr>
          <p:cNvPr id="4" name="Slide Number Placeholder 3"/>
          <p:cNvSpPr>
            <a:spLocks noGrp="1"/>
          </p:cNvSpPr>
          <p:nvPr>
            <p:ph type="sldNum" sz="quarter" idx="14"/>
          </p:nvPr>
        </p:nvSpPr>
        <p:spPr/>
        <p:txBody>
          <a:bodyPr/>
          <a:lstStyle/>
          <a:p>
            <a:pPr>
              <a:defRPr/>
            </a:pPr>
            <a:fld id="{2D1AAE5B-4A0B-4EE3-81C7-0C2766D0FC0A}" type="slidenum">
              <a:rPr lang="en-AU" smtClean="0"/>
              <a:pPr>
                <a:defRPr/>
              </a:pPr>
              <a:t>22</a:t>
            </a:fld>
            <a:endParaRPr lang="en-AU" dirty="0"/>
          </a:p>
        </p:txBody>
      </p:sp>
      <p:sp>
        <p:nvSpPr>
          <p:cNvPr id="5" name="Rectangle 4"/>
          <p:cNvSpPr/>
          <p:nvPr/>
        </p:nvSpPr>
        <p:spPr>
          <a:xfrm>
            <a:off x="234132" y="1548383"/>
            <a:ext cx="10009112" cy="5416868"/>
          </a:xfrm>
          <a:prstGeom prst="rect">
            <a:avLst/>
          </a:prstGeom>
        </p:spPr>
        <p:txBody>
          <a:bodyPr wrap="square">
            <a:spAutoFit/>
          </a:bodyPr>
          <a:lstStyle/>
          <a:p>
            <a:pPr marL="342900" indent="-342900">
              <a:buFont typeface="Arial" panose="020B0604020202020204" pitchFamily="34" charset="0"/>
              <a:buChar char="•"/>
            </a:pPr>
            <a:r>
              <a:rPr lang="en-AU" sz="2600" dirty="0">
                <a:latin typeface="Calibri" panose="020F0502020204030204" pitchFamily="34" charset="0"/>
              </a:rPr>
              <a:t>Designed to </a:t>
            </a:r>
            <a:r>
              <a:rPr lang="en-AU" sz="2600" b="1" dirty="0">
                <a:latin typeface="Calibri" panose="020F0502020204030204" pitchFamily="34" charset="0"/>
              </a:rPr>
              <a:t>be used in conjunction with the Capability Framework</a:t>
            </a:r>
            <a:r>
              <a:rPr lang="en-AU" sz="2600" dirty="0">
                <a:latin typeface="Calibri" panose="020F0502020204030204" pitchFamily="34" charset="0"/>
              </a:rPr>
              <a:t> to support the full range of workforce management activities for human resources professionals</a:t>
            </a:r>
            <a:br>
              <a:rPr lang="en-AU" sz="2600" dirty="0">
                <a:latin typeface="Calibri" panose="020F0502020204030204" pitchFamily="34" charset="0"/>
              </a:rPr>
            </a:br>
            <a:endParaRPr lang="en-AU" sz="2600" dirty="0">
              <a:latin typeface="Calibri" panose="020F0502020204030204" pitchFamily="34" charset="0"/>
            </a:endParaRPr>
          </a:p>
          <a:p>
            <a:pPr marL="342900" indent="-342900">
              <a:buFont typeface="Arial" panose="020B0604020202020204" pitchFamily="34" charset="0"/>
              <a:buChar char="•"/>
            </a:pPr>
            <a:r>
              <a:rPr lang="en-AU" sz="2600" dirty="0">
                <a:latin typeface="Calibri" panose="020F0502020204030204" pitchFamily="34" charset="0"/>
              </a:rPr>
              <a:t>Comprises </a:t>
            </a:r>
            <a:r>
              <a:rPr lang="en-AU" sz="2600" b="1" dirty="0">
                <a:latin typeface="Calibri" panose="020F0502020204030204" pitchFamily="34" charset="0"/>
              </a:rPr>
              <a:t>seven capabilities that define additional knowledge, skills and abilities </a:t>
            </a:r>
            <a:r>
              <a:rPr lang="en-AU" sz="2600" dirty="0">
                <a:latin typeface="Calibri" panose="020F0502020204030204" pitchFamily="34" charset="0"/>
              </a:rPr>
              <a:t>required for roles within the human resources profession</a:t>
            </a:r>
          </a:p>
          <a:p>
            <a:pPr marL="342900" indent="-342900">
              <a:buFont typeface="Arial" panose="020B0604020202020204" pitchFamily="34" charset="0"/>
              <a:buChar char="•"/>
            </a:pPr>
            <a:endParaRPr lang="en-AU" sz="2600" b="1" dirty="0">
              <a:latin typeface="Calibri" panose="020F0502020204030204" pitchFamily="34" charset="0"/>
            </a:endParaRPr>
          </a:p>
          <a:p>
            <a:pPr marL="342900" indent="-342900">
              <a:buFont typeface="Arial" panose="020B0604020202020204" pitchFamily="34" charset="0"/>
              <a:buChar char="•"/>
            </a:pPr>
            <a:r>
              <a:rPr lang="en-AU" sz="2800" dirty="0">
                <a:latin typeface="Calibri" panose="020F0502020204030204" pitchFamily="34" charset="0"/>
              </a:rPr>
              <a:t>The seven capabilities are described by behavioural indicators across five levels of complexity, </a:t>
            </a:r>
            <a:r>
              <a:rPr lang="en-AU" sz="2800" b="1" dirty="0">
                <a:latin typeface="Calibri" panose="020F0502020204030204" pitchFamily="34" charset="0"/>
              </a:rPr>
              <a:t>the behaviours are not exhaustive, but provide an indicative list </a:t>
            </a:r>
            <a:r>
              <a:rPr lang="en-AU" sz="2800" dirty="0">
                <a:latin typeface="Calibri" panose="020F0502020204030204" pitchFamily="34" charset="0"/>
              </a:rPr>
              <a:t>of the knowledge, skills and abilities expected at each level</a:t>
            </a:r>
          </a:p>
          <a:p>
            <a:pPr marL="342900" indent="-342900">
              <a:buFont typeface="Arial" panose="020B0604020202020204" pitchFamily="34" charset="0"/>
              <a:buChar char="•"/>
            </a:pPr>
            <a:endParaRPr lang="en-AU" sz="2600" b="1" dirty="0">
              <a:latin typeface="Calibri" panose="020F0502020204030204" pitchFamily="34" charset="0"/>
            </a:endParaRPr>
          </a:p>
          <a:p>
            <a:pPr marL="342900" indent="-342900">
              <a:buFont typeface="Arial" panose="020B0604020202020204" pitchFamily="34" charset="0"/>
              <a:buChar char="•"/>
            </a:pPr>
            <a:endParaRPr lang="en-AU" sz="2600" b="1" dirty="0">
              <a:latin typeface="Calibri" panose="020F0502020204030204" pitchFamily="34" charset="0"/>
            </a:endParaRPr>
          </a:p>
        </p:txBody>
      </p:sp>
    </p:spTree>
    <p:extLst>
      <p:ext uri="{BB962C8B-B14F-4D97-AF65-F5344CB8AC3E}">
        <p14:creationId xmlns:p14="http://schemas.microsoft.com/office/powerpoint/2010/main" val="4168848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2164" y="1620391"/>
            <a:ext cx="9775252" cy="5076992"/>
          </a:xfrm>
        </p:spPr>
        <p:txBody>
          <a:bodyPr/>
          <a:lstStyle/>
          <a:p>
            <a:pPr>
              <a:lnSpc>
                <a:spcPct val="100000"/>
              </a:lnSpc>
              <a:buFont typeface="Arial" panose="020B0604020202020204" pitchFamily="34" charset="0"/>
              <a:buChar char="•"/>
            </a:pPr>
            <a:r>
              <a:rPr lang="en-AU" sz="2800" b="0" dirty="0">
                <a:latin typeface="Calibri" panose="020F0502020204030204" pitchFamily="34" charset="0"/>
              </a:rPr>
              <a:t>Selection of each Human Resource Professionals capability should be based on the role’s Primary Purpose, Key Accountabilities, Key Challenges, Key Relationships</a:t>
            </a:r>
          </a:p>
          <a:p>
            <a:pPr>
              <a:lnSpc>
                <a:spcPct val="100000"/>
              </a:lnSpc>
              <a:buFont typeface="Arial" panose="020B0604020202020204" pitchFamily="34" charset="0"/>
              <a:buChar char="•"/>
            </a:pPr>
            <a:r>
              <a:rPr lang="en-GB" sz="2800" b="0" dirty="0">
                <a:latin typeface="Calibri" panose="020F0502020204030204" pitchFamily="34" charset="0"/>
              </a:rPr>
              <a:t>As a general guide, no more than 3-5 occupation specific capabilities should be included in a role description, in addition to the Capability Framework capabilities</a:t>
            </a:r>
            <a:endParaRPr lang="en-AU" sz="2800" b="0" dirty="0">
              <a:latin typeface="Calibri" panose="020F0502020204030204" pitchFamily="34" charset="0"/>
            </a:endParaRPr>
          </a:p>
          <a:p>
            <a:pPr lvl="0">
              <a:lnSpc>
                <a:spcPct val="100000"/>
              </a:lnSpc>
              <a:buFont typeface="Arial" panose="020B0604020202020204" pitchFamily="34" charset="0"/>
              <a:buChar char="•"/>
            </a:pPr>
            <a:r>
              <a:rPr lang="en-AU" sz="2800" b="0" dirty="0">
                <a:latin typeface="Calibri" panose="020F0502020204030204" pitchFamily="34" charset="0"/>
              </a:rPr>
              <a:t>The person performing the role may possess other capabilities not included in the role description: </a:t>
            </a:r>
            <a:r>
              <a:rPr lang="en-AU" sz="2800" dirty="0">
                <a:latin typeface="Calibri" panose="020F0502020204030204" pitchFamily="34" charset="0"/>
              </a:rPr>
              <a:t>however, the role description should include only the capabilities that are fundamentally important for effective performance of the role</a:t>
            </a:r>
          </a:p>
          <a:p>
            <a:pPr>
              <a:lnSpc>
                <a:spcPct val="100000"/>
              </a:lnSpc>
              <a:buFont typeface="Arial" panose="020B0604020202020204" pitchFamily="34" charset="0"/>
              <a:buChar char="•"/>
            </a:pPr>
            <a:endParaRPr lang="en-AU" sz="2800" b="0" dirty="0">
              <a:latin typeface="Calibri" panose="020F0502020204030204" pitchFamily="34" charset="0"/>
            </a:endParaRPr>
          </a:p>
          <a:p>
            <a:endParaRPr lang="en-AU" sz="2600" b="0" dirty="0">
              <a:latin typeface="Calibri" panose="020F0502020204030204" pitchFamily="34" charset="0"/>
              <a:cs typeface="Arial" charset="0"/>
            </a:endParaRPr>
          </a:p>
          <a:p>
            <a:endParaRPr lang="en-AU" sz="2600" b="0" dirty="0">
              <a:latin typeface="Calibri" panose="020F0502020204030204" pitchFamily="34" charset="0"/>
              <a:cs typeface="Arial" charset="0"/>
            </a:endParaRPr>
          </a:p>
        </p:txBody>
      </p:sp>
      <p:sp>
        <p:nvSpPr>
          <p:cNvPr id="3" name="Title 2"/>
          <p:cNvSpPr>
            <a:spLocks noGrp="1"/>
          </p:cNvSpPr>
          <p:nvPr>
            <p:ph type="title"/>
          </p:nvPr>
        </p:nvSpPr>
        <p:spPr>
          <a:xfrm>
            <a:off x="2970436" y="396255"/>
            <a:ext cx="7560840" cy="936104"/>
          </a:xfrm>
        </p:spPr>
        <p:txBody>
          <a:bodyPr/>
          <a:lstStyle/>
          <a:p>
            <a:pPr>
              <a:lnSpc>
                <a:spcPct val="100000"/>
              </a:lnSpc>
            </a:pPr>
            <a:r>
              <a:rPr lang="en-AU" sz="2800" dirty="0">
                <a:latin typeface="Calibri" panose="020F0502020204030204" pitchFamily="34" charset="0"/>
              </a:rPr>
              <a:t>Human Resources role descriptions</a:t>
            </a:r>
          </a:p>
        </p:txBody>
      </p:sp>
    </p:spTree>
    <p:extLst>
      <p:ext uri="{BB962C8B-B14F-4D97-AF65-F5344CB8AC3E}">
        <p14:creationId xmlns:p14="http://schemas.microsoft.com/office/powerpoint/2010/main" val="29076910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2444" y="684287"/>
            <a:ext cx="7488832" cy="284400"/>
          </a:xfrm>
        </p:spPr>
        <p:txBody>
          <a:bodyPr/>
          <a:lstStyle/>
          <a:p>
            <a:r>
              <a:rPr lang="en-AU" sz="2800" dirty="0">
                <a:latin typeface="Calibri" panose="020F0502020204030204" pitchFamily="34" charset="0"/>
              </a:rPr>
              <a:t>Seven occupation specific capabilities </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523" y="1303646"/>
            <a:ext cx="8556008" cy="5523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77582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58468" y="756295"/>
            <a:ext cx="7272216" cy="284400"/>
          </a:xfrm>
        </p:spPr>
        <p:txBody>
          <a:bodyPr/>
          <a:lstStyle/>
          <a:p>
            <a:r>
              <a:rPr lang="en-AU" sz="2800" dirty="0">
                <a:latin typeface="Calibri" panose="020F0502020204030204" pitchFamily="34" charset="0"/>
              </a:rPr>
              <a:t>Five levels  with descriptive behaviours </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8099" y="1332359"/>
            <a:ext cx="7980920" cy="5550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11236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marL="0" indent="0">
              <a:buNone/>
            </a:pPr>
            <a:r>
              <a:rPr lang="en-AU" b="0" dirty="0">
                <a:latin typeface="Calibri" panose="020F0502020204030204" pitchFamily="34" charset="0"/>
                <a:hlinkClick r:id="rId2"/>
              </a:rPr>
              <a:t>Human Resources Professionals Capability Set</a:t>
            </a:r>
            <a:endParaRPr lang="en-AU" b="0" dirty="0">
              <a:latin typeface="Calibri" panose="020F0502020204030204" pitchFamily="34" charset="0"/>
            </a:endParaRPr>
          </a:p>
          <a:p>
            <a:pPr marL="0" indent="0">
              <a:buNone/>
            </a:pPr>
            <a:r>
              <a:rPr lang="en-AU" b="0" dirty="0">
                <a:latin typeface="Calibri" panose="020F0502020204030204" pitchFamily="34" charset="0"/>
                <a:hlinkClick r:id="rId3"/>
              </a:rPr>
              <a:t>NSW Public Sector Capability Framework</a:t>
            </a:r>
            <a:endParaRPr lang="en-AU" b="0" dirty="0">
              <a:latin typeface="Calibri" panose="020F0502020204030204" pitchFamily="34" charset="0"/>
            </a:endParaRPr>
          </a:p>
          <a:p>
            <a:pPr marL="0" indent="0">
              <a:buNone/>
            </a:pPr>
            <a:r>
              <a:rPr lang="en-AU" b="0" dirty="0">
                <a:latin typeface="Calibri" panose="020F0502020204030204" pitchFamily="34" charset="0"/>
              </a:rPr>
              <a:t>E</a:t>
            </a:r>
            <a:r>
              <a:rPr lang="en-AU" b="0" dirty="0">
                <a:solidFill>
                  <a:prstClr val="black"/>
                </a:solidFill>
                <a:latin typeface="Calibri" panose="020F0502020204030204" pitchFamily="34" charset="0"/>
              </a:rPr>
              <a:t>nquiries: </a:t>
            </a:r>
            <a:r>
              <a:rPr lang="en-AU" b="0" dirty="0">
                <a:solidFill>
                  <a:prstClr val="black"/>
                </a:solidFill>
                <a:latin typeface="Calibri" panose="020F0502020204030204" pitchFamily="34" charset="0"/>
                <a:hlinkClick r:id="rId4"/>
              </a:rPr>
              <a:t>capabilityframework@psc.nsw.gov.au</a:t>
            </a:r>
            <a:endParaRPr lang="en-AU" b="0" dirty="0">
              <a:latin typeface="Calibri" panose="020F0502020204030204" pitchFamily="34" charset="0"/>
            </a:endParaRPr>
          </a:p>
          <a:p>
            <a:pPr marL="0" indent="0">
              <a:buNone/>
            </a:pPr>
            <a:endParaRPr lang="en-AU" dirty="0"/>
          </a:p>
        </p:txBody>
      </p:sp>
      <p:sp>
        <p:nvSpPr>
          <p:cNvPr id="3" name="Title 2"/>
          <p:cNvSpPr>
            <a:spLocks noGrp="1"/>
          </p:cNvSpPr>
          <p:nvPr>
            <p:ph type="title"/>
          </p:nvPr>
        </p:nvSpPr>
        <p:spPr/>
        <p:txBody>
          <a:bodyPr/>
          <a:lstStyle/>
          <a:p>
            <a:r>
              <a:rPr lang="en-AU" sz="2800" dirty="0"/>
              <a:t>Supporting resources</a:t>
            </a:r>
          </a:p>
        </p:txBody>
      </p:sp>
    </p:spTree>
    <p:extLst>
      <p:ext uri="{BB962C8B-B14F-4D97-AF65-F5344CB8AC3E}">
        <p14:creationId xmlns:p14="http://schemas.microsoft.com/office/powerpoint/2010/main" val="22824562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pPr>
              <a:defRPr/>
            </a:pPr>
            <a:fld id="{2D1AAE5B-4A0B-4EE3-81C7-0C2766D0FC0A}" type="slidenum">
              <a:rPr lang="en-AU" smtClean="0"/>
              <a:pPr>
                <a:defRPr/>
              </a:pPr>
              <a:t>27</a:t>
            </a:fld>
            <a:endParaRPr lang="en-AU" dirty="0"/>
          </a:p>
        </p:txBody>
      </p:sp>
      <p:sp>
        <p:nvSpPr>
          <p:cNvPr id="6" name="TextBox 5"/>
          <p:cNvSpPr txBox="1"/>
          <p:nvPr/>
        </p:nvSpPr>
        <p:spPr>
          <a:xfrm>
            <a:off x="22787" y="1841603"/>
            <a:ext cx="10691171" cy="2059706"/>
          </a:xfrm>
          <a:prstGeom prst="rect">
            <a:avLst/>
          </a:prstGeom>
          <a:noFill/>
        </p:spPr>
        <p:txBody>
          <a:bodyPr wrap="square" lIns="104306" tIns="52153" rIns="104306" bIns="52153" rtlCol="0">
            <a:spAutoFit/>
          </a:bodyPr>
          <a:lstStyle/>
          <a:p>
            <a:pPr algn="ctr"/>
            <a:endParaRPr lang="en-AU" sz="2700" b="1" dirty="0"/>
          </a:p>
          <a:p>
            <a:pPr algn="ctr"/>
            <a:r>
              <a:rPr lang="en-AU" sz="4100" b="1" dirty="0">
                <a:latin typeface="Calibri" panose="020F0502020204030204" pitchFamily="34" charset="0"/>
              </a:rPr>
              <a:t>Information and Communications  (ICT)</a:t>
            </a:r>
          </a:p>
          <a:p>
            <a:pPr algn="ctr"/>
            <a:r>
              <a:rPr lang="en-AU" sz="4100" b="1" dirty="0">
                <a:latin typeface="Calibri" panose="020F0502020204030204" pitchFamily="34" charset="0"/>
              </a:rPr>
              <a:t>Professionals Capability Set</a:t>
            </a:r>
          </a:p>
          <a:p>
            <a:pPr algn="r"/>
            <a:endParaRPr lang="en-AU" sz="1800" dirty="0"/>
          </a:p>
        </p:txBody>
      </p:sp>
      <p:pic>
        <p:nvPicPr>
          <p:cNvPr id="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5006" y="3901309"/>
            <a:ext cx="3250604" cy="1409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85945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2164" y="1476375"/>
            <a:ext cx="9721080" cy="5213085"/>
          </a:xfrm>
        </p:spPr>
        <p:txBody>
          <a:bodyPr/>
          <a:lstStyle/>
          <a:p>
            <a:pPr>
              <a:lnSpc>
                <a:spcPct val="100000"/>
              </a:lnSpc>
              <a:buFont typeface="Arial" panose="020B0604020202020204" pitchFamily="34" charset="0"/>
              <a:buChar char="•"/>
            </a:pPr>
            <a:r>
              <a:rPr lang="en-AU" sz="2800" b="0" dirty="0">
                <a:latin typeface="Calibri" panose="020F0502020204030204" pitchFamily="34" charset="0"/>
                <a:hlinkClick r:id="rId3"/>
              </a:rPr>
              <a:t>The Skills Framework for the Information </a:t>
            </a:r>
            <a:r>
              <a:rPr lang="en-AU" sz="2800" b="0" u="sng" dirty="0">
                <a:latin typeface="Calibri" panose="020F0502020204030204" pitchFamily="34" charset="0"/>
                <a:hlinkClick r:id="rId3"/>
              </a:rPr>
              <a:t>Age</a:t>
            </a:r>
            <a:r>
              <a:rPr lang="en-AU" sz="2800" b="0" u="sng" dirty="0">
                <a:latin typeface="Calibri" panose="020F0502020204030204" pitchFamily="34" charset="0"/>
              </a:rPr>
              <a:t> Framework </a:t>
            </a:r>
            <a:r>
              <a:rPr lang="en-AU" sz="2800" b="0" dirty="0">
                <a:latin typeface="Calibri" panose="020F0502020204030204" pitchFamily="34" charset="0"/>
              </a:rPr>
              <a:t>(SFIA) is a world recognised framework </a:t>
            </a:r>
          </a:p>
          <a:p>
            <a:pPr>
              <a:lnSpc>
                <a:spcPct val="100000"/>
              </a:lnSpc>
              <a:buFont typeface="Arial" panose="020B0604020202020204" pitchFamily="34" charset="0"/>
              <a:buChar char="•"/>
            </a:pPr>
            <a:r>
              <a:rPr lang="en-AU" sz="2800" b="0" dirty="0">
                <a:latin typeface="Calibri" panose="020F0502020204030204" pitchFamily="34" charset="0"/>
              </a:rPr>
              <a:t>Selected by the ICT and Digital Leadership Group in 2012 as </a:t>
            </a:r>
            <a:r>
              <a:rPr lang="en-AU" sz="2800" b="0" dirty="0">
                <a:solidFill>
                  <a:prstClr val="black"/>
                </a:solidFill>
                <a:latin typeface="Calibri" panose="020F0502020204030204" pitchFamily="34" charset="0"/>
              </a:rPr>
              <a:t>the occupation specific capability set for ICT professionals in the NSW public sector </a:t>
            </a:r>
          </a:p>
          <a:p>
            <a:pPr>
              <a:lnSpc>
                <a:spcPct val="100000"/>
              </a:lnSpc>
              <a:buFont typeface="Arial" panose="020B0604020202020204" pitchFamily="34" charset="0"/>
              <a:buChar char="•"/>
            </a:pPr>
            <a:r>
              <a:rPr lang="en-AU" sz="2800" b="0" dirty="0">
                <a:latin typeface="Calibri" panose="020F0502020204030204" pitchFamily="34" charset="0"/>
                <a:cs typeface="Arial" panose="020B0604020202020204" pitchFamily="34" charset="0"/>
              </a:rPr>
              <a:t>SFIA is intended to be </a:t>
            </a:r>
            <a:r>
              <a:rPr lang="en-AU" sz="2800" dirty="0">
                <a:latin typeface="Calibri" panose="020F0502020204030204" pitchFamily="34" charset="0"/>
                <a:cs typeface="Arial" panose="020B0604020202020204" pitchFamily="34" charset="0"/>
              </a:rPr>
              <a:t>used in conjunction with the Capability Framework </a:t>
            </a:r>
            <a:r>
              <a:rPr lang="en-AU" sz="2800" b="0" dirty="0">
                <a:latin typeface="Calibri" panose="020F0502020204030204" pitchFamily="34" charset="0"/>
                <a:cs typeface="Arial" panose="020B0604020202020204" pitchFamily="34" charset="0"/>
              </a:rPr>
              <a:t>to support the full range of workforce management activities for ICT professionals</a:t>
            </a:r>
          </a:p>
          <a:p>
            <a:pPr>
              <a:lnSpc>
                <a:spcPct val="100000"/>
              </a:lnSpc>
              <a:buFont typeface="Arial" panose="020B0604020202020204" pitchFamily="34" charset="0"/>
              <a:buChar char="•"/>
            </a:pPr>
            <a:r>
              <a:rPr lang="en-AU" sz="2800" b="0" dirty="0">
                <a:latin typeface="Calibri" panose="020F0502020204030204" pitchFamily="34" charset="0"/>
                <a:cs typeface="Arial" panose="020B0604020202020204" pitchFamily="34" charset="0"/>
              </a:rPr>
              <a:t>The NSW Government is licensed to use SFIA as the sector’s ICT occupation specific capability set</a:t>
            </a:r>
            <a:br>
              <a:rPr lang="en-AU" sz="2800" b="0" dirty="0">
                <a:latin typeface="Calibri" panose="020F0502020204030204" pitchFamily="34" charset="0"/>
                <a:cs typeface="Arial" panose="020B0604020202020204" pitchFamily="34" charset="0"/>
              </a:rPr>
            </a:br>
            <a:endParaRPr lang="en-AU" sz="2800" b="0" dirty="0">
              <a:latin typeface="Calibri" panose="020F0502020204030204" pitchFamily="34" charset="0"/>
              <a:cs typeface="Arial" panose="020B0604020202020204" pitchFamily="34" charset="0"/>
            </a:endParaRPr>
          </a:p>
          <a:p>
            <a:pPr>
              <a:lnSpc>
                <a:spcPct val="100000"/>
              </a:lnSpc>
              <a:buFont typeface="Arial" panose="020B0604020202020204" pitchFamily="34" charset="0"/>
              <a:buChar char="•"/>
            </a:pPr>
            <a:endParaRPr lang="en-AU" sz="2600" b="0" dirty="0">
              <a:latin typeface="Calibri" panose="020F0502020204030204" pitchFamily="34" charset="0"/>
              <a:cs typeface="Arial" panose="020B0604020202020204" pitchFamily="34" charset="0"/>
            </a:endParaRPr>
          </a:p>
          <a:p>
            <a:pPr marL="0" indent="0">
              <a:lnSpc>
                <a:spcPct val="100000"/>
              </a:lnSpc>
              <a:buNone/>
            </a:pPr>
            <a:endParaRPr lang="en-AU" sz="2600" b="0" dirty="0">
              <a:solidFill>
                <a:srgbClr val="FF0000"/>
              </a:solidFill>
              <a:latin typeface="Calibri" panose="020F0502020204030204" pitchFamily="34" charset="0"/>
              <a:cs typeface="Arial" charset="0"/>
            </a:endParaRPr>
          </a:p>
          <a:p>
            <a:pPr>
              <a:lnSpc>
                <a:spcPct val="100000"/>
              </a:lnSpc>
              <a:buFont typeface="Arial" panose="020B0604020202020204" pitchFamily="34" charset="0"/>
              <a:buChar char="•"/>
            </a:pPr>
            <a:endParaRPr lang="en-AU" sz="2600" b="0" dirty="0">
              <a:solidFill>
                <a:prstClr val="black"/>
              </a:solidFill>
              <a:latin typeface="Calibri" panose="020F0502020204030204" pitchFamily="34" charset="0"/>
            </a:endParaRPr>
          </a:p>
          <a:p>
            <a:pPr>
              <a:lnSpc>
                <a:spcPct val="100000"/>
              </a:lnSpc>
              <a:buFont typeface="Arial" panose="020B0604020202020204" pitchFamily="34" charset="0"/>
              <a:buChar char="•"/>
            </a:pPr>
            <a:endParaRPr lang="en-AU" sz="2600" b="0" dirty="0">
              <a:solidFill>
                <a:prstClr val="black"/>
              </a:solidFill>
              <a:latin typeface="Calibri" panose="020F0502020204030204" pitchFamily="34" charset="0"/>
            </a:endParaRPr>
          </a:p>
        </p:txBody>
      </p:sp>
      <p:sp>
        <p:nvSpPr>
          <p:cNvPr id="3" name="Title 2"/>
          <p:cNvSpPr>
            <a:spLocks noGrp="1"/>
          </p:cNvSpPr>
          <p:nvPr>
            <p:ph type="title"/>
          </p:nvPr>
        </p:nvSpPr>
        <p:spPr/>
        <p:txBody>
          <a:bodyPr/>
          <a:lstStyle/>
          <a:p>
            <a:r>
              <a:rPr lang="en-AU" sz="2800" dirty="0">
                <a:latin typeface="Calibri" panose="020F0502020204030204" pitchFamily="34" charset="0"/>
              </a:rPr>
              <a:t>Background</a:t>
            </a:r>
          </a:p>
        </p:txBody>
      </p:sp>
    </p:spTree>
    <p:extLst>
      <p:ext uri="{BB962C8B-B14F-4D97-AF65-F5344CB8AC3E}">
        <p14:creationId xmlns:p14="http://schemas.microsoft.com/office/powerpoint/2010/main" val="30630345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sz="2800" dirty="0">
                <a:latin typeface="Calibri" panose="020F0502020204030204" pitchFamily="34" charset="0"/>
              </a:rPr>
              <a:t>SFIA at a glance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148" y="1393401"/>
            <a:ext cx="3767019"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289182" y="1594616"/>
            <a:ext cx="6098078" cy="4924425"/>
          </a:xfrm>
          <a:prstGeom prst="rect">
            <a:avLst/>
          </a:prstGeom>
        </p:spPr>
        <p:txBody>
          <a:bodyPr wrap="square">
            <a:spAutoFit/>
          </a:bodyPr>
          <a:lstStyle/>
          <a:p>
            <a:pPr>
              <a:spcBef>
                <a:spcPts val="600"/>
              </a:spcBef>
              <a:spcAft>
                <a:spcPts val="600"/>
              </a:spcAft>
            </a:pPr>
            <a:r>
              <a:rPr lang="en-AU" sz="2600" dirty="0">
                <a:latin typeface="Calibri" panose="020F0502020204030204" pitchFamily="34" charset="0"/>
                <a:cs typeface="Arial" panose="020B0604020202020204" pitchFamily="34" charset="0"/>
              </a:rPr>
              <a:t>SFIA comprises 97 skills across 6 categories:</a:t>
            </a:r>
          </a:p>
          <a:p>
            <a:pPr marL="838200" lvl="1" indent="-342900">
              <a:spcBef>
                <a:spcPts val="600"/>
              </a:spcBef>
              <a:spcAft>
                <a:spcPts val="600"/>
              </a:spcAft>
              <a:buFont typeface="Arial" panose="020B0604020202020204" pitchFamily="34" charset="0"/>
              <a:buChar char="•"/>
            </a:pPr>
            <a:r>
              <a:rPr lang="en-AU" sz="2600" dirty="0">
                <a:latin typeface="Calibri" panose="020F0502020204030204" pitchFamily="34" charset="0"/>
                <a:cs typeface="Arial" panose="020B0604020202020204" pitchFamily="34" charset="0"/>
              </a:rPr>
              <a:t>Strategy and architecture</a:t>
            </a:r>
          </a:p>
          <a:p>
            <a:pPr marL="838200" lvl="1" indent="-342900">
              <a:spcBef>
                <a:spcPts val="600"/>
              </a:spcBef>
              <a:spcAft>
                <a:spcPts val="600"/>
              </a:spcAft>
              <a:buFont typeface="Arial" panose="020B0604020202020204" pitchFamily="34" charset="0"/>
              <a:buChar char="•"/>
            </a:pPr>
            <a:r>
              <a:rPr lang="en-AU" sz="2600" dirty="0">
                <a:latin typeface="Calibri" panose="020F0502020204030204" pitchFamily="34" charset="0"/>
                <a:cs typeface="Arial" panose="020B0604020202020204" pitchFamily="34" charset="0"/>
              </a:rPr>
              <a:t>Change and transformation</a:t>
            </a:r>
          </a:p>
          <a:p>
            <a:pPr marL="838200" lvl="1" indent="-342900">
              <a:spcBef>
                <a:spcPts val="600"/>
              </a:spcBef>
              <a:spcAft>
                <a:spcPts val="600"/>
              </a:spcAft>
              <a:buFont typeface="Arial" panose="020B0604020202020204" pitchFamily="34" charset="0"/>
              <a:buChar char="•"/>
            </a:pPr>
            <a:r>
              <a:rPr lang="en-AU" sz="2600" dirty="0">
                <a:latin typeface="Calibri" panose="020F0502020204030204" pitchFamily="34" charset="0"/>
                <a:cs typeface="Arial" panose="020B0604020202020204" pitchFamily="34" charset="0"/>
              </a:rPr>
              <a:t>Development and implementation</a:t>
            </a:r>
          </a:p>
          <a:p>
            <a:pPr marL="838200" lvl="1" indent="-342900">
              <a:spcBef>
                <a:spcPts val="600"/>
              </a:spcBef>
              <a:spcAft>
                <a:spcPts val="600"/>
              </a:spcAft>
              <a:buFont typeface="Arial" panose="020B0604020202020204" pitchFamily="34" charset="0"/>
              <a:buChar char="•"/>
            </a:pPr>
            <a:r>
              <a:rPr lang="en-AU" sz="2600" dirty="0">
                <a:latin typeface="Calibri" panose="020F0502020204030204" pitchFamily="34" charset="0"/>
                <a:cs typeface="Arial" panose="020B0604020202020204" pitchFamily="34" charset="0"/>
              </a:rPr>
              <a:t>Delivery and operation</a:t>
            </a:r>
          </a:p>
          <a:p>
            <a:pPr marL="838200" lvl="1" indent="-342900">
              <a:spcBef>
                <a:spcPts val="600"/>
              </a:spcBef>
              <a:spcAft>
                <a:spcPts val="600"/>
              </a:spcAft>
              <a:buFont typeface="Arial" panose="020B0604020202020204" pitchFamily="34" charset="0"/>
              <a:buChar char="•"/>
            </a:pPr>
            <a:r>
              <a:rPr lang="en-AU" sz="2600" dirty="0">
                <a:latin typeface="Calibri" panose="020F0502020204030204" pitchFamily="34" charset="0"/>
                <a:cs typeface="Arial" panose="020B0604020202020204" pitchFamily="34" charset="0"/>
              </a:rPr>
              <a:t>Skills and quality</a:t>
            </a:r>
          </a:p>
          <a:p>
            <a:pPr marL="838200" lvl="1" indent="-342900">
              <a:spcBef>
                <a:spcPts val="600"/>
              </a:spcBef>
              <a:spcAft>
                <a:spcPts val="600"/>
              </a:spcAft>
              <a:buFont typeface="Arial" panose="020B0604020202020204" pitchFamily="34" charset="0"/>
              <a:buChar char="•"/>
            </a:pPr>
            <a:r>
              <a:rPr lang="en-AU" sz="2600" dirty="0">
                <a:latin typeface="Calibri" panose="020F0502020204030204" pitchFamily="34" charset="0"/>
                <a:cs typeface="Arial" panose="020B0604020202020204" pitchFamily="34" charset="0"/>
              </a:rPr>
              <a:t>Relationships and engagement</a:t>
            </a:r>
          </a:p>
          <a:p>
            <a:pPr lvl="1" indent="-495300">
              <a:spcBef>
                <a:spcPts val="600"/>
              </a:spcBef>
              <a:spcAft>
                <a:spcPts val="600"/>
              </a:spcAft>
            </a:pPr>
            <a:endParaRPr lang="en-AU" sz="2600" dirty="0">
              <a:solidFill>
                <a:srgbClr val="FF0000"/>
              </a:solidFill>
              <a:latin typeface="Calibri" panose="020F0502020204030204" pitchFamily="34" charset="0"/>
              <a:cs typeface="Arial" panose="020B0604020202020204" pitchFamily="34" charset="0"/>
            </a:endParaRPr>
          </a:p>
          <a:p>
            <a:pPr lvl="1" indent="-495300">
              <a:spcBef>
                <a:spcPts val="600"/>
              </a:spcBef>
              <a:spcAft>
                <a:spcPts val="600"/>
              </a:spcAft>
            </a:pPr>
            <a:r>
              <a:rPr lang="en-AU" sz="2600" dirty="0">
                <a:latin typeface="Calibri" panose="020F0502020204030204" pitchFamily="34" charset="0"/>
                <a:cs typeface="Arial" panose="020B0604020202020204" pitchFamily="34" charset="0"/>
              </a:rPr>
              <a:t>SFIA version is updated on a regular basis</a:t>
            </a:r>
            <a:endParaRPr lang="en-AU" sz="2000" dirty="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76303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50156" y="1764407"/>
            <a:ext cx="9649072" cy="4716951"/>
          </a:xfrm>
          <a:noFill/>
          <a:ln w="9525">
            <a:noFill/>
            <a:miter lim="800000"/>
            <a:headEnd/>
            <a:tailEnd/>
          </a:ln>
        </p:spPr>
        <p:txBody>
          <a:bodyPr vert="horz" wrap="square" lIns="0" tIns="0" rIns="0" bIns="0" numCol="1" anchor="t" anchorCtr="0" compatLnSpc="1">
            <a:prstTxWarp prst="textNoShape">
              <a:avLst/>
            </a:prstTxWarp>
            <a:noAutofit/>
          </a:bodyPr>
          <a:lstStyle/>
          <a:p>
            <a:pPr>
              <a:lnSpc>
                <a:spcPts val="4100"/>
              </a:lnSpc>
              <a:buFont typeface="Arial" panose="020B0604020202020204" pitchFamily="34" charset="0"/>
              <a:buChar char="•"/>
            </a:pPr>
            <a:r>
              <a:rPr lang="en-AU" sz="2800" dirty="0">
                <a:latin typeface="Calibri" panose="020F0502020204030204" pitchFamily="34" charset="0"/>
              </a:rPr>
              <a:t>Support workforce management activities </a:t>
            </a:r>
            <a:r>
              <a:rPr lang="en-AU" sz="2800" b="0" dirty="0">
                <a:latin typeface="Calibri" panose="020F0502020204030204" pitchFamily="34" charset="0"/>
              </a:rPr>
              <a:t>e.g. role design and descriptions; recruitment; performance development; learning and development and strategic workforce planning </a:t>
            </a:r>
          </a:p>
          <a:p>
            <a:pPr>
              <a:lnSpc>
                <a:spcPts val="4100"/>
              </a:lnSpc>
              <a:buFont typeface="Arial" panose="020B0604020202020204" pitchFamily="34" charset="0"/>
              <a:buChar char="•"/>
            </a:pPr>
            <a:r>
              <a:rPr lang="en-AU" sz="2800" b="0" dirty="0">
                <a:latin typeface="Calibri" panose="020F0502020204030204" pitchFamily="34" charset="0"/>
              </a:rPr>
              <a:t>Encourage </a:t>
            </a:r>
            <a:r>
              <a:rPr lang="en-AU" sz="2800" dirty="0">
                <a:latin typeface="Calibri" panose="020F0502020204030204" pitchFamily="34" charset="0"/>
              </a:rPr>
              <a:t>employees to take control of their professional development and build their own career </a:t>
            </a:r>
            <a:r>
              <a:rPr lang="en-AU" sz="2800" b="0" dirty="0">
                <a:latin typeface="Calibri" panose="020F0502020204030204" pitchFamily="34" charset="0"/>
              </a:rPr>
              <a:t>through both lateral and promotional opportunities </a:t>
            </a:r>
          </a:p>
          <a:p>
            <a:pPr>
              <a:lnSpc>
                <a:spcPts val="4100"/>
              </a:lnSpc>
            </a:pPr>
            <a:endParaRPr lang="en-AU" sz="2800" b="0" dirty="0">
              <a:latin typeface="Calibri" panose="020F0502020204030204" pitchFamily="34" charset="0"/>
            </a:endParaRPr>
          </a:p>
        </p:txBody>
      </p:sp>
      <p:sp>
        <p:nvSpPr>
          <p:cNvPr id="3" name="Title 2"/>
          <p:cNvSpPr>
            <a:spLocks noGrp="1"/>
          </p:cNvSpPr>
          <p:nvPr>
            <p:ph type="title"/>
          </p:nvPr>
        </p:nvSpPr>
        <p:spPr>
          <a:xfrm>
            <a:off x="2682404" y="324247"/>
            <a:ext cx="7776864" cy="714529"/>
          </a:xfrm>
        </p:spPr>
        <p:txBody>
          <a:bodyPr/>
          <a:lstStyle/>
          <a:p>
            <a:pPr>
              <a:lnSpc>
                <a:spcPct val="100000"/>
              </a:lnSpc>
            </a:pPr>
            <a:r>
              <a:rPr lang="en-AU" sz="2800" dirty="0">
                <a:latin typeface="Calibri" panose="020F0502020204030204" pitchFamily="34" charset="0"/>
              </a:rPr>
              <a:t>Reasons for developing   </a:t>
            </a:r>
            <a:br>
              <a:rPr lang="en-AU" sz="2800" dirty="0">
                <a:latin typeface="Calibri" panose="020F0502020204030204" pitchFamily="34" charset="0"/>
              </a:rPr>
            </a:br>
            <a:r>
              <a:rPr lang="en-AU" sz="2800" dirty="0">
                <a:latin typeface="Calibri" panose="020F0502020204030204" pitchFamily="34" charset="0"/>
              </a:rPr>
              <a:t>occupation specific capability sets</a:t>
            </a:r>
          </a:p>
        </p:txBody>
      </p:sp>
      <p:sp>
        <p:nvSpPr>
          <p:cNvPr id="4" name="Slide Number Placeholder 3"/>
          <p:cNvSpPr>
            <a:spLocks noGrp="1"/>
          </p:cNvSpPr>
          <p:nvPr>
            <p:ph type="sldNum" sz="quarter" idx="14"/>
          </p:nvPr>
        </p:nvSpPr>
        <p:spPr/>
        <p:txBody>
          <a:bodyPr/>
          <a:lstStyle/>
          <a:p>
            <a:pPr>
              <a:defRPr/>
            </a:pPr>
            <a:fld id="{2D1AAE5B-4A0B-4EE3-81C7-0C2766D0FC0A}" type="slidenum">
              <a:rPr lang="en-AU" smtClean="0"/>
              <a:pPr>
                <a:defRPr/>
              </a:pPr>
              <a:t>3</a:t>
            </a:fld>
            <a:endParaRPr lang="en-AU" dirty="0"/>
          </a:p>
        </p:txBody>
      </p:sp>
    </p:spTree>
    <p:extLst>
      <p:ext uri="{BB962C8B-B14F-4D97-AF65-F5344CB8AC3E}">
        <p14:creationId xmlns:p14="http://schemas.microsoft.com/office/powerpoint/2010/main" val="28814790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sz="2800" dirty="0">
                <a:latin typeface="Calibri" panose="020F0502020204030204" pitchFamily="34" charset="0"/>
              </a:rPr>
              <a:t>SFIA STRUCTURE</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5682" y="1980431"/>
            <a:ext cx="2633520"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34132" y="1980431"/>
            <a:ext cx="7681550" cy="4616648"/>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en-AU" sz="2800" dirty="0">
                <a:latin typeface="Calibri" panose="020F0502020204030204" pitchFamily="34" charset="0"/>
                <a:cs typeface="Arial" panose="020B0604020202020204" pitchFamily="34" charset="0"/>
              </a:rPr>
              <a:t>Each capability (skill) comprises an overall definition and up to seven levels describing how the skill might be exercised</a:t>
            </a:r>
            <a:br>
              <a:rPr lang="en-AU" sz="2800" dirty="0">
                <a:latin typeface="Calibri" panose="020F0502020204030204" pitchFamily="34" charset="0"/>
                <a:cs typeface="Arial" panose="020B0604020202020204" pitchFamily="34" charset="0"/>
              </a:rPr>
            </a:br>
            <a:endParaRPr lang="en-AU" sz="2800" dirty="0">
              <a:latin typeface="Calibri" panose="020F0502020204030204" pitchFamily="34" charset="0"/>
              <a:cs typeface="Arial" panose="020B0604020202020204" pitchFamily="34" charset="0"/>
            </a:endParaRPr>
          </a:p>
          <a:p>
            <a:pPr marL="342900" indent="-342900">
              <a:spcBef>
                <a:spcPts val="600"/>
              </a:spcBef>
              <a:spcAft>
                <a:spcPts val="600"/>
              </a:spcAft>
              <a:buFont typeface="Arial" panose="020B0604020202020204" pitchFamily="34" charset="0"/>
              <a:buChar char="•"/>
            </a:pPr>
            <a:r>
              <a:rPr lang="en-AU" sz="2800" dirty="0">
                <a:latin typeface="Calibri" panose="020F0502020204030204" pitchFamily="34" charset="0"/>
                <a:cs typeface="Arial" panose="020B0604020202020204" pitchFamily="34" charset="0"/>
              </a:rPr>
              <a:t>The seven levels of capability do not apply across every skill, reflecting that some skills are required at entry level while others are only required in more senior roles</a:t>
            </a:r>
          </a:p>
          <a:p>
            <a:pPr marL="342900" indent="-342900">
              <a:spcBef>
                <a:spcPts val="600"/>
              </a:spcBef>
              <a:spcAft>
                <a:spcPts val="600"/>
              </a:spcAft>
              <a:buFont typeface="Arial" panose="020B0604020202020204" pitchFamily="34" charset="0"/>
              <a:buChar char="•"/>
            </a:pPr>
            <a:endParaRPr lang="en-AU" sz="2000" dirty="0">
              <a:latin typeface="Calibri" panose="020F0502020204030204" pitchFamily="34" charset="0"/>
              <a:cs typeface="Arial" panose="020B0604020202020204" pitchFamily="34" charset="0"/>
            </a:endParaRPr>
          </a:p>
          <a:p>
            <a:pPr>
              <a:spcBef>
                <a:spcPts val="600"/>
              </a:spcBef>
              <a:spcAft>
                <a:spcPts val="600"/>
              </a:spcAft>
            </a:pPr>
            <a:endParaRPr lang="en-AU" sz="2000" dirty="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471194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06140" y="1476375"/>
            <a:ext cx="9775252" cy="5472608"/>
          </a:xfrm>
        </p:spPr>
        <p:txBody>
          <a:bodyPr/>
          <a:lstStyle/>
          <a:p>
            <a:pPr>
              <a:lnSpc>
                <a:spcPct val="100000"/>
              </a:lnSpc>
              <a:buFont typeface="Arial" panose="020B0604020202020204" pitchFamily="34" charset="0"/>
              <a:buChar char="•"/>
            </a:pPr>
            <a:endParaRPr lang="en-AU" sz="3200" b="0" dirty="0">
              <a:latin typeface="Calibri" panose="020F0502020204030204" pitchFamily="34" charset="0"/>
            </a:endParaRPr>
          </a:p>
          <a:p>
            <a:endParaRPr lang="en-AU" sz="2600" b="0" dirty="0">
              <a:latin typeface="Calibri" panose="020F0502020204030204" pitchFamily="34" charset="0"/>
              <a:cs typeface="Arial" charset="0"/>
            </a:endParaRPr>
          </a:p>
          <a:p>
            <a:endParaRPr lang="en-AU" sz="2600" b="0" dirty="0">
              <a:latin typeface="Calibri" panose="020F0502020204030204" pitchFamily="34" charset="0"/>
              <a:cs typeface="Arial" charset="0"/>
            </a:endParaRPr>
          </a:p>
        </p:txBody>
      </p:sp>
      <p:sp>
        <p:nvSpPr>
          <p:cNvPr id="3" name="Title 2"/>
          <p:cNvSpPr>
            <a:spLocks noGrp="1"/>
          </p:cNvSpPr>
          <p:nvPr>
            <p:ph type="title"/>
          </p:nvPr>
        </p:nvSpPr>
        <p:spPr>
          <a:xfrm>
            <a:off x="2970436" y="396255"/>
            <a:ext cx="7560840" cy="936104"/>
          </a:xfrm>
        </p:spPr>
        <p:txBody>
          <a:bodyPr/>
          <a:lstStyle/>
          <a:p>
            <a:pPr>
              <a:lnSpc>
                <a:spcPct val="100000"/>
              </a:lnSpc>
            </a:pPr>
            <a:br>
              <a:rPr lang="en-AU" sz="2800" dirty="0">
                <a:latin typeface="Calibri" panose="020F0502020204030204" pitchFamily="34" charset="0"/>
              </a:rPr>
            </a:br>
            <a:r>
              <a:rPr lang="en-AU" sz="2800" dirty="0">
                <a:latin typeface="Calibri" panose="020F0502020204030204" pitchFamily="34" charset="0"/>
              </a:rPr>
              <a:t>Applying  </a:t>
            </a:r>
            <a:r>
              <a:rPr lang="en-AU" sz="2800" dirty="0">
                <a:latin typeface="Calibri" panose="020F0502020204030204" pitchFamily="34" charset="0"/>
                <a:cs typeface="Arial" panose="020B0604020202020204" pitchFamily="34" charset="0"/>
              </a:rPr>
              <a:t>SFIA in ICT role descriptions</a:t>
            </a:r>
            <a:endParaRPr lang="en-AU" sz="2800" dirty="0">
              <a:latin typeface="Calibri" panose="020F0502020204030204" pitchFamily="34" charset="0"/>
            </a:endParaRPr>
          </a:p>
        </p:txBody>
      </p:sp>
      <p:sp>
        <p:nvSpPr>
          <p:cNvPr id="4" name="Rectangle 3"/>
          <p:cNvSpPr/>
          <p:nvPr/>
        </p:nvSpPr>
        <p:spPr>
          <a:xfrm>
            <a:off x="450156" y="1476375"/>
            <a:ext cx="10081120" cy="4996240"/>
          </a:xfrm>
          <a:prstGeom prst="rect">
            <a:avLst/>
          </a:prstGeom>
        </p:spPr>
        <p:txBody>
          <a:bodyPr wrap="square">
            <a:spAutoFit/>
          </a:bodyPr>
          <a:lstStyle/>
          <a:p>
            <a:pPr lvl="0" eaLnBrk="0" hangingPunct="0">
              <a:spcAft>
                <a:spcPts val="2000"/>
              </a:spcAft>
            </a:pPr>
            <a:r>
              <a:rPr lang="en-AU" sz="2800" dirty="0">
                <a:latin typeface="Calibri" panose="020F0502020204030204" pitchFamily="34" charset="0"/>
                <a:cs typeface="+mn-cs"/>
              </a:rPr>
              <a:t>The SFIA applies in an ICT role description when:</a:t>
            </a:r>
          </a:p>
          <a:p>
            <a:pPr marL="342900" lvl="0" indent="-342900" eaLnBrk="0" hangingPunct="0">
              <a:spcAft>
                <a:spcPts val="2000"/>
              </a:spcAft>
              <a:buFont typeface="Arial" panose="020B0604020202020204" pitchFamily="34" charset="0"/>
              <a:buChar char="•"/>
            </a:pPr>
            <a:r>
              <a:rPr lang="en-AU" sz="2800" dirty="0">
                <a:latin typeface="Calibri" panose="020F0502020204030204" pitchFamily="34" charset="0"/>
                <a:cs typeface="+mn-cs"/>
              </a:rPr>
              <a:t>the work clearly requires specialised ICT knowledge, skill and/or ability</a:t>
            </a:r>
          </a:p>
          <a:p>
            <a:pPr marL="342900" lvl="0" indent="-342900" eaLnBrk="0" hangingPunct="0">
              <a:spcAft>
                <a:spcPts val="2000"/>
              </a:spcAft>
              <a:buFont typeface="Arial" panose="020B0604020202020204" pitchFamily="34" charset="0"/>
              <a:buChar char="•"/>
            </a:pPr>
            <a:r>
              <a:rPr lang="en-AU" sz="2800" dirty="0">
                <a:latin typeface="Calibri" panose="020F0502020204030204" pitchFamily="34" charset="0"/>
                <a:cs typeface="+mn-cs"/>
              </a:rPr>
              <a:t>the specialised ICT work occupies a large part of the role</a:t>
            </a:r>
          </a:p>
          <a:p>
            <a:pPr marL="342900" lvl="0" indent="-342900" eaLnBrk="0" hangingPunct="0">
              <a:spcAft>
                <a:spcPts val="2000"/>
              </a:spcAft>
              <a:buFont typeface="Arial" panose="020B0604020202020204" pitchFamily="34" charset="0"/>
              <a:buChar char="•"/>
            </a:pPr>
            <a:r>
              <a:rPr lang="en-AU" sz="2800" dirty="0">
                <a:latin typeface="Calibri" panose="020F0502020204030204" pitchFamily="34" charset="0"/>
                <a:cs typeface="+mn-cs"/>
              </a:rPr>
              <a:t>the job title is strongly associated with the profession, e.g. Systems Administrator, Enterprise Architect</a:t>
            </a:r>
          </a:p>
          <a:p>
            <a:pPr marL="342900" lvl="0" indent="-342900" eaLnBrk="0" hangingPunct="0">
              <a:spcAft>
                <a:spcPts val="2000"/>
              </a:spcAft>
              <a:buFont typeface="Arial" panose="020B0604020202020204" pitchFamily="34" charset="0"/>
              <a:buChar char="•"/>
            </a:pPr>
            <a:r>
              <a:rPr lang="en-AU" sz="2800" dirty="0">
                <a:latin typeface="Calibri" panose="020F0502020204030204" pitchFamily="34" charset="0"/>
                <a:cs typeface="+mn-cs"/>
              </a:rPr>
              <a:t>the ‘Primary Purpose’, ‘Key Accountabilities’ and ‘Key Challenges’ contained in the role description indicate a need for ICT capabilities for successful performance of the role </a:t>
            </a:r>
          </a:p>
        </p:txBody>
      </p:sp>
    </p:spTree>
    <p:extLst>
      <p:ext uri="{BB962C8B-B14F-4D97-AF65-F5344CB8AC3E}">
        <p14:creationId xmlns:p14="http://schemas.microsoft.com/office/powerpoint/2010/main" val="17151864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06140" y="1476375"/>
            <a:ext cx="9775252" cy="5472608"/>
          </a:xfrm>
        </p:spPr>
        <p:txBody>
          <a:bodyPr/>
          <a:lstStyle/>
          <a:p>
            <a:pPr>
              <a:lnSpc>
                <a:spcPct val="100000"/>
              </a:lnSpc>
              <a:buFont typeface="Arial" panose="020B0604020202020204" pitchFamily="34" charset="0"/>
              <a:buChar char="•"/>
            </a:pPr>
            <a:endParaRPr lang="en-AU" sz="3200" b="0" dirty="0">
              <a:latin typeface="Calibri" panose="020F0502020204030204" pitchFamily="34" charset="0"/>
            </a:endParaRPr>
          </a:p>
          <a:p>
            <a:endParaRPr lang="en-AU" sz="2600" b="0" dirty="0">
              <a:latin typeface="Calibri" panose="020F0502020204030204" pitchFamily="34" charset="0"/>
              <a:cs typeface="Arial" charset="0"/>
            </a:endParaRPr>
          </a:p>
          <a:p>
            <a:endParaRPr lang="en-AU" sz="2600" b="0" dirty="0">
              <a:latin typeface="Calibri" panose="020F0502020204030204" pitchFamily="34" charset="0"/>
              <a:cs typeface="Arial" charset="0"/>
            </a:endParaRPr>
          </a:p>
        </p:txBody>
      </p:sp>
      <p:sp>
        <p:nvSpPr>
          <p:cNvPr id="3" name="Title 2"/>
          <p:cNvSpPr>
            <a:spLocks noGrp="1"/>
          </p:cNvSpPr>
          <p:nvPr>
            <p:ph type="title"/>
          </p:nvPr>
        </p:nvSpPr>
        <p:spPr>
          <a:xfrm>
            <a:off x="2970436" y="396255"/>
            <a:ext cx="7560840" cy="936104"/>
          </a:xfrm>
        </p:spPr>
        <p:txBody>
          <a:bodyPr/>
          <a:lstStyle/>
          <a:p>
            <a:pPr>
              <a:lnSpc>
                <a:spcPct val="100000"/>
              </a:lnSpc>
            </a:pPr>
            <a:br>
              <a:rPr lang="en-AU" sz="2800" dirty="0">
                <a:latin typeface="Calibri" panose="020F0502020204030204" pitchFamily="34" charset="0"/>
              </a:rPr>
            </a:br>
            <a:r>
              <a:rPr lang="en-AU" sz="2800" dirty="0">
                <a:latin typeface="Calibri" panose="020F0502020204030204" pitchFamily="34" charset="0"/>
              </a:rPr>
              <a:t>Applying  SFIA in ICT role descriptions</a:t>
            </a:r>
          </a:p>
        </p:txBody>
      </p:sp>
      <p:sp>
        <p:nvSpPr>
          <p:cNvPr id="5" name="Rectangle 4"/>
          <p:cNvSpPr/>
          <p:nvPr/>
        </p:nvSpPr>
        <p:spPr>
          <a:xfrm>
            <a:off x="378148" y="1476375"/>
            <a:ext cx="10009112" cy="5447645"/>
          </a:xfrm>
          <a:prstGeom prst="rect">
            <a:avLst/>
          </a:prstGeom>
        </p:spPr>
        <p:txBody>
          <a:bodyPr wrap="square">
            <a:spAutoFit/>
          </a:bodyPr>
          <a:lstStyle/>
          <a:p>
            <a:pPr marL="342900" indent="-342900" eaLnBrk="0" hangingPunct="0">
              <a:spcAft>
                <a:spcPts val="2000"/>
              </a:spcAft>
              <a:buFont typeface="Arial" panose="020B0604020202020204" pitchFamily="34" charset="0"/>
              <a:buChar char="•"/>
            </a:pPr>
            <a:r>
              <a:rPr lang="en-AU" sz="2800" dirty="0">
                <a:latin typeface="Calibri" panose="020F0502020204030204" pitchFamily="34" charset="0"/>
                <a:cs typeface="+mn-cs"/>
              </a:rPr>
              <a:t>Whilst SFIA comprises 97 skills, generally only 3 - 5 SFIA skills are added to an ICT role (in addition to the NSW Public Sector Capability Framework capabilities)</a:t>
            </a:r>
          </a:p>
          <a:p>
            <a:pPr marL="342900" indent="-342900" eaLnBrk="0" hangingPunct="0">
              <a:spcAft>
                <a:spcPts val="2000"/>
              </a:spcAft>
              <a:buFont typeface="Arial" panose="020B0604020202020204" pitchFamily="34" charset="0"/>
              <a:buChar char="•"/>
            </a:pPr>
            <a:r>
              <a:rPr lang="en-AU" sz="2800" dirty="0">
                <a:latin typeface="Calibri" panose="020F0502020204030204" pitchFamily="34" charset="0"/>
                <a:cs typeface="+mn-cs"/>
              </a:rPr>
              <a:t>SFIA levels do not correspond directly to classifications or grades and will generally only apply to roles above entry level but below agency head</a:t>
            </a:r>
          </a:p>
          <a:p>
            <a:pPr marL="342900" indent="-342900" eaLnBrk="0" hangingPunct="0">
              <a:spcAft>
                <a:spcPts val="2000"/>
              </a:spcAft>
              <a:buFont typeface="Arial" panose="020B0604020202020204" pitchFamily="34" charset="0"/>
              <a:buChar char="•"/>
            </a:pPr>
            <a:r>
              <a:rPr lang="en-AU" sz="2800" dirty="0">
                <a:latin typeface="Calibri" panose="020F0502020204030204" pitchFamily="34" charset="0"/>
                <a:cs typeface="+mn-cs"/>
              </a:rPr>
              <a:t>A SFIA Capability Comparison Guide is available that provides:</a:t>
            </a:r>
          </a:p>
          <a:p>
            <a:pPr marL="1450975" lvl="2" indent="-457200" eaLnBrk="0" hangingPunct="0">
              <a:spcAft>
                <a:spcPts val="600"/>
              </a:spcAft>
              <a:buFont typeface="Courier New" panose="02070309020205020404" pitchFamily="49" charset="0"/>
              <a:buChar char="o"/>
            </a:pPr>
            <a:r>
              <a:rPr lang="en-AU" sz="2400" dirty="0">
                <a:latin typeface="Calibri" panose="020F0502020204030204" pitchFamily="34" charset="0"/>
                <a:cs typeface="+mn-cs"/>
              </a:rPr>
              <a:t>an indication of the number of SFIA capability levels (as a range)</a:t>
            </a:r>
          </a:p>
          <a:p>
            <a:pPr marL="1450975" lvl="2" indent="-457200" eaLnBrk="0" hangingPunct="0">
              <a:spcAft>
                <a:spcPts val="600"/>
              </a:spcAft>
              <a:buFont typeface="Courier New" panose="02070309020205020404" pitchFamily="49" charset="0"/>
              <a:buChar char="o"/>
            </a:pPr>
            <a:r>
              <a:rPr lang="en-AU" sz="2400" dirty="0">
                <a:latin typeface="Calibri" panose="020F0502020204030204" pitchFamily="34" charset="0"/>
                <a:cs typeface="+mn-cs"/>
              </a:rPr>
              <a:t>an outline of the number of focus capabilities (as a range) at each Clerk Grade/Public Service Senior Executive Band</a:t>
            </a:r>
          </a:p>
          <a:p>
            <a:pPr marL="781050" lvl="1" indent="-285750">
              <a:spcAft>
                <a:spcPts val="600"/>
              </a:spcAft>
              <a:buFont typeface="Arial" panose="020B0604020202020204" pitchFamily="34" charset="0"/>
              <a:buChar char="•"/>
            </a:pPr>
            <a:endParaRPr lang="en-AU" sz="2000" dirty="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125950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06140" y="1476375"/>
            <a:ext cx="9775252" cy="5472608"/>
          </a:xfrm>
        </p:spPr>
        <p:txBody>
          <a:bodyPr/>
          <a:lstStyle/>
          <a:p>
            <a:pPr>
              <a:lnSpc>
                <a:spcPct val="100000"/>
              </a:lnSpc>
              <a:buFont typeface="Arial" panose="020B0604020202020204" pitchFamily="34" charset="0"/>
              <a:buChar char="•"/>
            </a:pPr>
            <a:endParaRPr lang="en-AU" sz="3200" b="0" dirty="0">
              <a:latin typeface="Calibri" panose="020F0502020204030204" pitchFamily="34" charset="0"/>
            </a:endParaRPr>
          </a:p>
          <a:p>
            <a:endParaRPr lang="en-AU" sz="2600" b="0" dirty="0">
              <a:latin typeface="Calibri" panose="020F0502020204030204" pitchFamily="34" charset="0"/>
              <a:cs typeface="Arial" charset="0"/>
            </a:endParaRPr>
          </a:p>
          <a:p>
            <a:endParaRPr lang="en-AU" sz="2600" b="0" dirty="0">
              <a:latin typeface="Calibri" panose="020F0502020204030204" pitchFamily="34" charset="0"/>
              <a:cs typeface="Arial" charset="0"/>
            </a:endParaRPr>
          </a:p>
        </p:txBody>
      </p:sp>
      <p:sp>
        <p:nvSpPr>
          <p:cNvPr id="3" name="Title 2"/>
          <p:cNvSpPr>
            <a:spLocks noGrp="1"/>
          </p:cNvSpPr>
          <p:nvPr>
            <p:ph type="title"/>
          </p:nvPr>
        </p:nvSpPr>
        <p:spPr>
          <a:xfrm>
            <a:off x="2970436" y="396255"/>
            <a:ext cx="7560840" cy="936104"/>
          </a:xfrm>
        </p:spPr>
        <p:txBody>
          <a:bodyPr/>
          <a:lstStyle/>
          <a:p>
            <a:pPr>
              <a:lnSpc>
                <a:spcPct val="100000"/>
              </a:lnSpc>
            </a:pPr>
            <a:br>
              <a:rPr lang="en-AU" sz="2800" dirty="0">
                <a:latin typeface="Calibri" panose="020F0502020204030204" pitchFamily="34" charset="0"/>
              </a:rPr>
            </a:br>
            <a:br>
              <a:rPr lang="en-AU" sz="2800" dirty="0">
                <a:latin typeface="Calibri" panose="020F0502020204030204" pitchFamily="34" charset="0"/>
                <a:cs typeface="Arial" panose="020B0604020202020204" pitchFamily="34" charset="0"/>
              </a:rPr>
            </a:br>
            <a:endParaRPr lang="en-AU" sz="2800" dirty="0">
              <a:latin typeface="Calibri" panose="020F0502020204030204" pitchFamily="34" charset="0"/>
            </a:endParaRPr>
          </a:p>
        </p:txBody>
      </p:sp>
      <p:sp>
        <p:nvSpPr>
          <p:cNvPr id="4" name="Rectangle 3"/>
          <p:cNvSpPr/>
          <p:nvPr/>
        </p:nvSpPr>
        <p:spPr>
          <a:xfrm>
            <a:off x="4626620" y="740326"/>
            <a:ext cx="5850756" cy="523220"/>
          </a:xfrm>
          <a:prstGeom prst="rect">
            <a:avLst/>
          </a:prstGeom>
        </p:spPr>
        <p:txBody>
          <a:bodyPr wrap="square">
            <a:spAutoFit/>
          </a:bodyPr>
          <a:lstStyle/>
          <a:p>
            <a:pPr algn="r"/>
            <a:r>
              <a:rPr lang="en-AU" sz="2800" b="1" dirty="0">
                <a:solidFill>
                  <a:schemeClr val="bg1"/>
                </a:solidFill>
                <a:latin typeface="Calibri" panose="020F0502020204030204" pitchFamily="34" charset="0"/>
                <a:ea typeface="+mj-ea"/>
                <a:cs typeface="Arial" panose="020B0604020202020204" pitchFamily="34" charset="0"/>
              </a:rPr>
              <a:t>SFIA and other role requirements</a:t>
            </a:r>
          </a:p>
        </p:txBody>
      </p:sp>
      <p:sp>
        <p:nvSpPr>
          <p:cNvPr id="6" name="Rectangle 5"/>
          <p:cNvSpPr/>
          <p:nvPr/>
        </p:nvSpPr>
        <p:spPr>
          <a:xfrm>
            <a:off x="306140" y="1764407"/>
            <a:ext cx="9937104" cy="2934137"/>
          </a:xfrm>
          <a:prstGeom prst="rect">
            <a:avLst/>
          </a:prstGeom>
        </p:spPr>
        <p:txBody>
          <a:bodyPr wrap="square">
            <a:spAutoFit/>
          </a:bodyPr>
          <a:lstStyle/>
          <a:p>
            <a:pPr marL="342900" indent="-342900" eaLnBrk="0" hangingPunct="0">
              <a:spcAft>
                <a:spcPts val="2000"/>
              </a:spcAft>
              <a:buFont typeface="Arial" panose="020B0604020202020204" pitchFamily="34" charset="0"/>
              <a:buChar char="•"/>
            </a:pPr>
            <a:r>
              <a:rPr lang="en-AU" sz="2800" dirty="0">
                <a:latin typeface="Calibri" panose="020F0502020204030204" pitchFamily="34" charset="0"/>
                <a:cs typeface="+mn-cs"/>
              </a:rPr>
              <a:t>SFIA describes behaviours, not qualifications</a:t>
            </a:r>
          </a:p>
          <a:p>
            <a:pPr marL="342900" indent="-342900" eaLnBrk="0" hangingPunct="0">
              <a:spcAft>
                <a:spcPts val="2000"/>
              </a:spcAft>
              <a:buFont typeface="Arial" panose="020B0604020202020204" pitchFamily="34" charset="0"/>
              <a:buChar char="•"/>
            </a:pPr>
            <a:r>
              <a:rPr lang="en-AU" sz="2800" dirty="0">
                <a:latin typeface="Calibri" panose="020F0502020204030204" pitchFamily="34" charset="0"/>
                <a:cs typeface="+mn-cs"/>
              </a:rPr>
              <a:t>If a qualification, professional membership or certification for a particular product or technology is an essential requirement for the role, this remains a prerequisite for employment and should be reflected in the “Essential Requirements” section of the role description </a:t>
            </a:r>
          </a:p>
        </p:txBody>
      </p:sp>
    </p:spTree>
    <p:extLst>
      <p:ext uri="{BB962C8B-B14F-4D97-AF65-F5344CB8AC3E}">
        <p14:creationId xmlns:p14="http://schemas.microsoft.com/office/powerpoint/2010/main" val="6013200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40000" y="1476375"/>
            <a:ext cx="9703244" cy="5328592"/>
          </a:xfrm>
        </p:spPr>
        <p:txBody>
          <a:bodyPr/>
          <a:lstStyle/>
          <a:p>
            <a:pPr marL="0" indent="0">
              <a:lnSpc>
                <a:spcPct val="100000"/>
              </a:lnSpc>
              <a:buNone/>
            </a:pPr>
            <a:r>
              <a:rPr lang="en-AU" sz="2800" b="0" dirty="0">
                <a:latin typeface="Calibri" panose="020F0502020204030204" pitchFamily="34" charset="0"/>
              </a:rPr>
              <a:t>To avoid duplication, where a skill appears in the SFIA and the Capability Framework, the core capabilities should take precedence. </a:t>
            </a:r>
          </a:p>
          <a:p>
            <a:pPr marL="0" indent="0">
              <a:lnSpc>
                <a:spcPct val="100000"/>
              </a:lnSpc>
              <a:buNone/>
            </a:pPr>
            <a:r>
              <a:rPr lang="en-AU" sz="2800" b="0" dirty="0">
                <a:latin typeface="Calibri" panose="020F0502020204030204" pitchFamily="34" charset="0"/>
              </a:rPr>
              <a:t>For example, </a:t>
            </a:r>
            <a:r>
              <a:rPr lang="en-AU" sz="2800" dirty="0">
                <a:latin typeface="Calibri" panose="020F0502020204030204" pitchFamily="34" charset="0"/>
              </a:rPr>
              <a:t>skills contained in the SFIA that are adequately covered by capabilities from the Capability Framework, include:</a:t>
            </a:r>
          </a:p>
          <a:p>
            <a:pPr marL="1076325" lvl="1" indent="-619125">
              <a:lnSpc>
                <a:spcPct val="100000"/>
              </a:lnSpc>
            </a:pPr>
            <a:r>
              <a:rPr lang="en-AU" sz="2400" dirty="0">
                <a:latin typeface="Calibri" panose="020F0502020204030204" pitchFamily="34" charset="0"/>
              </a:rPr>
              <a:t>IT Strategy and Planning described by the capabilities: Plan and Prioritise, Inspire Direction and Purpose, Work Collaboratively and Communicate Effectively</a:t>
            </a:r>
            <a:br>
              <a:rPr lang="en-AU" sz="2400" dirty="0">
                <a:latin typeface="Calibri" panose="020F0502020204030204" pitchFamily="34" charset="0"/>
              </a:rPr>
            </a:br>
            <a:endParaRPr lang="en-AU" sz="2400" dirty="0">
              <a:latin typeface="Calibri" panose="020F0502020204030204" pitchFamily="34" charset="0"/>
            </a:endParaRPr>
          </a:p>
          <a:p>
            <a:pPr marL="1076325" lvl="1" indent="-619125">
              <a:lnSpc>
                <a:spcPct val="100000"/>
              </a:lnSpc>
            </a:pPr>
            <a:r>
              <a:rPr lang="en-AU" sz="2400" dirty="0">
                <a:latin typeface="Calibri" panose="020F0502020204030204" pitchFamily="34" charset="0"/>
              </a:rPr>
              <a:t>Performance Management described by the capabilities: Manage and Develop People and Optimise Business Outcomes</a:t>
            </a:r>
          </a:p>
        </p:txBody>
      </p:sp>
      <p:sp>
        <p:nvSpPr>
          <p:cNvPr id="3" name="Title 2"/>
          <p:cNvSpPr>
            <a:spLocks noGrp="1"/>
          </p:cNvSpPr>
          <p:nvPr>
            <p:ph type="title"/>
          </p:nvPr>
        </p:nvSpPr>
        <p:spPr>
          <a:xfrm>
            <a:off x="1962324" y="540271"/>
            <a:ext cx="8568952" cy="720080"/>
          </a:xfrm>
        </p:spPr>
        <p:txBody>
          <a:bodyPr/>
          <a:lstStyle/>
          <a:p>
            <a:pPr>
              <a:lnSpc>
                <a:spcPct val="100000"/>
              </a:lnSpc>
            </a:pPr>
            <a:r>
              <a:rPr lang="en-AU" sz="2800" dirty="0">
                <a:latin typeface="Calibri" panose="020F0502020204030204" pitchFamily="34" charset="0"/>
              </a:rPr>
              <a:t>How the Capability Framework and SFIA </a:t>
            </a:r>
            <a:br>
              <a:rPr lang="en-AU" sz="2800" dirty="0">
                <a:latin typeface="Calibri" panose="020F0502020204030204" pitchFamily="34" charset="0"/>
              </a:rPr>
            </a:br>
            <a:r>
              <a:rPr lang="en-AU" sz="2800" dirty="0">
                <a:latin typeface="Calibri" panose="020F0502020204030204" pitchFamily="34" charset="0"/>
              </a:rPr>
              <a:t>work together</a:t>
            </a:r>
          </a:p>
        </p:txBody>
      </p:sp>
    </p:spTree>
    <p:extLst>
      <p:ext uri="{BB962C8B-B14F-4D97-AF65-F5344CB8AC3E}">
        <p14:creationId xmlns:p14="http://schemas.microsoft.com/office/powerpoint/2010/main" val="2972211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40000" y="1944000"/>
            <a:ext cx="3438548" cy="4032000"/>
          </a:xfrm>
        </p:spPr>
        <p:txBody>
          <a:bodyPr/>
          <a:lstStyle/>
          <a:p>
            <a:pPr marL="0" indent="0">
              <a:lnSpc>
                <a:spcPct val="100000"/>
              </a:lnSpc>
              <a:spcBef>
                <a:spcPts val="600"/>
              </a:spcBef>
              <a:spcAft>
                <a:spcPts val="600"/>
              </a:spcAft>
              <a:buNone/>
            </a:pPr>
            <a:r>
              <a:rPr lang="en-AU" sz="2600" b="0" dirty="0">
                <a:latin typeface="Calibri" panose="020F0502020204030204" pitchFamily="34" charset="0"/>
                <a:cs typeface="Arial" panose="020B0604020202020204" pitchFamily="34" charset="0"/>
              </a:rPr>
              <a:t>The SFIA Framework can be accessed via the SFIA Foundation website </a:t>
            </a:r>
          </a:p>
          <a:p>
            <a:pPr marL="0" indent="0">
              <a:lnSpc>
                <a:spcPct val="100000"/>
              </a:lnSpc>
              <a:spcBef>
                <a:spcPts val="600"/>
              </a:spcBef>
              <a:spcAft>
                <a:spcPts val="600"/>
              </a:spcAft>
              <a:buNone/>
            </a:pPr>
            <a:endParaRPr lang="en-AU" sz="2600" b="0" dirty="0">
              <a:latin typeface="Calibri" panose="020F0502020204030204" pitchFamily="34" charset="0"/>
              <a:cs typeface="Arial" panose="020B0604020202020204" pitchFamily="34" charset="0"/>
            </a:endParaRPr>
          </a:p>
          <a:p>
            <a:pPr marL="0" indent="0">
              <a:lnSpc>
                <a:spcPct val="100000"/>
              </a:lnSpc>
              <a:spcBef>
                <a:spcPts val="600"/>
              </a:spcBef>
              <a:spcAft>
                <a:spcPts val="600"/>
              </a:spcAft>
              <a:buNone/>
            </a:pPr>
            <a:r>
              <a:rPr lang="en-AU" sz="2600" b="0" dirty="0">
                <a:latin typeface="Calibri" panose="020F0502020204030204" pitchFamily="34" charset="0"/>
                <a:cs typeface="Arial" panose="020B0604020202020204" pitchFamily="34" charset="0"/>
              </a:rPr>
              <a:t>When registering select  ‘Corporate User’ to obtain access</a:t>
            </a:r>
          </a:p>
          <a:p>
            <a:pPr marL="0" indent="0">
              <a:lnSpc>
                <a:spcPct val="100000"/>
              </a:lnSpc>
              <a:spcBef>
                <a:spcPts val="600"/>
              </a:spcBef>
              <a:spcAft>
                <a:spcPts val="600"/>
              </a:spcAft>
              <a:buNone/>
            </a:pPr>
            <a:endParaRPr lang="en-AU" sz="2600" b="0" dirty="0">
              <a:latin typeface="Calibri" panose="020F0502020204030204" pitchFamily="34" charset="0"/>
              <a:cs typeface="Arial" panose="020B0604020202020204" pitchFamily="34" charset="0"/>
            </a:endParaRPr>
          </a:p>
        </p:txBody>
      </p:sp>
      <p:sp>
        <p:nvSpPr>
          <p:cNvPr id="3" name="Title 2"/>
          <p:cNvSpPr>
            <a:spLocks noGrp="1"/>
          </p:cNvSpPr>
          <p:nvPr>
            <p:ph type="title"/>
          </p:nvPr>
        </p:nvSpPr>
        <p:spPr/>
        <p:txBody>
          <a:bodyPr/>
          <a:lstStyle/>
          <a:p>
            <a:r>
              <a:rPr lang="en-AU" sz="2800" dirty="0">
                <a:latin typeface="Calibri" panose="020F0502020204030204" pitchFamily="34" charset="0"/>
              </a:rPr>
              <a:t>Accessing SFIA</a:t>
            </a:r>
          </a:p>
        </p:txBody>
      </p:sp>
      <p:pic>
        <p:nvPicPr>
          <p:cNvPr id="4" name="Picture 3"/>
          <p:cNvPicPr/>
          <p:nvPr/>
        </p:nvPicPr>
        <p:blipFill>
          <a:blip r:embed="rId3"/>
          <a:stretch>
            <a:fillRect/>
          </a:stretch>
        </p:blipFill>
        <p:spPr>
          <a:xfrm>
            <a:off x="4554612" y="1548383"/>
            <a:ext cx="5958031" cy="4785419"/>
          </a:xfrm>
          <a:prstGeom prst="rect">
            <a:avLst/>
          </a:prstGeom>
        </p:spPr>
      </p:pic>
      <p:cxnSp>
        <p:nvCxnSpPr>
          <p:cNvPr id="6" name="Straight Arrow Connector 5"/>
          <p:cNvCxnSpPr/>
          <p:nvPr/>
        </p:nvCxnSpPr>
        <p:spPr>
          <a:xfrm>
            <a:off x="2970436" y="4860751"/>
            <a:ext cx="2736304" cy="12241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08307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2164" y="1620391"/>
            <a:ext cx="9487220" cy="4968552"/>
          </a:xfrm>
        </p:spPr>
        <p:txBody>
          <a:bodyPr/>
          <a:lstStyle/>
          <a:p>
            <a:pPr marL="0" indent="0">
              <a:lnSpc>
                <a:spcPct val="100000"/>
              </a:lnSpc>
              <a:spcAft>
                <a:spcPts val="0"/>
              </a:spcAft>
              <a:buNone/>
            </a:pPr>
            <a:r>
              <a:rPr lang="en-AU" b="0" dirty="0">
                <a:solidFill>
                  <a:prstClr val="black"/>
                </a:solidFill>
                <a:latin typeface="Calibri" panose="020F0502020204030204" pitchFamily="34" charset="0"/>
                <a:cs typeface="Arial" panose="020B0604020202020204" pitchFamily="34" charset="0"/>
                <a:hlinkClick r:id="rId2"/>
              </a:rPr>
              <a:t>Sector ICT role descriptions</a:t>
            </a:r>
            <a:br>
              <a:rPr lang="en-AU" b="0" dirty="0">
                <a:latin typeface="Calibri" panose="020F0502020204030204" pitchFamily="34" charset="0"/>
                <a:cs typeface="Arial" panose="020B0604020202020204" pitchFamily="34" charset="0"/>
              </a:rPr>
            </a:br>
            <a:endParaRPr lang="en-AU" b="0" dirty="0">
              <a:latin typeface="Calibri" panose="020F0502020204030204" pitchFamily="34" charset="0"/>
              <a:cs typeface="Arial" panose="020B0604020202020204" pitchFamily="34" charset="0"/>
            </a:endParaRPr>
          </a:p>
          <a:p>
            <a:pPr marL="0" indent="0">
              <a:lnSpc>
                <a:spcPct val="100000"/>
              </a:lnSpc>
              <a:spcAft>
                <a:spcPts val="0"/>
              </a:spcAft>
              <a:buNone/>
            </a:pPr>
            <a:r>
              <a:rPr lang="en-AU" b="0" dirty="0">
                <a:latin typeface="Calibri" panose="020F0502020204030204" pitchFamily="34" charset="0"/>
                <a:cs typeface="Arial" panose="020B0604020202020204" pitchFamily="34" charset="0"/>
                <a:hlinkClick r:id="rId3"/>
              </a:rPr>
              <a:t>ICT Capability Assessment Strategy</a:t>
            </a:r>
            <a:endParaRPr lang="en-AU" b="0" dirty="0">
              <a:latin typeface="Calibri" panose="020F0502020204030204" pitchFamily="34" charset="0"/>
              <a:cs typeface="Arial" panose="020B0604020202020204" pitchFamily="34" charset="0"/>
            </a:endParaRPr>
          </a:p>
          <a:p>
            <a:pPr>
              <a:lnSpc>
                <a:spcPct val="100000"/>
              </a:lnSpc>
              <a:spcAft>
                <a:spcPts val="0"/>
              </a:spcAft>
              <a:buFont typeface="Arial" panose="020B0604020202020204" pitchFamily="34" charset="0"/>
              <a:buChar char="•"/>
            </a:pPr>
            <a:endParaRPr lang="en-AU" b="0" dirty="0">
              <a:latin typeface="Calibri" panose="020F0502020204030204" pitchFamily="34" charset="0"/>
              <a:cs typeface="Arial" panose="020B0604020202020204" pitchFamily="34" charset="0"/>
            </a:endParaRPr>
          </a:p>
          <a:p>
            <a:pPr marL="0" indent="0">
              <a:lnSpc>
                <a:spcPct val="100000"/>
              </a:lnSpc>
              <a:spcAft>
                <a:spcPts val="0"/>
              </a:spcAft>
              <a:buNone/>
            </a:pPr>
            <a:r>
              <a:rPr lang="en-AU" b="0" dirty="0">
                <a:latin typeface="Calibri" panose="020F0502020204030204" pitchFamily="34" charset="0"/>
                <a:hlinkClick r:id="rId4"/>
              </a:rPr>
              <a:t>ICT Capability Framework – An introduction  (PPTX 726.7KB)</a:t>
            </a:r>
            <a:br>
              <a:rPr lang="en-AU" b="0" dirty="0">
                <a:latin typeface="Calibri" panose="020F0502020204030204" pitchFamily="34" charset="0"/>
              </a:rPr>
            </a:br>
            <a:endParaRPr lang="en-AU" b="0" dirty="0">
              <a:latin typeface="Calibri" panose="020F0502020204030204" pitchFamily="34" charset="0"/>
            </a:endParaRPr>
          </a:p>
          <a:p>
            <a:pPr marL="0" indent="0">
              <a:lnSpc>
                <a:spcPct val="100000"/>
              </a:lnSpc>
              <a:buNone/>
            </a:pPr>
            <a:r>
              <a:rPr lang="en-AU" b="0" dirty="0">
                <a:latin typeface="Calibri" panose="020F0502020204030204" pitchFamily="34" charset="0"/>
                <a:hlinkClick r:id="rId5"/>
              </a:rPr>
              <a:t>ICT Capability Comparison Guide (SFIA) (PDF 304.7KB)</a:t>
            </a:r>
            <a:endParaRPr lang="en-AU" dirty="0">
              <a:latin typeface="Calibri" panose="020F0502020204030204" pitchFamily="34" charset="0"/>
            </a:endParaRPr>
          </a:p>
          <a:p>
            <a:pPr marL="0" indent="0">
              <a:lnSpc>
                <a:spcPct val="100000"/>
              </a:lnSpc>
              <a:buNone/>
            </a:pPr>
            <a:r>
              <a:rPr lang="en-AU" b="0" dirty="0">
                <a:latin typeface="Calibri" panose="020F0502020204030204" pitchFamily="34" charset="0"/>
                <a:hlinkClick r:id="rId6"/>
              </a:rPr>
              <a:t>NSW Public Sector Capability Framework</a:t>
            </a:r>
            <a:endParaRPr lang="en-AU" b="0" dirty="0">
              <a:latin typeface="Calibri" panose="020F0502020204030204" pitchFamily="34" charset="0"/>
            </a:endParaRPr>
          </a:p>
          <a:p>
            <a:pPr marL="0" indent="0">
              <a:lnSpc>
                <a:spcPct val="100000"/>
              </a:lnSpc>
              <a:buNone/>
            </a:pPr>
            <a:endParaRPr lang="en-AU" b="0" dirty="0">
              <a:latin typeface="Calibri" panose="020F0502020204030204" pitchFamily="34" charset="0"/>
            </a:endParaRPr>
          </a:p>
          <a:p>
            <a:pPr marL="0" indent="0">
              <a:lnSpc>
                <a:spcPct val="100000"/>
              </a:lnSpc>
              <a:buNone/>
            </a:pPr>
            <a:r>
              <a:rPr lang="en-AU" b="0" dirty="0">
                <a:latin typeface="Calibri" panose="020F0502020204030204" pitchFamily="34" charset="0"/>
              </a:rPr>
              <a:t>E</a:t>
            </a:r>
            <a:r>
              <a:rPr lang="en-AU" b="0" dirty="0">
                <a:solidFill>
                  <a:prstClr val="black"/>
                </a:solidFill>
                <a:latin typeface="Calibri" panose="020F0502020204030204" pitchFamily="34" charset="0"/>
              </a:rPr>
              <a:t>nquiries: </a:t>
            </a:r>
            <a:r>
              <a:rPr lang="en-AU" b="0" dirty="0">
                <a:solidFill>
                  <a:prstClr val="black"/>
                </a:solidFill>
                <a:latin typeface="Calibri" panose="020F0502020204030204" pitchFamily="34" charset="0"/>
                <a:hlinkClick r:id="rId7"/>
              </a:rPr>
              <a:t>capabilityframework@psc.nsw.gov.au</a:t>
            </a:r>
            <a:endParaRPr lang="en-AU" b="0" dirty="0">
              <a:latin typeface="Calibri" panose="020F0502020204030204" pitchFamily="34" charset="0"/>
            </a:endParaRPr>
          </a:p>
          <a:p>
            <a:pPr>
              <a:spcAft>
                <a:spcPts val="0"/>
              </a:spcAft>
              <a:buFont typeface="Arial" panose="020B0604020202020204" pitchFamily="34" charset="0"/>
              <a:buChar char="•"/>
            </a:pPr>
            <a:endParaRPr lang="en-AU" b="0" dirty="0">
              <a:cs typeface="Arial" panose="020B0604020202020204" pitchFamily="34" charset="0"/>
            </a:endParaRPr>
          </a:p>
          <a:p>
            <a:pPr>
              <a:spcAft>
                <a:spcPts val="0"/>
              </a:spcAft>
              <a:buFont typeface="Arial" panose="020B0604020202020204" pitchFamily="34" charset="0"/>
              <a:buChar char="•"/>
            </a:pPr>
            <a:endParaRPr lang="en-AU" sz="2600" b="0" dirty="0">
              <a:cs typeface="Arial" panose="020B0604020202020204" pitchFamily="34" charset="0"/>
            </a:endParaRPr>
          </a:p>
          <a:p>
            <a:pPr>
              <a:buFont typeface="Arial" panose="020B0604020202020204" pitchFamily="34" charset="0"/>
              <a:buChar char="•"/>
            </a:pPr>
            <a:endParaRPr lang="en-AU" sz="2000" b="0" dirty="0">
              <a:latin typeface="Calibri" panose="020F0502020204030204" pitchFamily="34" charset="0"/>
              <a:cs typeface="Arial" panose="020B0604020202020204" pitchFamily="34" charset="0"/>
            </a:endParaRPr>
          </a:p>
        </p:txBody>
      </p:sp>
      <p:sp>
        <p:nvSpPr>
          <p:cNvPr id="3" name="Title 2"/>
          <p:cNvSpPr>
            <a:spLocks noGrp="1"/>
          </p:cNvSpPr>
          <p:nvPr>
            <p:ph type="title"/>
          </p:nvPr>
        </p:nvSpPr>
        <p:spPr/>
        <p:txBody>
          <a:bodyPr/>
          <a:lstStyle/>
          <a:p>
            <a:r>
              <a:rPr lang="en-AU" sz="2800" dirty="0">
                <a:latin typeface="Calibri" panose="020F0502020204030204" pitchFamily="34" charset="0"/>
              </a:rPr>
              <a:t>Supporting resources </a:t>
            </a:r>
          </a:p>
        </p:txBody>
      </p:sp>
    </p:spTree>
    <p:extLst>
      <p:ext uri="{BB962C8B-B14F-4D97-AF65-F5344CB8AC3E}">
        <p14:creationId xmlns:p14="http://schemas.microsoft.com/office/powerpoint/2010/main" val="3745278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70436" y="828303"/>
            <a:ext cx="7481116" cy="360351"/>
          </a:xfrm>
        </p:spPr>
        <p:txBody>
          <a:bodyPr/>
          <a:lstStyle/>
          <a:p>
            <a:r>
              <a:rPr lang="en-AU" sz="2700" dirty="0">
                <a:latin typeface="Calibri" panose="020F0502020204030204" pitchFamily="34" charset="0"/>
              </a:rPr>
              <a:t>NSW Public Sector Capability Framework</a:t>
            </a:r>
          </a:p>
        </p:txBody>
      </p:sp>
      <p:sp>
        <p:nvSpPr>
          <p:cNvPr id="4" name="Slide Number Placeholder 3"/>
          <p:cNvSpPr>
            <a:spLocks noGrp="1"/>
          </p:cNvSpPr>
          <p:nvPr>
            <p:ph type="sldNum" sz="quarter" idx="14"/>
          </p:nvPr>
        </p:nvSpPr>
        <p:spPr/>
        <p:txBody>
          <a:bodyPr/>
          <a:lstStyle/>
          <a:p>
            <a:pPr>
              <a:defRPr/>
            </a:pPr>
            <a:fld id="{2D1AAE5B-4A0B-4EE3-81C7-0C2766D0FC0A}" type="slidenum">
              <a:rPr lang="en-AU" smtClean="0"/>
              <a:pPr>
                <a:defRPr/>
              </a:pPr>
              <a:t>4</a:t>
            </a:fld>
            <a:endParaRPr lang="en-AU" dirty="0"/>
          </a:p>
        </p:txBody>
      </p:sp>
      <p:graphicFrame>
        <p:nvGraphicFramePr>
          <p:cNvPr id="9" name="Table 8"/>
          <p:cNvGraphicFramePr>
            <a:graphicFrameLocks noGrp="1"/>
          </p:cNvGraphicFramePr>
          <p:nvPr>
            <p:extLst>
              <p:ext uri="{D42A27DB-BD31-4B8C-83A1-F6EECF244321}">
                <p14:modId xmlns:p14="http://schemas.microsoft.com/office/powerpoint/2010/main" val="540851994"/>
              </p:ext>
            </p:extLst>
          </p:nvPr>
        </p:nvGraphicFramePr>
        <p:xfrm>
          <a:off x="267838" y="3229861"/>
          <a:ext cx="10177971" cy="3301521"/>
        </p:xfrm>
        <a:graphic>
          <a:graphicData uri="http://schemas.openxmlformats.org/drawingml/2006/table">
            <a:tbl>
              <a:tblPr firstRow="1" bandRow="1">
                <a:tableStyleId>{2D5ABB26-0587-4C30-8999-92F81FD0307C}</a:tableStyleId>
              </a:tblPr>
              <a:tblGrid>
                <a:gridCol w="1614353">
                  <a:extLst>
                    <a:ext uri="{9D8B030D-6E8A-4147-A177-3AD203B41FA5}">
                      <a16:colId xmlns:a16="http://schemas.microsoft.com/office/drawing/2014/main" val="20000"/>
                    </a:ext>
                  </a:extLst>
                </a:gridCol>
                <a:gridCol w="1598194">
                  <a:extLst>
                    <a:ext uri="{9D8B030D-6E8A-4147-A177-3AD203B41FA5}">
                      <a16:colId xmlns:a16="http://schemas.microsoft.com/office/drawing/2014/main" val="20001"/>
                    </a:ext>
                  </a:extLst>
                </a:gridCol>
                <a:gridCol w="1682309">
                  <a:extLst>
                    <a:ext uri="{9D8B030D-6E8A-4147-A177-3AD203B41FA5}">
                      <a16:colId xmlns:a16="http://schemas.microsoft.com/office/drawing/2014/main" val="20002"/>
                    </a:ext>
                  </a:extLst>
                </a:gridCol>
                <a:gridCol w="1514079">
                  <a:extLst>
                    <a:ext uri="{9D8B030D-6E8A-4147-A177-3AD203B41FA5}">
                      <a16:colId xmlns:a16="http://schemas.microsoft.com/office/drawing/2014/main" val="20003"/>
                    </a:ext>
                  </a:extLst>
                </a:gridCol>
                <a:gridCol w="1934656">
                  <a:extLst>
                    <a:ext uri="{9D8B030D-6E8A-4147-A177-3AD203B41FA5}">
                      <a16:colId xmlns:a16="http://schemas.microsoft.com/office/drawing/2014/main" val="20004"/>
                    </a:ext>
                  </a:extLst>
                </a:gridCol>
                <a:gridCol w="1834380">
                  <a:extLst>
                    <a:ext uri="{9D8B030D-6E8A-4147-A177-3AD203B41FA5}">
                      <a16:colId xmlns:a16="http://schemas.microsoft.com/office/drawing/2014/main" val="20005"/>
                    </a:ext>
                  </a:extLst>
                </a:gridCol>
              </a:tblGrid>
              <a:tr h="806535">
                <a:tc>
                  <a:txBody>
                    <a:bodyPr/>
                    <a:lstStyle/>
                    <a:p>
                      <a:pPr marL="85725" indent="-85725" algn="l">
                        <a:buFont typeface="Arial" pitchFamily="34" charset="0"/>
                        <a:buChar char="•"/>
                      </a:pPr>
                      <a:r>
                        <a:rPr lang="en-AU" sz="1500" dirty="0">
                          <a:latin typeface="Calibri" panose="020F0502020204030204" pitchFamily="34" charset="0"/>
                        </a:rPr>
                        <a:t>Display</a:t>
                      </a:r>
                      <a:r>
                        <a:rPr lang="en-AU" sz="1500" baseline="0" dirty="0">
                          <a:latin typeface="Calibri" panose="020F0502020204030204" pitchFamily="34" charset="0"/>
                        </a:rPr>
                        <a:t> Resilience and Courage</a:t>
                      </a:r>
                      <a:endParaRPr lang="en-AU" sz="1500" dirty="0">
                        <a:latin typeface="Calibri" panose="020F0502020204030204" pitchFamily="34" charset="0"/>
                      </a:endParaRPr>
                    </a:p>
                  </a:txBody>
                  <a:tcPr marL="106934" marR="106934" marT="50408" marB="50408">
                    <a:lnR w="12700" cap="flat" cmpd="sng" algn="ctr">
                      <a:solidFill>
                        <a:schemeClr val="bg1">
                          <a:lumMod val="75000"/>
                        </a:schemeClr>
                      </a:solidFill>
                      <a:prstDash val="solid"/>
                      <a:round/>
                      <a:headEnd type="none" w="med" len="med"/>
                      <a:tailEnd type="none" w="med" len="med"/>
                    </a:lnR>
                  </a:tcPr>
                </a:tc>
                <a:tc>
                  <a:txBody>
                    <a:bodyPr/>
                    <a:lstStyle/>
                    <a:p>
                      <a:pPr marL="85725" indent="-85725" algn="l">
                        <a:buFont typeface="Arial" pitchFamily="34" charset="0"/>
                        <a:buChar char="•"/>
                      </a:pPr>
                      <a:r>
                        <a:rPr lang="en-AU" sz="1500" dirty="0">
                          <a:latin typeface="Calibri" panose="020F0502020204030204" pitchFamily="34" charset="0"/>
                        </a:rPr>
                        <a:t>Communicate</a:t>
                      </a:r>
                      <a:r>
                        <a:rPr lang="en-AU" sz="1500" baseline="0" dirty="0">
                          <a:latin typeface="Calibri" panose="020F0502020204030204" pitchFamily="34" charset="0"/>
                        </a:rPr>
                        <a:t> Effectively</a:t>
                      </a:r>
                      <a:endParaRPr lang="en-AU" sz="1500" dirty="0">
                        <a:latin typeface="Calibri" panose="020F0502020204030204" pitchFamily="34" charset="0"/>
                      </a:endParaRPr>
                    </a:p>
                  </a:txBody>
                  <a:tcPr marL="106934" marR="106934" marT="50408" marB="50408">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tcPr>
                </a:tc>
                <a:tc>
                  <a:txBody>
                    <a:bodyPr/>
                    <a:lstStyle/>
                    <a:p>
                      <a:pPr marL="85725" indent="-85725" algn="l">
                        <a:buFont typeface="Arial" pitchFamily="34" charset="0"/>
                        <a:buChar char="•"/>
                      </a:pPr>
                      <a:r>
                        <a:rPr lang="en-AU" sz="1500" dirty="0">
                          <a:latin typeface="Calibri" panose="020F0502020204030204" pitchFamily="34" charset="0"/>
                        </a:rPr>
                        <a:t>Deliver Results</a:t>
                      </a:r>
                    </a:p>
                  </a:txBody>
                  <a:tcPr marL="106934" marR="106934" marT="50408" marB="50408">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tcPr>
                </a:tc>
                <a:tc>
                  <a:txBody>
                    <a:bodyPr/>
                    <a:lstStyle/>
                    <a:p>
                      <a:pPr marL="85725" indent="-85725" algn="l">
                        <a:buFont typeface="Arial" pitchFamily="34" charset="0"/>
                        <a:buChar char="•"/>
                      </a:pPr>
                      <a:r>
                        <a:rPr lang="en-AU" sz="1500" dirty="0">
                          <a:latin typeface="Calibri" panose="020F0502020204030204" pitchFamily="34" charset="0"/>
                        </a:rPr>
                        <a:t>Finance</a:t>
                      </a:r>
                    </a:p>
                  </a:txBody>
                  <a:tcPr marL="106934" marR="106934" marT="50408" marB="50408">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tcPr>
                </a:tc>
                <a:tc>
                  <a:txBody>
                    <a:bodyPr/>
                    <a:lstStyle/>
                    <a:p>
                      <a:pPr marL="85725" indent="-85725" algn="l">
                        <a:buFont typeface="Arial" pitchFamily="34" charset="0"/>
                        <a:buChar char="•"/>
                      </a:pPr>
                      <a:r>
                        <a:rPr lang="en-AU" sz="1500" dirty="0">
                          <a:latin typeface="Calibri" panose="020F0502020204030204" pitchFamily="34" charset="0"/>
                        </a:rPr>
                        <a:t>Manage and Develop People</a:t>
                      </a:r>
                    </a:p>
                  </a:txBody>
                  <a:tcPr marL="106934" marR="106934" marT="50408" marB="50408">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tcPr>
                </a:tc>
                <a:tc>
                  <a:txBody>
                    <a:bodyPr/>
                    <a:lstStyle/>
                    <a:p>
                      <a:pPr marL="285750" indent="-285750" algn="l">
                        <a:buFont typeface="Arial" pitchFamily="34" charset="0"/>
                        <a:buChar char="•"/>
                      </a:pPr>
                      <a:endParaRPr lang="en-AU" sz="1500" dirty="0"/>
                    </a:p>
                  </a:txBody>
                  <a:tcPr marL="106934" marR="106934" marT="50408" marB="50408">
                    <a:lnL w="12700" cap="flat" cmpd="sng" algn="ctr">
                      <a:solidFill>
                        <a:schemeClr val="bg1">
                          <a:lumMod val="75000"/>
                        </a:schemeClr>
                      </a:solidFill>
                      <a:prstDash val="solid"/>
                      <a:round/>
                      <a:headEnd type="none" w="med" len="med"/>
                      <a:tailEnd type="none" w="med" len="med"/>
                    </a:lnL>
                  </a:tcPr>
                </a:tc>
                <a:extLst>
                  <a:ext uri="{0D108BD9-81ED-4DB2-BD59-A6C34878D82A}">
                    <a16:rowId xmlns:a16="http://schemas.microsoft.com/office/drawing/2014/main" val="10000"/>
                  </a:ext>
                </a:extLst>
              </a:tr>
              <a:tr h="806535">
                <a:tc>
                  <a:txBody>
                    <a:bodyPr/>
                    <a:lstStyle/>
                    <a:p>
                      <a:pPr marL="85725" indent="-85725" algn="l">
                        <a:buFont typeface="Arial" pitchFamily="34" charset="0"/>
                        <a:buChar char="•"/>
                      </a:pPr>
                      <a:r>
                        <a:rPr lang="en-AU" sz="1500" kern="1200" dirty="0">
                          <a:solidFill>
                            <a:schemeClr val="tx1"/>
                          </a:solidFill>
                          <a:latin typeface="Calibri" panose="020F0502020204030204" pitchFamily="34" charset="0"/>
                          <a:ea typeface="+mn-ea"/>
                          <a:cs typeface="+mn-cs"/>
                        </a:rPr>
                        <a:t>Act with Integrity</a:t>
                      </a:r>
                    </a:p>
                  </a:txBody>
                  <a:tcPr marL="106934" marR="106934" marT="50408" marB="50408">
                    <a:lnR w="12700" cap="flat" cmpd="sng" algn="ctr">
                      <a:solidFill>
                        <a:schemeClr val="bg1">
                          <a:lumMod val="75000"/>
                        </a:schemeClr>
                      </a:solidFill>
                      <a:prstDash val="solid"/>
                      <a:round/>
                      <a:headEnd type="none" w="med" len="med"/>
                      <a:tailEnd type="none" w="med" len="med"/>
                    </a:lnR>
                  </a:tcPr>
                </a:tc>
                <a:tc>
                  <a:txBody>
                    <a:bodyPr/>
                    <a:lstStyle/>
                    <a:p>
                      <a:pPr marL="85725" indent="-85725" algn="l">
                        <a:buFont typeface="Arial" pitchFamily="34" charset="0"/>
                        <a:buChar char="•"/>
                      </a:pPr>
                      <a:r>
                        <a:rPr lang="en-AU" sz="1500" dirty="0">
                          <a:latin typeface="Calibri" panose="020F0502020204030204" pitchFamily="34" charset="0"/>
                        </a:rPr>
                        <a:t>Commit to Customer Service</a:t>
                      </a:r>
                    </a:p>
                  </a:txBody>
                  <a:tcPr marL="106934" marR="106934" marT="50408" marB="50408">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tcPr>
                </a:tc>
                <a:tc>
                  <a:txBody>
                    <a:bodyPr/>
                    <a:lstStyle/>
                    <a:p>
                      <a:pPr marL="85725" indent="-85725" algn="l">
                        <a:buFont typeface="Arial" pitchFamily="34" charset="0"/>
                        <a:buChar char="•"/>
                      </a:pPr>
                      <a:r>
                        <a:rPr lang="en-AU" sz="1500" dirty="0">
                          <a:latin typeface="Calibri" panose="020F0502020204030204" pitchFamily="34" charset="0"/>
                        </a:rPr>
                        <a:t>Plan and Prioritise</a:t>
                      </a:r>
                    </a:p>
                  </a:txBody>
                  <a:tcPr marL="106934" marR="106934" marT="50408" marB="50408">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tcPr>
                </a:tc>
                <a:tc>
                  <a:txBody>
                    <a:bodyPr/>
                    <a:lstStyle/>
                    <a:p>
                      <a:pPr marL="85725" indent="-85725" algn="l">
                        <a:buFont typeface="Arial" pitchFamily="34" charset="0"/>
                        <a:buChar char="•"/>
                      </a:pPr>
                      <a:r>
                        <a:rPr lang="en-AU" sz="1500" dirty="0">
                          <a:latin typeface="Calibri" panose="020F0502020204030204" pitchFamily="34" charset="0"/>
                        </a:rPr>
                        <a:t>Technology</a:t>
                      </a:r>
                    </a:p>
                  </a:txBody>
                  <a:tcPr marL="106934" marR="106934" marT="50408" marB="50408">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tcPr>
                </a:tc>
                <a:tc>
                  <a:txBody>
                    <a:bodyPr/>
                    <a:lstStyle/>
                    <a:p>
                      <a:pPr marL="85725" indent="-85725" algn="l">
                        <a:buFont typeface="Arial" pitchFamily="34" charset="0"/>
                        <a:buChar char="•"/>
                      </a:pPr>
                      <a:r>
                        <a:rPr lang="en-AU" sz="1500" dirty="0">
                          <a:latin typeface="Calibri" panose="020F0502020204030204" pitchFamily="34" charset="0"/>
                        </a:rPr>
                        <a:t>Inspire Direction and Purpose</a:t>
                      </a:r>
                    </a:p>
                  </a:txBody>
                  <a:tcPr marL="106934" marR="106934" marT="50408" marB="50408">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tcPr>
                </a:tc>
                <a:tc>
                  <a:txBody>
                    <a:bodyPr/>
                    <a:lstStyle/>
                    <a:p>
                      <a:pPr marL="285750" indent="-285750" algn="l">
                        <a:buFont typeface="Arial" pitchFamily="34" charset="0"/>
                        <a:buChar char="•"/>
                      </a:pPr>
                      <a:endParaRPr lang="en-AU" sz="1500" dirty="0"/>
                    </a:p>
                  </a:txBody>
                  <a:tcPr marL="106934" marR="106934" marT="50408" marB="50408">
                    <a:lnL w="12700" cap="flat" cmpd="sng" algn="ctr">
                      <a:solidFill>
                        <a:schemeClr val="bg1">
                          <a:lumMod val="75000"/>
                        </a:schemeClr>
                      </a:solidFill>
                      <a:prstDash val="solid"/>
                      <a:round/>
                      <a:headEnd type="none" w="med" len="med"/>
                      <a:tailEnd type="none" w="med" len="med"/>
                    </a:lnL>
                  </a:tcPr>
                </a:tc>
                <a:extLst>
                  <a:ext uri="{0D108BD9-81ED-4DB2-BD59-A6C34878D82A}">
                    <a16:rowId xmlns:a16="http://schemas.microsoft.com/office/drawing/2014/main" val="10001"/>
                  </a:ext>
                </a:extLst>
              </a:tr>
              <a:tr h="881916">
                <a:tc>
                  <a:txBody>
                    <a:bodyPr/>
                    <a:lstStyle/>
                    <a:p>
                      <a:pPr marL="85725" indent="-85725" algn="l">
                        <a:buFont typeface="Arial" pitchFamily="34" charset="0"/>
                        <a:buChar char="•"/>
                      </a:pPr>
                      <a:r>
                        <a:rPr lang="en-AU" sz="1500" dirty="0">
                          <a:latin typeface="Calibri" panose="020F0502020204030204" pitchFamily="34" charset="0"/>
                        </a:rPr>
                        <a:t>Manage</a:t>
                      </a:r>
                      <a:r>
                        <a:rPr lang="en-AU" sz="1500" baseline="0" dirty="0">
                          <a:latin typeface="Calibri" panose="020F0502020204030204" pitchFamily="34" charset="0"/>
                        </a:rPr>
                        <a:t> Self</a:t>
                      </a:r>
                      <a:endParaRPr lang="en-AU" sz="1500" dirty="0">
                        <a:latin typeface="Calibri" panose="020F0502020204030204" pitchFamily="34" charset="0"/>
                      </a:endParaRPr>
                    </a:p>
                  </a:txBody>
                  <a:tcPr marL="106934" marR="106934" marT="50408" marB="50408">
                    <a:lnR w="12700" cap="flat" cmpd="sng" algn="ctr">
                      <a:solidFill>
                        <a:schemeClr val="bg1">
                          <a:lumMod val="75000"/>
                        </a:schemeClr>
                      </a:solidFill>
                      <a:prstDash val="solid"/>
                      <a:round/>
                      <a:headEnd type="none" w="med" len="med"/>
                      <a:tailEnd type="none" w="med" len="med"/>
                    </a:lnR>
                  </a:tcPr>
                </a:tc>
                <a:tc>
                  <a:txBody>
                    <a:bodyPr/>
                    <a:lstStyle/>
                    <a:p>
                      <a:pPr marL="85725" indent="-85725" algn="l">
                        <a:buFont typeface="Arial" pitchFamily="34" charset="0"/>
                        <a:buChar char="•"/>
                      </a:pPr>
                      <a:r>
                        <a:rPr lang="en-AU" sz="1500" dirty="0">
                          <a:latin typeface="Calibri" panose="020F0502020204030204" pitchFamily="34" charset="0"/>
                        </a:rPr>
                        <a:t>Work Collaboratively</a:t>
                      </a:r>
                    </a:p>
                  </a:txBody>
                  <a:tcPr marL="106934" marR="106934" marT="50408" marB="50408">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tcPr>
                </a:tc>
                <a:tc>
                  <a:txBody>
                    <a:bodyPr/>
                    <a:lstStyle/>
                    <a:p>
                      <a:pPr marL="85725" indent="-85725" algn="l">
                        <a:buFont typeface="Arial" pitchFamily="34" charset="0"/>
                        <a:buChar char="•"/>
                      </a:pPr>
                      <a:r>
                        <a:rPr lang="en-AU" sz="1500" dirty="0">
                          <a:latin typeface="Calibri" panose="020F0502020204030204" pitchFamily="34" charset="0"/>
                        </a:rPr>
                        <a:t>Think and Solve Problems</a:t>
                      </a:r>
                    </a:p>
                  </a:txBody>
                  <a:tcPr marL="106934" marR="106934" marT="50408" marB="50408">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tcPr>
                </a:tc>
                <a:tc>
                  <a:txBody>
                    <a:bodyPr/>
                    <a:lstStyle/>
                    <a:p>
                      <a:pPr marL="85725" indent="-85725" algn="l">
                        <a:buFont typeface="Arial" pitchFamily="34" charset="0"/>
                        <a:buChar char="•"/>
                      </a:pPr>
                      <a:r>
                        <a:rPr lang="en-AU" sz="1500" dirty="0">
                          <a:latin typeface="Calibri" panose="020F0502020204030204" pitchFamily="34" charset="0"/>
                        </a:rPr>
                        <a:t>Procurement and Contract</a:t>
                      </a:r>
                      <a:r>
                        <a:rPr lang="en-AU" sz="1500" baseline="0" dirty="0">
                          <a:latin typeface="Calibri" panose="020F0502020204030204" pitchFamily="34" charset="0"/>
                        </a:rPr>
                        <a:t> Management</a:t>
                      </a:r>
                      <a:endParaRPr lang="en-AU" sz="1500" dirty="0">
                        <a:latin typeface="Calibri" panose="020F0502020204030204" pitchFamily="34" charset="0"/>
                      </a:endParaRPr>
                    </a:p>
                  </a:txBody>
                  <a:tcPr marL="106934" marR="106934" marT="50408" marB="50408">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tcPr>
                </a:tc>
                <a:tc>
                  <a:txBody>
                    <a:bodyPr/>
                    <a:lstStyle/>
                    <a:p>
                      <a:pPr marL="85725" indent="-85725" algn="l">
                        <a:buFont typeface="Arial" pitchFamily="34" charset="0"/>
                        <a:buChar char="•"/>
                      </a:pPr>
                      <a:r>
                        <a:rPr lang="en-AU" sz="1500" dirty="0">
                          <a:latin typeface="Calibri" panose="020F0502020204030204" pitchFamily="34" charset="0"/>
                        </a:rPr>
                        <a:t>Optimise Business Outcomes</a:t>
                      </a:r>
                    </a:p>
                  </a:txBody>
                  <a:tcPr marL="106934" marR="106934" marT="50408" marB="50408">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500" dirty="0">
                          <a:latin typeface="Calibri" panose="020F0502020204030204" pitchFamily="34" charset="0"/>
                        </a:rPr>
                        <a:t>e.g.</a:t>
                      </a:r>
                      <a:r>
                        <a:rPr lang="en-AU" sz="1500" baseline="0" dirty="0">
                          <a:latin typeface="Calibri" panose="020F0502020204030204" pitchFamily="34" charset="0"/>
                        </a:rPr>
                        <a:t> ICT, HR, Finance, Legal, Procurement </a:t>
                      </a:r>
                      <a:endParaRPr lang="en-AU" sz="1500" dirty="0">
                        <a:latin typeface="Calibri" panose="020F0502020204030204" pitchFamily="34" charset="0"/>
                      </a:endParaRPr>
                    </a:p>
                  </a:txBody>
                  <a:tcPr marL="106934" marR="106934" marT="50408" marB="50408">
                    <a:lnL w="12700" cap="flat" cmpd="sng" algn="ctr">
                      <a:solidFill>
                        <a:schemeClr val="bg1">
                          <a:lumMod val="75000"/>
                        </a:schemeClr>
                      </a:solidFill>
                      <a:prstDash val="solid"/>
                      <a:round/>
                      <a:headEnd type="none" w="med" len="med"/>
                      <a:tailEnd type="none" w="med" len="med"/>
                    </a:lnL>
                  </a:tcPr>
                </a:tc>
                <a:extLst>
                  <a:ext uri="{0D108BD9-81ED-4DB2-BD59-A6C34878D82A}">
                    <a16:rowId xmlns:a16="http://schemas.microsoft.com/office/drawing/2014/main" val="10002"/>
                  </a:ext>
                </a:extLst>
              </a:tr>
              <a:tr h="806535">
                <a:tc>
                  <a:txBody>
                    <a:bodyPr/>
                    <a:lstStyle/>
                    <a:p>
                      <a:pPr marL="85725" indent="-85725" algn="l">
                        <a:buFont typeface="Arial" pitchFamily="34" charset="0"/>
                        <a:buChar char="•"/>
                      </a:pPr>
                      <a:r>
                        <a:rPr lang="en-AU" sz="1500" dirty="0">
                          <a:latin typeface="Calibri" panose="020F0502020204030204" pitchFamily="34" charset="0"/>
                        </a:rPr>
                        <a:t>Value Diversity</a:t>
                      </a:r>
                    </a:p>
                  </a:txBody>
                  <a:tcPr marL="106934" marR="106934" marT="50408" marB="50408">
                    <a:lnR w="12700" cap="flat" cmpd="sng" algn="ctr">
                      <a:solidFill>
                        <a:schemeClr val="bg1">
                          <a:lumMod val="75000"/>
                        </a:schemeClr>
                      </a:solidFill>
                      <a:prstDash val="solid"/>
                      <a:round/>
                      <a:headEnd type="none" w="med" len="med"/>
                      <a:tailEnd type="none" w="med" len="med"/>
                    </a:lnR>
                  </a:tcPr>
                </a:tc>
                <a:tc>
                  <a:txBody>
                    <a:bodyPr/>
                    <a:lstStyle/>
                    <a:p>
                      <a:pPr marL="85725" indent="-85725" algn="l">
                        <a:buFont typeface="Arial" pitchFamily="34" charset="0"/>
                        <a:buChar char="•"/>
                      </a:pPr>
                      <a:r>
                        <a:rPr lang="en-AU" sz="1500" dirty="0">
                          <a:latin typeface="Calibri" panose="020F0502020204030204" pitchFamily="34" charset="0"/>
                        </a:rPr>
                        <a:t>Influence and Negotiate</a:t>
                      </a:r>
                    </a:p>
                  </a:txBody>
                  <a:tcPr marL="106934" marR="106934" marT="50408" marB="50408">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tcPr>
                </a:tc>
                <a:tc>
                  <a:txBody>
                    <a:bodyPr/>
                    <a:lstStyle/>
                    <a:p>
                      <a:pPr marL="85725" indent="-85725" algn="l">
                        <a:buFont typeface="Arial" pitchFamily="34" charset="0"/>
                        <a:buChar char="•"/>
                      </a:pPr>
                      <a:r>
                        <a:rPr lang="en-AU" sz="1500" dirty="0">
                          <a:latin typeface="Calibri" panose="020F0502020204030204" pitchFamily="34" charset="0"/>
                        </a:rPr>
                        <a:t>Demonstrate Accountability</a:t>
                      </a:r>
                    </a:p>
                  </a:txBody>
                  <a:tcPr marL="106934" marR="106934" marT="50408" marB="50408">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tcPr>
                </a:tc>
                <a:tc>
                  <a:txBody>
                    <a:bodyPr/>
                    <a:lstStyle/>
                    <a:p>
                      <a:pPr marL="85725" indent="-85725" algn="l">
                        <a:buFont typeface="Arial" pitchFamily="34" charset="0"/>
                        <a:buChar char="•"/>
                      </a:pPr>
                      <a:r>
                        <a:rPr lang="en-AU" sz="1500" dirty="0">
                          <a:latin typeface="Calibri" panose="020F0502020204030204" pitchFamily="34" charset="0"/>
                        </a:rPr>
                        <a:t>Project Management</a:t>
                      </a:r>
                    </a:p>
                  </a:txBody>
                  <a:tcPr marL="106934" marR="106934" marT="50408" marB="50408">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tcPr>
                </a:tc>
                <a:tc>
                  <a:txBody>
                    <a:bodyPr/>
                    <a:lstStyle/>
                    <a:p>
                      <a:pPr marL="85725" indent="-85725" algn="l">
                        <a:buFont typeface="Arial" pitchFamily="34" charset="0"/>
                        <a:buChar char="•"/>
                      </a:pPr>
                      <a:r>
                        <a:rPr lang="en-AU" sz="1500" dirty="0">
                          <a:latin typeface="Calibri" panose="020F0502020204030204" pitchFamily="34" charset="0"/>
                        </a:rPr>
                        <a:t>Manage Reform</a:t>
                      </a:r>
                      <a:r>
                        <a:rPr lang="en-AU" sz="1500" baseline="0" dirty="0">
                          <a:latin typeface="Calibri" panose="020F0502020204030204" pitchFamily="34" charset="0"/>
                        </a:rPr>
                        <a:t> and Change</a:t>
                      </a:r>
                      <a:endParaRPr lang="en-AU" sz="1500" dirty="0">
                        <a:latin typeface="Calibri" panose="020F0502020204030204" pitchFamily="34" charset="0"/>
                      </a:endParaRPr>
                    </a:p>
                  </a:txBody>
                  <a:tcPr marL="106934" marR="106934" marT="50408" marB="50408">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tcPr>
                </a:tc>
                <a:tc>
                  <a:txBody>
                    <a:bodyPr/>
                    <a:lstStyle/>
                    <a:p>
                      <a:pPr marL="285750" indent="-285750" algn="l">
                        <a:buFont typeface="Arial" pitchFamily="34" charset="0"/>
                        <a:buChar char="•"/>
                      </a:pPr>
                      <a:endParaRPr lang="en-AU" sz="1500" dirty="0"/>
                    </a:p>
                  </a:txBody>
                  <a:tcPr marL="106934" marR="106934" marT="50408" marB="50408">
                    <a:lnL w="12700" cap="flat" cmpd="sng" algn="ctr">
                      <a:solidFill>
                        <a:schemeClr val="bg1">
                          <a:lumMod val="75000"/>
                        </a:schemeClr>
                      </a:solidFill>
                      <a:prstDash val="solid"/>
                      <a:round/>
                      <a:headEnd type="none" w="med" len="med"/>
                      <a:tailEnd type="none" w="med" len="med"/>
                    </a:lnL>
                  </a:tcPr>
                </a:tc>
                <a:extLst>
                  <a:ext uri="{0D108BD9-81ED-4DB2-BD59-A6C34878D82A}">
                    <a16:rowId xmlns:a16="http://schemas.microsoft.com/office/drawing/2014/main" val="10003"/>
                  </a:ext>
                </a:extLst>
              </a:tr>
            </a:tbl>
          </a:graphicData>
        </a:graphic>
      </p:graphicFrame>
      <p:grpSp>
        <p:nvGrpSpPr>
          <p:cNvPr id="28" name="Group 27"/>
          <p:cNvGrpSpPr/>
          <p:nvPr/>
        </p:nvGrpSpPr>
        <p:grpSpPr>
          <a:xfrm>
            <a:off x="8290986" y="2137882"/>
            <a:ext cx="2050697" cy="2662891"/>
            <a:chOff x="7089679" y="1939040"/>
            <a:chExt cx="1753565" cy="2415219"/>
          </a:xfrm>
        </p:grpSpPr>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000" t="64264" r="29649" b="6269"/>
            <a:stretch/>
          </p:blipFill>
          <p:spPr bwMode="auto">
            <a:xfrm>
              <a:off x="7524328" y="2964846"/>
              <a:ext cx="1318916" cy="1389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9679" y="1939040"/>
              <a:ext cx="1607328" cy="1076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7" name="Group 26"/>
          <p:cNvGrpSpPr/>
          <p:nvPr/>
        </p:nvGrpSpPr>
        <p:grpSpPr>
          <a:xfrm>
            <a:off x="267838" y="1669373"/>
            <a:ext cx="7986278" cy="1572432"/>
            <a:chOff x="229030" y="1514107"/>
            <a:chExt cx="6829121" cy="1426182"/>
          </a:xfrm>
        </p:grpSpPr>
        <p:pic>
          <p:nvPicPr>
            <p:cNvPr id="17" name="Picture 1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740" t="65019" r="52004" b="5513"/>
            <a:stretch/>
          </p:blipFill>
          <p:spPr bwMode="auto">
            <a:xfrm>
              <a:off x="5680428" y="1550689"/>
              <a:ext cx="1377723" cy="138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385" t="65271" r="74359" b="6148"/>
            <a:stretch/>
          </p:blipFill>
          <p:spPr bwMode="auto">
            <a:xfrm>
              <a:off x="4290826" y="1550689"/>
              <a:ext cx="1389602" cy="1362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201" t="34292" r="74359" b="36240"/>
            <a:stretch/>
          </p:blipFill>
          <p:spPr bwMode="auto">
            <a:xfrm>
              <a:off x="229030" y="1550596"/>
              <a:ext cx="1389413" cy="1376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373" t="33537" r="51821" b="36618"/>
            <a:stretch/>
          </p:blipFill>
          <p:spPr bwMode="auto">
            <a:xfrm>
              <a:off x="1554707" y="1514107"/>
              <a:ext cx="1396800" cy="1393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9067" t="34041" r="29647" b="36428"/>
            <a:stretch/>
          </p:blipFill>
          <p:spPr bwMode="auto">
            <a:xfrm>
              <a:off x="2921419" y="1537007"/>
              <a:ext cx="1376683" cy="1389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530308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43797" y="324247"/>
            <a:ext cx="7433596" cy="936104"/>
          </a:xfrm>
        </p:spPr>
        <p:txBody>
          <a:bodyPr/>
          <a:lstStyle/>
          <a:p>
            <a:pPr>
              <a:lnSpc>
                <a:spcPct val="100000"/>
              </a:lnSpc>
            </a:pPr>
            <a:r>
              <a:rPr lang="en-AU" sz="2800" dirty="0">
                <a:latin typeface="Calibri" panose="020F0502020204030204" pitchFamily="34" charset="0"/>
              </a:rPr>
              <a:t>Current sector wide </a:t>
            </a:r>
            <a:br>
              <a:rPr lang="en-AU" sz="2800" dirty="0">
                <a:latin typeface="Calibri" panose="020F0502020204030204" pitchFamily="34" charset="0"/>
              </a:rPr>
            </a:br>
            <a:r>
              <a:rPr lang="en-AU" sz="2800" dirty="0">
                <a:latin typeface="Calibri" panose="020F0502020204030204" pitchFamily="34" charset="0"/>
              </a:rPr>
              <a:t>occupational specific capability sets</a:t>
            </a:r>
          </a:p>
        </p:txBody>
      </p:sp>
      <p:sp>
        <p:nvSpPr>
          <p:cNvPr id="4" name="Slide Number Placeholder 3"/>
          <p:cNvSpPr>
            <a:spLocks noGrp="1"/>
          </p:cNvSpPr>
          <p:nvPr>
            <p:ph type="sldNum" sz="quarter" idx="14"/>
          </p:nvPr>
        </p:nvSpPr>
        <p:spPr>
          <a:xfrm>
            <a:off x="9774504" y="7309023"/>
            <a:ext cx="360363" cy="68263"/>
          </a:xfrm>
        </p:spPr>
        <p:txBody>
          <a:bodyPr/>
          <a:lstStyle/>
          <a:p>
            <a:pPr>
              <a:defRPr/>
            </a:pPr>
            <a:fld id="{2D1AAE5B-4A0B-4EE3-81C7-0C2766D0FC0A}" type="slidenum">
              <a:rPr lang="en-AU" smtClean="0"/>
              <a:pPr>
                <a:defRPr/>
              </a:pPr>
              <a:t>5</a:t>
            </a:fld>
            <a:endParaRPr lang="en-AU" dirty="0"/>
          </a:p>
        </p:txBody>
      </p:sp>
      <p:pic>
        <p:nvPicPr>
          <p:cNvPr id="3078"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2420" y="2602499"/>
            <a:ext cx="2088122"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674" y="2602499"/>
            <a:ext cx="2070740"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0750" y="3136974"/>
            <a:ext cx="3250604" cy="1409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1"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26620" y="2592083"/>
            <a:ext cx="2077462" cy="1954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806742" y="2611886"/>
            <a:ext cx="3570651" cy="677108"/>
          </a:xfrm>
          <a:prstGeom prst="rect">
            <a:avLst/>
          </a:prstGeom>
          <a:noFill/>
        </p:spPr>
        <p:txBody>
          <a:bodyPr wrap="square" rtlCol="0">
            <a:spAutoFit/>
          </a:bodyPr>
          <a:lstStyle/>
          <a:p>
            <a:pPr algn="ctr"/>
            <a:r>
              <a:rPr lang="en-AU" b="1" dirty="0">
                <a:solidFill>
                  <a:schemeClr val="tx2"/>
                </a:solidFill>
                <a:latin typeface="Calibri" panose="020F0502020204030204" pitchFamily="34" charset="0"/>
              </a:rPr>
              <a:t>Information  &amp;</a:t>
            </a:r>
          </a:p>
          <a:p>
            <a:pPr algn="ctr"/>
            <a:r>
              <a:rPr lang="en-AU" b="1" dirty="0">
                <a:solidFill>
                  <a:schemeClr val="tx2"/>
                </a:solidFill>
                <a:latin typeface="Calibri" panose="020F0502020204030204" pitchFamily="34" charset="0"/>
              </a:rPr>
              <a:t>Communications Technology</a:t>
            </a:r>
          </a:p>
        </p:txBody>
      </p:sp>
    </p:spTree>
    <p:extLst>
      <p:ext uri="{BB962C8B-B14F-4D97-AF65-F5344CB8AC3E}">
        <p14:creationId xmlns:p14="http://schemas.microsoft.com/office/powerpoint/2010/main" val="3109664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50156" y="1836415"/>
            <a:ext cx="9793088" cy="4608512"/>
          </a:xfrm>
        </p:spPr>
        <p:txBody>
          <a:bodyPr>
            <a:noAutofit/>
          </a:bodyPr>
          <a:lstStyle/>
          <a:p>
            <a:pPr>
              <a:lnSpc>
                <a:spcPts val="4100"/>
              </a:lnSpc>
              <a:buFont typeface="Arial" panose="020B0604020202020204" pitchFamily="34" charset="0"/>
              <a:buChar char="•"/>
            </a:pPr>
            <a:r>
              <a:rPr lang="en-AU" sz="2800" b="0" dirty="0">
                <a:latin typeface="Calibri" panose="020F0502020204030204" pitchFamily="34" charset="0"/>
              </a:rPr>
              <a:t>OSC are requirements that are unique to the occupation and </a:t>
            </a:r>
            <a:r>
              <a:rPr lang="en-AU" sz="2800" dirty="0">
                <a:latin typeface="Calibri" panose="020F0502020204030204" pitchFamily="34" charset="0"/>
              </a:rPr>
              <a:t>are ‘</a:t>
            </a:r>
            <a:r>
              <a:rPr lang="en-AU" sz="2800" i="1" dirty="0">
                <a:latin typeface="Calibri" panose="020F0502020204030204" pitchFamily="34" charset="0"/>
              </a:rPr>
              <a:t>additional to’</a:t>
            </a:r>
            <a:r>
              <a:rPr lang="en-AU" sz="2800" dirty="0">
                <a:latin typeface="Calibri" panose="020F0502020204030204" pitchFamily="34" charset="0"/>
              </a:rPr>
              <a:t>, rather than ‘</a:t>
            </a:r>
            <a:r>
              <a:rPr lang="en-AU" sz="2800" i="1" dirty="0">
                <a:latin typeface="Calibri" panose="020F0502020204030204" pitchFamily="34" charset="0"/>
              </a:rPr>
              <a:t>instead of’</a:t>
            </a:r>
            <a:r>
              <a:rPr lang="en-AU" sz="2800" dirty="0">
                <a:latin typeface="Calibri" panose="020F0502020204030204" pitchFamily="34" charset="0"/>
              </a:rPr>
              <a:t>, </a:t>
            </a:r>
            <a:r>
              <a:rPr lang="en-AU" sz="2800" b="0" dirty="0">
                <a:latin typeface="Calibri" panose="020F0502020204030204" pitchFamily="34" charset="0"/>
              </a:rPr>
              <a:t>the public sector capabilities</a:t>
            </a:r>
          </a:p>
          <a:p>
            <a:pPr>
              <a:lnSpc>
                <a:spcPts val="4100"/>
              </a:lnSpc>
              <a:buFont typeface="Arial" panose="020B0604020202020204" pitchFamily="34" charset="0"/>
              <a:buChar char="•"/>
            </a:pPr>
            <a:r>
              <a:rPr lang="en-AU" sz="2800" b="0" dirty="0">
                <a:latin typeface="Calibri" panose="020F0502020204030204" pitchFamily="34" charset="0"/>
              </a:rPr>
              <a:t>That is, occupation specific capability sets are used in conjunction with the NSW Public Sector Capability Framework</a:t>
            </a:r>
          </a:p>
        </p:txBody>
      </p:sp>
      <p:sp>
        <p:nvSpPr>
          <p:cNvPr id="3" name="Title 2"/>
          <p:cNvSpPr>
            <a:spLocks noGrp="1"/>
          </p:cNvSpPr>
          <p:nvPr>
            <p:ph type="title"/>
          </p:nvPr>
        </p:nvSpPr>
        <p:spPr>
          <a:xfrm>
            <a:off x="3746722" y="900000"/>
            <a:ext cx="6369279" cy="284400"/>
          </a:xfrm>
        </p:spPr>
        <p:txBody>
          <a:bodyPr/>
          <a:lstStyle/>
          <a:p>
            <a:r>
              <a:rPr lang="en-AU" sz="2800" dirty="0">
                <a:latin typeface="Calibri" panose="020F0502020204030204" pitchFamily="34" charset="0"/>
              </a:rPr>
              <a:t>General principles </a:t>
            </a:r>
          </a:p>
        </p:txBody>
      </p:sp>
      <p:sp>
        <p:nvSpPr>
          <p:cNvPr id="2" name="Slide Number Placeholder 1"/>
          <p:cNvSpPr>
            <a:spLocks noGrp="1"/>
          </p:cNvSpPr>
          <p:nvPr>
            <p:ph type="sldNum" sz="quarter" idx="14"/>
          </p:nvPr>
        </p:nvSpPr>
        <p:spPr/>
        <p:txBody>
          <a:bodyPr/>
          <a:lstStyle/>
          <a:p>
            <a:fld id="{D68EE730-CC21-4E5A-9473-7CD7E8F51C24}" type="slidenum">
              <a:rPr lang="en-AU" smtClean="0"/>
              <a:pPr/>
              <a:t>6</a:t>
            </a:fld>
            <a:endParaRPr lang="en-AU" dirty="0"/>
          </a:p>
        </p:txBody>
      </p:sp>
    </p:spTree>
    <p:extLst>
      <p:ext uri="{BB962C8B-B14F-4D97-AF65-F5344CB8AC3E}">
        <p14:creationId xmlns:p14="http://schemas.microsoft.com/office/powerpoint/2010/main" val="31444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50156" y="1764407"/>
            <a:ext cx="9793088" cy="4752528"/>
          </a:xfrm>
        </p:spPr>
        <p:txBody>
          <a:bodyPr>
            <a:noAutofit/>
          </a:bodyPr>
          <a:lstStyle/>
          <a:p>
            <a:pPr>
              <a:lnSpc>
                <a:spcPct val="100000"/>
              </a:lnSpc>
              <a:buFont typeface="Arial" panose="020B0604020202020204" pitchFamily="34" charset="0"/>
              <a:buChar char="•"/>
            </a:pPr>
            <a:r>
              <a:rPr lang="en-AU" sz="2800" b="0" dirty="0">
                <a:latin typeface="Calibri" panose="020F0502020204030204" pitchFamily="34" charset="0"/>
              </a:rPr>
              <a:t>Behavioural indicators</a:t>
            </a:r>
            <a:r>
              <a:rPr lang="en-AU" sz="2800" dirty="0">
                <a:latin typeface="Calibri" panose="020F0502020204030204" pitchFamily="34" charset="0"/>
              </a:rPr>
              <a:t> describe the type of behaviours expected </a:t>
            </a:r>
            <a:r>
              <a:rPr lang="en-AU" sz="2800" b="0" dirty="0">
                <a:latin typeface="Calibri" panose="020F0502020204030204" pitchFamily="34" charset="0"/>
              </a:rPr>
              <a:t>for effective performance at each level for each capability</a:t>
            </a:r>
            <a:br>
              <a:rPr lang="en-AU" sz="2800" b="0" dirty="0">
                <a:latin typeface="Calibri" panose="020F0502020204030204" pitchFamily="34" charset="0"/>
              </a:rPr>
            </a:br>
            <a:endParaRPr lang="en-AU" sz="2800" b="0" dirty="0">
              <a:latin typeface="Calibri" panose="020F0502020204030204" pitchFamily="34" charset="0"/>
            </a:endParaRPr>
          </a:p>
          <a:p>
            <a:pPr>
              <a:lnSpc>
                <a:spcPct val="100000"/>
              </a:lnSpc>
              <a:buFont typeface="Arial" panose="020B0604020202020204" pitchFamily="34" charset="0"/>
              <a:buChar char="•"/>
            </a:pPr>
            <a:r>
              <a:rPr lang="en-AU" sz="2800" dirty="0">
                <a:latin typeface="Calibri" panose="020F0502020204030204" pitchFamily="34" charset="0"/>
              </a:rPr>
              <a:t>Behavioural indicators are indicative, rather than exhaustive </a:t>
            </a:r>
            <a:r>
              <a:rPr lang="en-AU" sz="2800" b="0" dirty="0">
                <a:latin typeface="Calibri" panose="020F0502020204030204" pitchFamily="34" charset="0"/>
              </a:rPr>
              <a:t>and some listed behaviours may not be relevant to a particular role </a:t>
            </a:r>
          </a:p>
          <a:p>
            <a:pPr lvl="0">
              <a:lnSpc>
                <a:spcPct val="100000"/>
              </a:lnSpc>
              <a:buFont typeface="Arial" panose="020B0604020202020204" pitchFamily="34" charset="0"/>
              <a:buChar char="•"/>
            </a:pPr>
            <a:r>
              <a:rPr lang="en-AU" sz="2800" dirty="0">
                <a:solidFill>
                  <a:prstClr val="black"/>
                </a:solidFill>
                <a:latin typeface="Calibri" panose="020F0502020204030204" pitchFamily="34" charset="0"/>
              </a:rPr>
              <a:t>Behavioural indicators provide a reasonable picture</a:t>
            </a:r>
            <a:r>
              <a:rPr lang="en-AU" sz="2800" b="0" dirty="0">
                <a:solidFill>
                  <a:prstClr val="black"/>
                </a:solidFill>
                <a:latin typeface="Calibri" panose="020F0502020204030204" pitchFamily="34" charset="0"/>
              </a:rPr>
              <a:t> of what a particular level of capability ‘looks like’</a:t>
            </a:r>
          </a:p>
          <a:p>
            <a:pPr>
              <a:lnSpc>
                <a:spcPct val="100000"/>
              </a:lnSpc>
              <a:buFont typeface="Arial" panose="020B0604020202020204" pitchFamily="34" charset="0"/>
              <a:buChar char="•"/>
            </a:pPr>
            <a:endParaRPr lang="en-AU" sz="2800" b="0" dirty="0">
              <a:latin typeface="Calibri" panose="020F0502020204030204" pitchFamily="34" charset="0"/>
            </a:endParaRPr>
          </a:p>
          <a:p>
            <a:pPr>
              <a:lnSpc>
                <a:spcPts val="4100"/>
              </a:lnSpc>
              <a:buFont typeface="Arial" panose="020B0604020202020204" pitchFamily="34" charset="0"/>
              <a:buChar char="•"/>
            </a:pPr>
            <a:endParaRPr lang="en-AU" sz="2600" b="0" dirty="0">
              <a:latin typeface="Calibri" panose="020F0502020204030204" pitchFamily="34" charset="0"/>
            </a:endParaRPr>
          </a:p>
        </p:txBody>
      </p:sp>
      <p:sp>
        <p:nvSpPr>
          <p:cNvPr id="3" name="Title 2"/>
          <p:cNvSpPr>
            <a:spLocks noGrp="1"/>
          </p:cNvSpPr>
          <p:nvPr>
            <p:ph type="title"/>
          </p:nvPr>
        </p:nvSpPr>
        <p:spPr>
          <a:xfrm>
            <a:off x="3746722" y="900000"/>
            <a:ext cx="6369279" cy="284400"/>
          </a:xfrm>
        </p:spPr>
        <p:txBody>
          <a:bodyPr/>
          <a:lstStyle/>
          <a:p>
            <a:r>
              <a:rPr lang="en-AU" sz="2800" dirty="0">
                <a:latin typeface="Calibri" panose="020F0502020204030204" pitchFamily="34" charset="0"/>
              </a:rPr>
              <a:t>About behavioural indicators</a:t>
            </a:r>
          </a:p>
        </p:txBody>
      </p:sp>
      <p:sp>
        <p:nvSpPr>
          <p:cNvPr id="2" name="Slide Number Placeholder 1"/>
          <p:cNvSpPr>
            <a:spLocks noGrp="1"/>
          </p:cNvSpPr>
          <p:nvPr>
            <p:ph type="sldNum" sz="quarter" idx="14"/>
          </p:nvPr>
        </p:nvSpPr>
        <p:spPr/>
        <p:txBody>
          <a:bodyPr/>
          <a:lstStyle/>
          <a:p>
            <a:fld id="{D68EE730-CC21-4E5A-9473-7CD7E8F51C24}" type="slidenum">
              <a:rPr lang="en-AU" smtClean="0"/>
              <a:pPr/>
              <a:t>7</a:t>
            </a:fld>
            <a:endParaRPr lang="en-AU" dirty="0"/>
          </a:p>
        </p:txBody>
      </p:sp>
    </p:spTree>
    <p:extLst>
      <p:ext uri="{BB962C8B-B14F-4D97-AF65-F5344CB8AC3E}">
        <p14:creationId xmlns:p14="http://schemas.microsoft.com/office/powerpoint/2010/main" val="150831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pPr>
              <a:defRPr/>
            </a:pPr>
            <a:fld id="{2D1AAE5B-4A0B-4EE3-81C7-0C2766D0FC0A}" type="slidenum">
              <a:rPr lang="en-AU" smtClean="0"/>
              <a:pPr>
                <a:defRPr/>
              </a:pPr>
              <a:t>8</a:t>
            </a:fld>
            <a:endParaRPr lang="en-AU" dirty="0"/>
          </a:p>
        </p:txBody>
      </p:sp>
      <p:sp>
        <p:nvSpPr>
          <p:cNvPr id="6" name="TextBox 5"/>
          <p:cNvSpPr txBox="1"/>
          <p:nvPr/>
        </p:nvSpPr>
        <p:spPr>
          <a:xfrm>
            <a:off x="4410596" y="1228"/>
            <a:ext cx="6552729" cy="951710"/>
          </a:xfrm>
          <a:prstGeom prst="rect">
            <a:avLst/>
          </a:prstGeom>
          <a:noFill/>
        </p:spPr>
        <p:txBody>
          <a:bodyPr wrap="square" lIns="104306" tIns="52153" rIns="104306" bIns="52153" rtlCol="0">
            <a:spAutoFit/>
          </a:bodyPr>
          <a:lstStyle/>
          <a:p>
            <a:pPr algn="ctr"/>
            <a:endParaRPr lang="en-AU" sz="2700" b="1" dirty="0"/>
          </a:p>
          <a:p>
            <a:pPr algn="ctr"/>
            <a:r>
              <a:rPr lang="en-AU" sz="2800" b="1" dirty="0">
                <a:solidFill>
                  <a:schemeClr val="bg1"/>
                </a:solidFill>
                <a:latin typeface="Calibri" panose="020F0502020204030204" pitchFamily="34" charset="0"/>
                <a:ea typeface="+mj-ea"/>
                <a:cs typeface="+mj-cs"/>
              </a:rPr>
              <a:t>Sector role descriptions library</a:t>
            </a:r>
            <a:endParaRPr lang="en-AU" sz="1800" dirty="0">
              <a:latin typeface="Calibri" panose="020F050202020403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123" y="1382058"/>
            <a:ext cx="5798653" cy="5422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354812" y="1692399"/>
            <a:ext cx="4176464" cy="4667945"/>
          </a:xfrm>
          <a:prstGeom prst="rect">
            <a:avLst/>
          </a:prstGeom>
        </p:spPr>
        <p:txBody>
          <a:bodyPr wrap="square">
            <a:spAutoFit/>
          </a:bodyPr>
          <a:lstStyle/>
          <a:p>
            <a:pPr lvl="0" defTabSz="914400" eaLnBrk="0" hangingPunct="0">
              <a:spcAft>
                <a:spcPts val="2000"/>
              </a:spcAft>
            </a:pPr>
            <a:r>
              <a:rPr lang="en-AU" sz="2400" dirty="0">
                <a:solidFill>
                  <a:prstClr val="black"/>
                </a:solidFill>
                <a:latin typeface="Calibri" panose="020F0502020204030204" pitchFamily="34" charset="0"/>
                <a:cs typeface="+mn-cs"/>
              </a:rPr>
              <a:t>A large range of </a:t>
            </a:r>
            <a:r>
              <a:rPr lang="en-AU" sz="2400" dirty="0">
                <a:solidFill>
                  <a:prstClr val="black"/>
                </a:solidFill>
                <a:latin typeface="Calibri" panose="020F0502020204030204" pitchFamily="34" charset="0"/>
                <a:cs typeface="+mn-cs"/>
                <a:hlinkClick r:id="rId4"/>
              </a:rPr>
              <a:t>sector role descriptions</a:t>
            </a:r>
            <a:r>
              <a:rPr lang="en-AU" sz="2400" dirty="0">
                <a:solidFill>
                  <a:prstClr val="black"/>
                </a:solidFill>
                <a:latin typeface="Calibri" panose="020F0502020204030204" pitchFamily="34" charset="0"/>
                <a:cs typeface="+mn-cs"/>
              </a:rPr>
              <a:t> are available for </a:t>
            </a:r>
            <a:r>
              <a:rPr lang="en-AU" sz="2400" dirty="0">
                <a:latin typeface="Calibri" panose="020F0502020204030204" pitchFamily="34" charset="0"/>
                <a:cs typeface="+mn-cs"/>
              </a:rPr>
              <a:t> roles that are common across the sector, </a:t>
            </a:r>
            <a:r>
              <a:rPr lang="en-AU" sz="2400" b="1" dirty="0">
                <a:latin typeface="Calibri" panose="020F0502020204030204" pitchFamily="34" charset="0"/>
                <a:cs typeface="+mn-cs"/>
              </a:rPr>
              <a:t>including roles containing occupation specific capability sets e.g. ICT, Procurement</a:t>
            </a:r>
          </a:p>
          <a:p>
            <a:pPr lvl="0" defTabSz="914400" eaLnBrk="0" hangingPunct="0">
              <a:spcAft>
                <a:spcPts val="2000"/>
              </a:spcAft>
            </a:pPr>
            <a:endParaRPr lang="en-AU" sz="2400" dirty="0">
              <a:solidFill>
                <a:prstClr val="black"/>
              </a:solidFill>
              <a:latin typeface="Calibri" panose="020F0502020204030204" pitchFamily="34" charset="0"/>
              <a:cs typeface="+mn-cs"/>
            </a:endParaRPr>
          </a:p>
          <a:p>
            <a:pPr lvl="0" defTabSz="914400" eaLnBrk="0" hangingPunct="0">
              <a:spcAft>
                <a:spcPts val="2000"/>
              </a:spcAft>
            </a:pPr>
            <a:r>
              <a:rPr lang="en-AU" sz="2400" dirty="0">
                <a:solidFill>
                  <a:prstClr val="black"/>
                </a:solidFill>
                <a:latin typeface="Calibri" panose="020F0502020204030204" pitchFamily="34" charset="0"/>
                <a:cs typeface="+mn-cs"/>
              </a:rPr>
              <a:t>These roles are published in the online library on the Public Service Commission website</a:t>
            </a:r>
            <a:endParaRPr lang="en-AU" sz="2800" dirty="0">
              <a:solidFill>
                <a:prstClr val="black"/>
              </a:solidFill>
              <a:latin typeface="Georgia"/>
              <a:cs typeface="+mn-cs"/>
            </a:endParaRPr>
          </a:p>
        </p:txBody>
      </p:sp>
    </p:spTree>
    <p:extLst>
      <p:ext uri="{BB962C8B-B14F-4D97-AF65-F5344CB8AC3E}">
        <p14:creationId xmlns:p14="http://schemas.microsoft.com/office/powerpoint/2010/main" val="712317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pPr>
              <a:defRPr/>
            </a:pPr>
            <a:fld id="{2D1AAE5B-4A0B-4EE3-81C7-0C2766D0FC0A}" type="slidenum">
              <a:rPr lang="en-AU" smtClean="0"/>
              <a:pPr>
                <a:defRPr/>
              </a:pPr>
              <a:t>9</a:t>
            </a:fld>
            <a:endParaRPr lang="en-AU" dirty="0"/>
          </a:p>
        </p:txBody>
      </p:sp>
      <p:sp>
        <p:nvSpPr>
          <p:cNvPr id="6" name="TextBox 5"/>
          <p:cNvSpPr txBox="1"/>
          <p:nvPr/>
        </p:nvSpPr>
        <p:spPr>
          <a:xfrm>
            <a:off x="1115" y="1841603"/>
            <a:ext cx="10691171" cy="1428764"/>
          </a:xfrm>
          <a:prstGeom prst="rect">
            <a:avLst/>
          </a:prstGeom>
          <a:noFill/>
        </p:spPr>
        <p:txBody>
          <a:bodyPr wrap="square" lIns="104306" tIns="52153" rIns="104306" bIns="52153" rtlCol="0">
            <a:spAutoFit/>
          </a:bodyPr>
          <a:lstStyle/>
          <a:p>
            <a:pPr algn="ctr"/>
            <a:endParaRPr lang="en-AU" sz="2700" b="1" dirty="0"/>
          </a:p>
          <a:p>
            <a:pPr algn="ctr"/>
            <a:r>
              <a:rPr lang="en-AU" sz="4100" b="1" dirty="0">
                <a:latin typeface="Calibri" panose="020F0502020204030204" pitchFamily="34" charset="0"/>
              </a:rPr>
              <a:t>Finance Capability Set</a:t>
            </a:r>
          </a:p>
          <a:p>
            <a:pPr algn="r"/>
            <a:endParaRPr lang="en-AU" sz="1800" dirty="0">
              <a:latin typeface="Calibri" panose="020F0502020204030204" pitchFamily="34" charset="0"/>
            </a:endParaRPr>
          </a:p>
        </p:txBody>
      </p:sp>
      <p:pic>
        <p:nvPicPr>
          <p:cNvPr id="7"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21130" y="3564607"/>
            <a:ext cx="2070740"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342319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etadata xmlns="http://www.objective.com/ecm/document/metadata/A8F43476EB784464BFCC994945052FE7" version="1.0.0">
  <systemFields>
    <field name="Objective-Id">
      <value order="0">A3548439</value>
    </field>
    <field name="Objective-Title">
      <value order="0">Occupation Specific Capability Sets presentation</value>
    </field>
    <field name="Objective-Description">
      <value order="0"/>
    </field>
    <field name="Objective-CreationStamp">
      <value order="0">2017-02-20T02:25:43Z</value>
    </field>
    <field name="Objective-IsApproved">
      <value order="0">false</value>
    </field>
    <field name="Objective-IsPublished">
      <value order="0">false</value>
    </field>
    <field name="Objective-DatePublished">
      <value order="0"/>
    </field>
    <field name="Objective-ModificationStamp">
      <value order="0">2017-10-25T23:43:22Z</value>
    </field>
    <field name="Objective-Owner">
      <value order="0">Madeline Higgs</value>
    </field>
    <field name="Objective-Path">
      <value order="0">Objective Global Folder:1. Public Service Commission (PSC):1. Public Service Commission File Plan (PSC):WORKFORCE PLANNING:SECTOR WIDE FRAMEWORKS:Capability Framework:Resources:2017 Presentation Library</value>
    </field>
    <field name="Objective-Parent">
      <value order="0">2017 Presentation Library</value>
    </field>
    <field name="Objective-State">
      <value order="0">Being Drafted</value>
    </field>
    <field name="Objective-VersionId">
      <value order="0">vA6667097</value>
    </field>
    <field name="Objective-Version">
      <value order="0">3.5</value>
    </field>
    <field name="Objective-VersionNumber">
      <value order="0">22</value>
    </field>
    <field name="Objective-VersionComment">
      <value order="0"/>
    </field>
    <field name="Objective-FileNumber">
      <value order="0">qA135505</value>
    </field>
    <field name="Objective-Classification">
      <value order="0"/>
    </field>
    <field name="Objective-Caveats">
      <value order="0"/>
    </field>
  </systemFields>
  <catalogues>
    <catalogue name="Document Type Catalogue" type="type" ori="id:cA63">
      <field name="Objective-Vital Record">
        <value order="0">No</value>
      </field>
      <field name="Objective-DLM">
        <value order="0">No Impact</value>
      </field>
      <field name="Objective-Security Classification">
        <value order="0">UNCLASSIFIED</value>
      </field>
      <field name="Objective-Approval History">
        <value order="0"/>
      </field>
      <field name="Objective-Approval Status">
        <value order="0"/>
      </field>
      <field name="Objective-Document Tag(s)">
        <value order="0"/>
      </field>
      <field name="Objective-Current Approver">
        <value order="0"/>
      </field>
    </catalogue>
  </catalogues>
</metadata>
</file>

<file path=customXml/itemProps1.xml><?xml version="1.0" encoding="utf-8"?>
<ds:datastoreItem xmlns:ds="http://schemas.openxmlformats.org/officeDocument/2006/customXml" ds:itemID="{5745109E-2DDF-40CB-AC2B-FF9B10C90820}">
  <ds:schemaRefs>
    <ds:schemaRef ds:uri="http://www.objective.com/ecm/document/metadata/A8F43476EB784464BFCC994945052FE7"/>
  </ds:schemaRefs>
</ds:datastoreItem>
</file>

<file path=docProps/app.xml><?xml version="1.0" encoding="utf-8"?>
<Properties xmlns="http://schemas.openxmlformats.org/officeDocument/2006/extended-properties" xmlns:vt="http://schemas.openxmlformats.org/officeDocument/2006/docPropsVTypes">
  <Template/>
  <TotalTime>6027</TotalTime>
  <Words>2775</Words>
  <Application>Microsoft Office PowerPoint</Application>
  <PresentationFormat>Custom</PresentationFormat>
  <Paragraphs>251</Paragraphs>
  <Slides>36</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Courier New</vt:lpstr>
      <vt:lpstr>Georgia</vt:lpstr>
      <vt:lpstr>Rooney Light</vt:lpstr>
      <vt:lpstr>Custom Design</vt:lpstr>
      <vt:lpstr>PowerPoint Presentation</vt:lpstr>
      <vt:lpstr>What are occupation specific capability (OSC) sets?</vt:lpstr>
      <vt:lpstr>Reasons for developing    occupation specific capability sets</vt:lpstr>
      <vt:lpstr>NSW Public Sector Capability Framework</vt:lpstr>
      <vt:lpstr>Current sector wide  occupational specific capability sets</vt:lpstr>
      <vt:lpstr>General principles </vt:lpstr>
      <vt:lpstr>About behavioural indicators</vt:lpstr>
      <vt:lpstr>PowerPoint Presentation</vt:lpstr>
      <vt:lpstr>PowerPoint Presentation</vt:lpstr>
      <vt:lpstr>Finance Professionals Capability Set </vt:lpstr>
      <vt:lpstr>Finance Professionals role descriptions</vt:lpstr>
      <vt:lpstr>Seven  occupation specific capabilities </vt:lpstr>
      <vt:lpstr>Five levels  with descriptive behaviours </vt:lpstr>
      <vt:lpstr>Supporting resources </vt:lpstr>
      <vt:lpstr>PowerPoint Presentation</vt:lpstr>
      <vt:lpstr>Procurement professionals capability set </vt:lpstr>
      <vt:lpstr>Procurement  role descriptions</vt:lpstr>
      <vt:lpstr>Ten occupation specific capabilities </vt:lpstr>
      <vt:lpstr>Five levels  with descriptive behaviours </vt:lpstr>
      <vt:lpstr>Supporting resources </vt:lpstr>
      <vt:lpstr>PowerPoint Presentation</vt:lpstr>
      <vt:lpstr>Human Resources Professionals Capability Set</vt:lpstr>
      <vt:lpstr>Human Resources role descriptions</vt:lpstr>
      <vt:lpstr>Seven occupation specific capabilities </vt:lpstr>
      <vt:lpstr>Five levels  with descriptive behaviours </vt:lpstr>
      <vt:lpstr>Supporting resources</vt:lpstr>
      <vt:lpstr>PowerPoint Presentation</vt:lpstr>
      <vt:lpstr>Background</vt:lpstr>
      <vt:lpstr>SFIA at a glance </vt:lpstr>
      <vt:lpstr>SFIA STRUCTURE</vt:lpstr>
      <vt:lpstr> Applying  SFIA in ICT role descriptions</vt:lpstr>
      <vt:lpstr> Applying  SFIA in ICT role descriptions</vt:lpstr>
      <vt:lpstr>  </vt:lpstr>
      <vt:lpstr>How the Capability Framework and SFIA  work together</vt:lpstr>
      <vt:lpstr>Accessing SFIA</vt:lpstr>
      <vt:lpstr>Supporting 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Rochelle</dc:creator>
  <cp:lastModifiedBy>Claire Smith</cp:lastModifiedBy>
  <cp:revision>228</cp:revision>
  <cp:lastPrinted>2017-10-03T23:50:05Z</cp:lastPrinted>
  <dcterms:created xsi:type="dcterms:W3CDTF">2012-06-12T01:45:31Z</dcterms:created>
  <dcterms:modified xsi:type="dcterms:W3CDTF">2020-11-05T01:21:59Z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A3548439</vt:lpwstr>
  </property>
  <property fmtid="{D5CDD505-2E9C-101B-9397-08002B2CF9AE}" pid="4" name="Objective-Title">
    <vt:lpwstr>Occupation Specific Capability Sets presentation</vt:lpwstr>
  </property>
  <property fmtid="{D5CDD505-2E9C-101B-9397-08002B2CF9AE}" pid="5" name="Objective-Comment">
    <vt:lpwstr/>
  </property>
  <property fmtid="{D5CDD505-2E9C-101B-9397-08002B2CF9AE}" pid="6" name="Objective-CreationStamp">
    <vt:filetime>2017-02-20T02:25:48Z</vt:filetime>
  </property>
  <property fmtid="{D5CDD505-2E9C-101B-9397-08002B2CF9AE}" pid="7" name="Objective-IsApproved">
    <vt:bool>false</vt:bool>
  </property>
  <property fmtid="{D5CDD505-2E9C-101B-9397-08002B2CF9AE}" pid="8" name="Objective-IsPublished">
    <vt:bool>false</vt:bool>
  </property>
  <property fmtid="{D5CDD505-2E9C-101B-9397-08002B2CF9AE}" pid="9" name="Objective-DatePublished">
    <vt:lpwstr/>
  </property>
  <property fmtid="{D5CDD505-2E9C-101B-9397-08002B2CF9AE}" pid="10" name="Objective-ModificationStamp">
    <vt:filetime>2017-10-25T23:43:23Z</vt:filetime>
  </property>
  <property fmtid="{D5CDD505-2E9C-101B-9397-08002B2CF9AE}" pid="11" name="Objective-Owner">
    <vt:lpwstr>Madeline Higgs</vt:lpwstr>
  </property>
  <property fmtid="{D5CDD505-2E9C-101B-9397-08002B2CF9AE}" pid="12" name="Objective-Path">
    <vt:lpwstr>Objective Global Folder:1. Public Service Commission (PSC):1. Public Service Commission File Plan (PSC):WORKFORCE PLANNING:SECTOR WIDE FRAMEWORKS:Capability Framework:Resources:2017 Presentation Library:</vt:lpwstr>
  </property>
  <property fmtid="{D5CDD505-2E9C-101B-9397-08002B2CF9AE}" pid="13" name="Objective-Parent">
    <vt:lpwstr>2017 Presentation Library</vt:lpwstr>
  </property>
  <property fmtid="{D5CDD505-2E9C-101B-9397-08002B2CF9AE}" pid="14" name="Objective-State">
    <vt:lpwstr>Being Drafted</vt:lpwstr>
  </property>
  <property fmtid="{D5CDD505-2E9C-101B-9397-08002B2CF9AE}" pid="15" name="Objective-Version">
    <vt:lpwstr>3.5</vt:lpwstr>
  </property>
  <property fmtid="{D5CDD505-2E9C-101B-9397-08002B2CF9AE}" pid="16" name="Objective-VersionNumber">
    <vt:r8>22</vt:r8>
  </property>
  <property fmtid="{D5CDD505-2E9C-101B-9397-08002B2CF9AE}" pid="17" name="Objective-VersionComment">
    <vt:lpwstr/>
  </property>
  <property fmtid="{D5CDD505-2E9C-101B-9397-08002B2CF9AE}" pid="18" name="Objective-FileNumber">
    <vt:lpwstr>PSC01438</vt:lpwstr>
  </property>
  <property fmtid="{D5CDD505-2E9C-101B-9397-08002B2CF9AE}" pid="19" name="Objective-Classification">
    <vt:lpwstr>[Inherited - none]</vt:lpwstr>
  </property>
  <property fmtid="{D5CDD505-2E9C-101B-9397-08002B2CF9AE}" pid="20" name="Objective-Caveats">
    <vt:lpwstr/>
  </property>
  <property fmtid="{D5CDD505-2E9C-101B-9397-08002B2CF9AE}" pid="21" name="Objective-Author">
    <vt:lpwstr/>
  </property>
  <property fmtid="{D5CDD505-2E9C-101B-9397-08002B2CF9AE}" pid="22" name="Objective-Position">
    <vt:lpwstr/>
  </property>
  <property fmtid="{D5CDD505-2E9C-101B-9397-08002B2CF9AE}" pid="23" name="Objective-Author Organisation">
    <vt:lpwstr/>
  </property>
  <property fmtid="{D5CDD505-2E9C-101B-9397-08002B2CF9AE}" pid="24" name="Objective-Address 1">
    <vt:lpwstr/>
  </property>
  <property fmtid="{D5CDD505-2E9C-101B-9397-08002B2CF9AE}" pid="25" name="Objective-Address 2">
    <vt:lpwstr/>
  </property>
  <property fmtid="{D5CDD505-2E9C-101B-9397-08002B2CF9AE}" pid="26" name="Objective-Phone 1">
    <vt:lpwstr/>
  </property>
  <property fmtid="{D5CDD505-2E9C-101B-9397-08002B2CF9AE}" pid="27" name="Objective-Co-Author">
    <vt:lpwstr/>
  </property>
  <property fmtid="{D5CDD505-2E9C-101B-9397-08002B2CF9AE}" pid="28" name="Objective-Document Type">
    <vt:lpwstr>PRES - Presentation</vt:lpwstr>
  </property>
  <property fmtid="{D5CDD505-2E9C-101B-9397-08002B2CF9AE}" pid="29" name="Objective-Date of Document">
    <vt:lpwstr/>
  </property>
  <property fmtid="{D5CDD505-2E9C-101B-9397-08002B2CF9AE}" pid="30" name="Objective-Date Received">
    <vt:lpwstr/>
  </property>
  <property fmtid="{D5CDD505-2E9C-101B-9397-08002B2CF9AE}" pid="31" name="Objective-Action Required">
    <vt:lpwstr/>
  </property>
  <property fmtid="{D5CDD505-2E9C-101B-9397-08002B2CF9AE}" pid="32" name="Objective-Date Department Response Due">
    <vt:lpwstr/>
  </property>
  <property fmtid="{D5CDD505-2E9C-101B-9397-08002B2CF9AE}" pid="33" name="Objective-Date Interim Response Sent">
    <vt:lpwstr/>
  </property>
  <property fmtid="{D5CDD505-2E9C-101B-9397-08002B2CF9AE}" pid="34" name="Objective-External Reference">
    <vt:lpwstr/>
  </property>
  <property fmtid="{D5CDD505-2E9C-101B-9397-08002B2CF9AE}" pid="35" name="Objective-Action Officer">
    <vt:lpwstr/>
  </property>
  <property fmtid="{D5CDD505-2E9C-101B-9397-08002B2CF9AE}" pid="36" name="Objective-Date Action Complete">
    <vt:lpwstr/>
  </property>
  <property fmtid="{D5CDD505-2E9C-101B-9397-08002B2CF9AE}" pid="37" name="Objective-Day Box">
    <vt:lpwstr/>
  </property>
  <property fmtid="{D5CDD505-2E9C-101B-9397-08002B2CF9AE}" pid="38" name="Objective-Security Classification [system]">
    <vt:lpwstr>UNCLASSIFIED</vt:lpwstr>
  </property>
  <property fmtid="{D5CDD505-2E9C-101B-9397-08002B2CF9AE}" pid="39" name="Objective-DLM [system]">
    <vt:lpwstr>No Impact</vt:lpwstr>
  </property>
  <property fmtid="{D5CDD505-2E9C-101B-9397-08002B2CF9AE}" pid="40" name="Objective-Vital Record [system]">
    <vt:lpwstr>No</vt:lpwstr>
  </property>
  <property fmtid="{D5CDD505-2E9C-101B-9397-08002B2CF9AE}" pid="41" name="Objective-Current Approver [system]">
    <vt:lpwstr/>
  </property>
  <property fmtid="{D5CDD505-2E9C-101B-9397-08002B2CF9AE}" pid="42" name="Objective-Approval Status [system]">
    <vt:lpwstr/>
  </property>
  <property fmtid="{D5CDD505-2E9C-101B-9397-08002B2CF9AE}" pid="43" name="Objective-Approval History [system]">
    <vt:lpwstr/>
  </property>
  <property fmtid="{D5CDD505-2E9C-101B-9397-08002B2CF9AE}" pid="44" name="Objective-Document Tag(s) [system]">
    <vt:lpwstr/>
  </property>
  <property fmtid="{D5CDD505-2E9C-101B-9397-08002B2CF9AE}" pid="45" name="Objective-Description">
    <vt:lpwstr/>
  </property>
  <property fmtid="{D5CDD505-2E9C-101B-9397-08002B2CF9AE}" pid="46" name="Objective-VersionId">
    <vt:lpwstr>vA6667097</vt:lpwstr>
  </property>
  <property fmtid="{D5CDD505-2E9C-101B-9397-08002B2CF9AE}" pid="47" name="Objective-Vital Record">
    <vt:lpwstr>No</vt:lpwstr>
  </property>
  <property fmtid="{D5CDD505-2E9C-101B-9397-08002B2CF9AE}" pid="48" name="Objective-DLM">
    <vt:lpwstr>No Impact</vt:lpwstr>
  </property>
  <property fmtid="{D5CDD505-2E9C-101B-9397-08002B2CF9AE}" pid="49" name="Objective-Security Classification">
    <vt:lpwstr>UNCLASSIFIED</vt:lpwstr>
  </property>
  <property fmtid="{D5CDD505-2E9C-101B-9397-08002B2CF9AE}" pid="50" name="Objective-Approval History">
    <vt:lpwstr/>
  </property>
  <property fmtid="{D5CDD505-2E9C-101B-9397-08002B2CF9AE}" pid="51" name="Objective-Approval Status">
    <vt:lpwstr/>
  </property>
  <property fmtid="{D5CDD505-2E9C-101B-9397-08002B2CF9AE}" pid="52" name="Objective-Document Tag(s)">
    <vt:lpwstr/>
  </property>
  <property fmtid="{D5CDD505-2E9C-101B-9397-08002B2CF9AE}" pid="53" name="Objective-Current Approver">
    <vt:lpwstr/>
  </property>
</Properties>
</file>